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61" r:id="rId4"/>
    <p:sldId id="258" r:id="rId5"/>
    <p:sldId id="259" r:id="rId6"/>
    <p:sldId id="260" r:id="rId7"/>
    <p:sldId id="262" r:id="rId8"/>
    <p:sldId id="263" r:id="rId9"/>
    <p:sldId id="264" r:id="rId10"/>
    <p:sldId id="265" r:id="rId11"/>
    <p:sldId id="267" r:id="rId12"/>
    <p:sldId id="268" r:id="rId13"/>
    <p:sldId id="270" r:id="rId14"/>
    <p:sldId id="269" r:id="rId15"/>
    <p:sldId id="271" r:id="rId16"/>
    <p:sldId id="288" r:id="rId17"/>
    <p:sldId id="272" r:id="rId18"/>
    <p:sldId id="289" r:id="rId19"/>
    <p:sldId id="273" r:id="rId20"/>
    <p:sldId id="274" r:id="rId21"/>
    <p:sldId id="279" r:id="rId22"/>
    <p:sldId id="275" r:id="rId23"/>
    <p:sldId id="276" r:id="rId24"/>
    <p:sldId id="277" r:id="rId25"/>
    <p:sldId id="278" r:id="rId26"/>
    <p:sldId id="281" r:id="rId27"/>
    <p:sldId id="280" r:id="rId28"/>
    <p:sldId id="282" r:id="rId29"/>
    <p:sldId id="284" r:id="rId30"/>
    <p:sldId id="283" r:id="rId31"/>
    <p:sldId id="290" r:id="rId32"/>
    <p:sldId id="285" r:id="rId33"/>
    <p:sldId id="286" r:id="rId34"/>
    <p:sldId id="287"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26" autoAdjust="0"/>
  </p:normalViewPr>
  <p:slideViewPr>
    <p:cSldViewPr snapToGrid="0" snapToObjects="1">
      <p:cViewPr varScale="1">
        <p:scale>
          <a:sx n="152" d="100"/>
          <a:sy n="152" d="100"/>
        </p:scale>
        <p:origin x="-20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25" d="100"/>
          <a:sy n="125" d="100"/>
        </p:scale>
        <p:origin x="-39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42CDC-3EDC-3F43-90EE-83467056FFA6}" type="doc">
      <dgm:prSet loTypeId="urn:microsoft.com/office/officeart/2005/8/layout/process1" loCatId="" qsTypeId="urn:microsoft.com/office/officeart/2005/8/quickstyle/3D3" qsCatId="3D" csTypeId="urn:microsoft.com/office/officeart/2005/8/colors/accent2_2" csCatId="accent2" phldr="1"/>
      <dgm:spPr/>
    </dgm:pt>
    <dgm:pt modelId="{0F3B3CDC-CDF7-1F47-948B-4620FA8C327F}">
      <dgm:prSet phldrT="[Text]"/>
      <dgm:spPr/>
      <dgm:t>
        <a:bodyPr/>
        <a:lstStyle/>
        <a:p>
          <a:r>
            <a:rPr lang="en-US" dirty="0" smtClean="0"/>
            <a:t>Show System Menus</a:t>
          </a:r>
          <a:endParaRPr lang="en-US" dirty="0"/>
        </a:p>
      </dgm:t>
    </dgm:pt>
    <dgm:pt modelId="{302EAA17-FA22-E948-8BC5-2252F7EE64F2}" type="parTrans" cxnId="{7BDD8F44-4869-CD4B-81C8-265F33C5EEAE}">
      <dgm:prSet/>
      <dgm:spPr/>
      <dgm:t>
        <a:bodyPr/>
        <a:lstStyle/>
        <a:p>
          <a:endParaRPr lang="en-US"/>
        </a:p>
      </dgm:t>
    </dgm:pt>
    <dgm:pt modelId="{8B54C59D-EFAC-5042-80E9-C3FFB6E5C29F}" type="sibTrans" cxnId="{7BDD8F44-4869-CD4B-81C8-265F33C5EEAE}">
      <dgm:prSet/>
      <dgm:spPr/>
      <dgm:t>
        <a:bodyPr/>
        <a:lstStyle/>
        <a:p>
          <a:endParaRPr lang="en-US"/>
        </a:p>
      </dgm:t>
    </dgm:pt>
    <dgm:pt modelId="{ED99CA6F-17B2-744D-9A4F-72A5565C407C}">
      <dgm:prSet phldrT="[Text]"/>
      <dgm:spPr/>
      <dgm:t>
        <a:bodyPr/>
        <a:lstStyle/>
        <a:p>
          <a:r>
            <a:rPr lang="en-US" dirty="0" smtClean="0"/>
            <a:t>Data</a:t>
          </a:r>
          <a:endParaRPr lang="en-US" dirty="0"/>
        </a:p>
      </dgm:t>
    </dgm:pt>
    <dgm:pt modelId="{D600AC08-984D-2A43-9D80-A95D9B0FD436}" type="parTrans" cxnId="{56B0BBD2-2BD3-3C44-A787-235ED2AA7A52}">
      <dgm:prSet/>
      <dgm:spPr/>
      <dgm:t>
        <a:bodyPr/>
        <a:lstStyle/>
        <a:p>
          <a:endParaRPr lang="en-US"/>
        </a:p>
      </dgm:t>
    </dgm:pt>
    <dgm:pt modelId="{89A01BF0-7FEF-7145-8EF6-3E55943BA78F}" type="sibTrans" cxnId="{56B0BBD2-2BD3-3C44-A787-235ED2AA7A52}">
      <dgm:prSet/>
      <dgm:spPr/>
      <dgm:t>
        <a:bodyPr/>
        <a:lstStyle/>
        <a:p>
          <a:endParaRPr lang="en-US"/>
        </a:p>
      </dgm:t>
    </dgm:pt>
    <dgm:pt modelId="{3A69C7E2-76C8-0B4D-8247-C07A0E72F700}">
      <dgm:prSet phldrT="[Text]"/>
      <dgm:spPr/>
      <dgm:t>
        <a:bodyPr/>
        <a:lstStyle/>
        <a:p>
          <a:r>
            <a:rPr lang="en-US" dirty="0" smtClean="0"/>
            <a:t>Vehicles</a:t>
          </a:r>
          <a:endParaRPr lang="en-US" dirty="0"/>
        </a:p>
      </dgm:t>
    </dgm:pt>
    <dgm:pt modelId="{8A4AB8C4-9922-2145-8F6A-58D3E6FD8140}" type="parTrans" cxnId="{7A1367D3-BCB9-0C49-B31E-8D3ED2CA7FAA}">
      <dgm:prSet/>
      <dgm:spPr/>
      <dgm:t>
        <a:bodyPr/>
        <a:lstStyle/>
        <a:p>
          <a:endParaRPr lang="en-US"/>
        </a:p>
      </dgm:t>
    </dgm:pt>
    <dgm:pt modelId="{5C73286D-2650-9942-A3E6-E7F679A8E547}" type="sibTrans" cxnId="{7A1367D3-BCB9-0C49-B31E-8D3ED2CA7FAA}">
      <dgm:prSet/>
      <dgm:spPr/>
      <dgm:t>
        <a:bodyPr/>
        <a:lstStyle/>
        <a:p>
          <a:endParaRPr lang="en-US"/>
        </a:p>
      </dgm:t>
    </dgm:pt>
    <dgm:pt modelId="{672216B6-E8ED-BE43-ACB0-8DE700FFDD3D}">
      <dgm:prSet/>
      <dgm:spPr/>
      <dgm:t>
        <a:bodyPr/>
        <a:lstStyle/>
        <a:p>
          <a:r>
            <a:rPr lang="en-US" dirty="0" smtClean="0"/>
            <a:t>New</a:t>
          </a:r>
          <a:endParaRPr lang="en-US" dirty="0"/>
        </a:p>
      </dgm:t>
    </dgm:pt>
    <dgm:pt modelId="{8E666383-5718-4F43-8A09-FBEE5CCF73E0}" type="parTrans" cxnId="{5DE917D2-2358-3B4E-9827-46CE3C558F98}">
      <dgm:prSet/>
      <dgm:spPr/>
      <dgm:t>
        <a:bodyPr/>
        <a:lstStyle/>
        <a:p>
          <a:endParaRPr lang="en-US"/>
        </a:p>
      </dgm:t>
    </dgm:pt>
    <dgm:pt modelId="{62614D95-D4EF-B74C-97C1-885430ECA20A}" type="sibTrans" cxnId="{5DE917D2-2358-3B4E-9827-46CE3C558F98}">
      <dgm:prSet/>
      <dgm:spPr/>
      <dgm:t>
        <a:bodyPr/>
        <a:lstStyle/>
        <a:p>
          <a:endParaRPr lang="en-US"/>
        </a:p>
      </dgm:t>
    </dgm:pt>
    <dgm:pt modelId="{0ADA8F1C-A08F-6E48-873C-F09A91CA3532}" type="pres">
      <dgm:prSet presAssocID="{14842CDC-3EDC-3F43-90EE-83467056FFA6}" presName="Name0" presStyleCnt="0">
        <dgm:presLayoutVars>
          <dgm:dir/>
          <dgm:resizeHandles val="exact"/>
        </dgm:presLayoutVars>
      </dgm:prSet>
      <dgm:spPr/>
    </dgm:pt>
    <dgm:pt modelId="{D7753899-FFF8-354D-978B-442E6C0C16D0}" type="pres">
      <dgm:prSet presAssocID="{0F3B3CDC-CDF7-1F47-948B-4620FA8C327F}" presName="node" presStyleLbl="node1" presStyleIdx="0" presStyleCnt="4">
        <dgm:presLayoutVars>
          <dgm:bulletEnabled val="1"/>
        </dgm:presLayoutVars>
      </dgm:prSet>
      <dgm:spPr/>
      <dgm:t>
        <a:bodyPr/>
        <a:lstStyle/>
        <a:p>
          <a:endParaRPr lang="en-US"/>
        </a:p>
      </dgm:t>
    </dgm:pt>
    <dgm:pt modelId="{FA5D2942-EF85-544C-8E3D-780932C94503}" type="pres">
      <dgm:prSet presAssocID="{8B54C59D-EFAC-5042-80E9-C3FFB6E5C29F}" presName="sibTrans" presStyleLbl="sibTrans2D1" presStyleIdx="0" presStyleCnt="3"/>
      <dgm:spPr/>
      <dgm:t>
        <a:bodyPr/>
        <a:lstStyle/>
        <a:p>
          <a:endParaRPr lang="en-US"/>
        </a:p>
      </dgm:t>
    </dgm:pt>
    <dgm:pt modelId="{E0F31832-0F69-DC46-8241-0F31B6F3AC5E}" type="pres">
      <dgm:prSet presAssocID="{8B54C59D-EFAC-5042-80E9-C3FFB6E5C29F}" presName="connectorText" presStyleLbl="sibTrans2D1" presStyleIdx="0" presStyleCnt="3"/>
      <dgm:spPr/>
      <dgm:t>
        <a:bodyPr/>
        <a:lstStyle/>
        <a:p>
          <a:endParaRPr lang="en-US"/>
        </a:p>
      </dgm:t>
    </dgm:pt>
    <dgm:pt modelId="{6EF5257F-6F76-8947-8B7E-185AD03A6908}" type="pres">
      <dgm:prSet presAssocID="{ED99CA6F-17B2-744D-9A4F-72A5565C407C}" presName="node" presStyleLbl="node1" presStyleIdx="1" presStyleCnt="4">
        <dgm:presLayoutVars>
          <dgm:bulletEnabled val="1"/>
        </dgm:presLayoutVars>
      </dgm:prSet>
      <dgm:spPr/>
      <dgm:t>
        <a:bodyPr/>
        <a:lstStyle/>
        <a:p>
          <a:endParaRPr lang="en-US"/>
        </a:p>
      </dgm:t>
    </dgm:pt>
    <dgm:pt modelId="{06095EED-DC10-5547-9BC2-F0A4ED89E791}" type="pres">
      <dgm:prSet presAssocID="{89A01BF0-7FEF-7145-8EF6-3E55943BA78F}" presName="sibTrans" presStyleLbl="sibTrans2D1" presStyleIdx="1" presStyleCnt="3"/>
      <dgm:spPr/>
      <dgm:t>
        <a:bodyPr/>
        <a:lstStyle/>
        <a:p>
          <a:endParaRPr lang="en-US"/>
        </a:p>
      </dgm:t>
    </dgm:pt>
    <dgm:pt modelId="{B9917A62-4E19-D441-8A22-B767D48E950C}" type="pres">
      <dgm:prSet presAssocID="{89A01BF0-7FEF-7145-8EF6-3E55943BA78F}" presName="connectorText" presStyleLbl="sibTrans2D1" presStyleIdx="1" presStyleCnt="3"/>
      <dgm:spPr/>
      <dgm:t>
        <a:bodyPr/>
        <a:lstStyle/>
        <a:p>
          <a:endParaRPr lang="en-US"/>
        </a:p>
      </dgm:t>
    </dgm:pt>
    <dgm:pt modelId="{85F1FEDF-2622-5542-90F4-417A910EC7DE}" type="pres">
      <dgm:prSet presAssocID="{3A69C7E2-76C8-0B4D-8247-C07A0E72F700}" presName="node" presStyleLbl="node1" presStyleIdx="2" presStyleCnt="4">
        <dgm:presLayoutVars>
          <dgm:bulletEnabled val="1"/>
        </dgm:presLayoutVars>
      </dgm:prSet>
      <dgm:spPr/>
      <dgm:t>
        <a:bodyPr/>
        <a:lstStyle/>
        <a:p>
          <a:endParaRPr lang="en-US"/>
        </a:p>
      </dgm:t>
    </dgm:pt>
    <dgm:pt modelId="{16422131-62B2-9F40-ACBC-E18C6043AFBE}" type="pres">
      <dgm:prSet presAssocID="{5C73286D-2650-9942-A3E6-E7F679A8E547}" presName="sibTrans" presStyleLbl="sibTrans2D1" presStyleIdx="2" presStyleCnt="3"/>
      <dgm:spPr/>
      <dgm:t>
        <a:bodyPr/>
        <a:lstStyle/>
        <a:p>
          <a:endParaRPr lang="en-US"/>
        </a:p>
      </dgm:t>
    </dgm:pt>
    <dgm:pt modelId="{AECB6881-E28B-264C-B2E4-6FB0885A326A}" type="pres">
      <dgm:prSet presAssocID="{5C73286D-2650-9942-A3E6-E7F679A8E547}" presName="connectorText" presStyleLbl="sibTrans2D1" presStyleIdx="2" presStyleCnt="3"/>
      <dgm:spPr/>
      <dgm:t>
        <a:bodyPr/>
        <a:lstStyle/>
        <a:p>
          <a:endParaRPr lang="en-US"/>
        </a:p>
      </dgm:t>
    </dgm:pt>
    <dgm:pt modelId="{B662522B-F034-E446-AFEB-395116B820CA}" type="pres">
      <dgm:prSet presAssocID="{672216B6-E8ED-BE43-ACB0-8DE700FFDD3D}" presName="node" presStyleLbl="node1" presStyleIdx="3" presStyleCnt="4">
        <dgm:presLayoutVars>
          <dgm:bulletEnabled val="1"/>
        </dgm:presLayoutVars>
      </dgm:prSet>
      <dgm:spPr/>
      <dgm:t>
        <a:bodyPr/>
        <a:lstStyle/>
        <a:p>
          <a:endParaRPr lang="en-US"/>
        </a:p>
      </dgm:t>
    </dgm:pt>
  </dgm:ptLst>
  <dgm:cxnLst>
    <dgm:cxn modelId="{1A628BE6-618B-1E4F-84E3-CE1930EF8DBE}" type="presOf" srcId="{14842CDC-3EDC-3F43-90EE-83467056FFA6}" destId="{0ADA8F1C-A08F-6E48-873C-F09A91CA3532}" srcOrd="0" destOrd="0" presId="urn:microsoft.com/office/officeart/2005/8/layout/process1"/>
    <dgm:cxn modelId="{7A1367D3-BCB9-0C49-B31E-8D3ED2CA7FAA}" srcId="{14842CDC-3EDC-3F43-90EE-83467056FFA6}" destId="{3A69C7E2-76C8-0B4D-8247-C07A0E72F700}" srcOrd="2" destOrd="0" parTransId="{8A4AB8C4-9922-2145-8F6A-58D3E6FD8140}" sibTransId="{5C73286D-2650-9942-A3E6-E7F679A8E547}"/>
    <dgm:cxn modelId="{5DE917D2-2358-3B4E-9827-46CE3C558F98}" srcId="{14842CDC-3EDC-3F43-90EE-83467056FFA6}" destId="{672216B6-E8ED-BE43-ACB0-8DE700FFDD3D}" srcOrd="3" destOrd="0" parTransId="{8E666383-5718-4F43-8A09-FBEE5CCF73E0}" sibTransId="{62614D95-D4EF-B74C-97C1-885430ECA20A}"/>
    <dgm:cxn modelId="{CD941114-D387-1040-8CA0-61ED9FA78222}" type="presOf" srcId="{89A01BF0-7FEF-7145-8EF6-3E55943BA78F}" destId="{B9917A62-4E19-D441-8A22-B767D48E950C}" srcOrd="1" destOrd="0" presId="urn:microsoft.com/office/officeart/2005/8/layout/process1"/>
    <dgm:cxn modelId="{0FAC8AC4-4B3D-1D48-BE07-88845F65699E}" type="presOf" srcId="{ED99CA6F-17B2-744D-9A4F-72A5565C407C}" destId="{6EF5257F-6F76-8947-8B7E-185AD03A6908}" srcOrd="0" destOrd="0" presId="urn:microsoft.com/office/officeart/2005/8/layout/process1"/>
    <dgm:cxn modelId="{32B50A65-CFF0-C840-94F3-DE43B6D3F95B}" type="presOf" srcId="{5C73286D-2650-9942-A3E6-E7F679A8E547}" destId="{AECB6881-E28B-264C-B2E4-6FB0885A326A}" srcOrd="1" destOrd="0" presId="urn:microsoft.com/office/officeart/2005/8/layout/process1"/>
    <dgm:cxn modelId="{1015A0AA-07FF-3C4E-81BE-0FE5616285E8}" type="presOf" srcId="{672216B6-E8ED-BE43-ACB0-8DE700FFDD3D}" destId="{B662522B-F034-E446-AFEB-395116B820CA}" srcOrd="0" destOrd="0" presId="urn:microsoft.com/office/officeart/2005/8/layout/process1"/>
    <dgm:cxn modelId="{56B0BBD2-2BD3-3C44-A787-235ED2AA7A52}" srcId="{14842CDC-3EDC-3F43-90EE-83467056FFA6}" destId="{ED99CA6F-17B2-744D-9A4F-72A5565C407C}" srcOrd="1" destOrd="0" parTransId="{D600AC08-984D-2A43-9D80-A95D9B0FD436}" sibTransId="{89A01BF0-7FEF-7145-8EF6-3E55943BA78F}"/>
    <dgm:cxn modelId="{0824E209-A148-1F40-ABDC-AB5701FE90AD}" type="presOf" srcId="{3A69C7E2-76C8-0B4D-8247-C07A0E72F700}" destId="{85F1FEDF-2622-5542-90F4-417A910EC7DE}" srcOrd="0" destOrd="0" presId="urn:microsoft.com/office/officeart/2005/8/layout/process1"/>
    <dgm:cxn modelId="{7BDD8F44-4869-CD4B-81C8-265F33C5EEAE}" srcId="{14842CDC-3EDC-3F43-90EE-83467056FFA6}" destId="{0F3B3CDC-CDF7-1F47-948B-4620FA8C327F}" srcOrd="0" destOrd="0" parTransId="{302EAA17-FA22-E948-8BC5-2252F7EE64F2}" sibTransId="{8B54C59D-EFAC-5042-80E9-C3FFB6E5C29F}"/>
    <dgm:cxn modelId="{A9FBE3B7-DA7C-0842-80CD-643D5E8A60CF}" type="presOf" srcId="{8B54C59D-EFAC-5042-80E9-C3FFB6E5C29F}" destId="{FA5D2942-EF85-544C-8E3D-780932C94503}" srcOrd="0" destOrd="0" presId="urn:microsoft.com/office/officeart/2005/8/layout/process1"/>
    <dgm:cxn modelId="{00A2FC39-916F-BB40-B7F9-91060AF16408}" type="presOf" srcId="{5C73286D-2650-9942-A3E6-E7F679A8E547}" destId="{16422131-62B2-9F40-ACBC-E18C6043AFBE}" srcOrd="0" destOrd="0" presId="urn:microsoft.com/office/officeart/2005/8/layout/process1"/>
    <dgm:cxn modelId="{2FB9099C-E0B0-1D4F-9FE2-2B725BD83F15}" type="presOf" srcId="{89A01BF0-7FEF-7145-8EF6-3E55943BA78F}" destId="{06095EED-DC10-5547-9BC2-F0A4ED89E791}" srcOrd="0" destOrd="0" presId="urn:microsoft.com/office/officeart/2005/8/layout/process1"/>
    <dgm:cxn modelId="{5981FFE5-C2E0-264F-B241-8C4AEF0908F1}" type="presOf" srcId="{0F3B3CDC-CDF7-1F47-948B-4620FA8C327F}" destId="{D7753899-FFF8-354D-978B-442E6C0C16D0}" srcOrd="0" destOrd="0" presId="urn:microsoft.com/office/officeart/2005/8/layout/process1"/>
    <dgm:cxn modelId="{7E9702EB-18B8-4748-BB22-139D90B2ACBB}" type="presOf" srcId="{8B54C59D-EFAC-5042-80E9-C3FFB6E5C29F}" destId="{E0F31832-0F69-DC46-8241-0F31B6F3AC5E}" srcOrd="1" destOrd="0" presId="urn:microsoft.com/office/officeart/2005/8/layout/process1"/>
    <dgm:cxn modelId="{7DE0813E-7938-1F4B-9F08-113523C87648}" type="presParOf" srcId="{0ADA8F1C-A08F-6E48-873C-F09A91CA3532}" destId="{D7753899-FFF8-354D-978B-442E6C0C16D0}" srcOrd="0" destOrd="0" presId="urn:microsoft.com/office/officeart/2005/8/layout/process1"/>
    <dgm:cxn modelId="{58FF1093-72BF-3442-950D-DEB03676DC8E}" type="presParOf" srcId="{0ADA8F1C-A08F-6E48-873C-F09A91CA3532}" destId="{FA5D2942-EF85-544C-8E3D-780932C94503}" srcOrd="1" destOrd="0" presId="urn:microsoft.com/office/officeart/2005/8/layout/process1"/>
    <dgm:cxn modelId="{6B969573-FB2D-8445-BFA8-E2D5672B64E7}" type="presParOf" srcId="{FA5D2942-EF85-544C-8E3D-780932C94503}" destId="{E0F31832-0F69-DC46-8241-0F31B6F3AC5E}" srcOrd="0" destOrd="0" presId="urn:microsoft.com/office/officeart/2005/8/layout/process1"/>
    <dgm:cxn modelId="{65DB768E-F8CE-8245-98AA-F3745DC380B3}" type="presParOf" srcId="{0ADA8F1C-A08F-6E48-873C-F09A91CA3532}" destId="{6EF5257F-6F76-8947-8B7E-185AD03A6908}" srcOrd="2" destOrd="0" presId="urn:microsoft.com/office/officeart/2005/8/layout/process1"/>
    <dgm:cxn modelId="{CD7735E8-A3DE-AE4F-8189-72097EE0EE67}" type="presParOf" srcId="{0ADA8F1C-A08F-6E48-873C-F09A91CA3532}" destId="{06095EED-DC10-5547-9BC2-F0A4ED89E791}" srcOrd="3" destOrd="0" presId="urn:microsoft.com/office/officeart/2005/8/layout/process1"/>
    <dgm:cxn modelId="{BB95FEB5-E63F-BE48-BA7E-C00A94A9B00E}" type="presParOf" srcId="{06095EED-DC10-5547-9BC2-F0A4ED89E791}" destId="{B9917A62-4E19-D441-8A22-B767D48E950C}" srcOrd="0" destOrd="0" presId="urn:microsoft.com/office/officeart/2005/8/layout/process1"/>
    <dgm:cxn modelId="{F4B40F36-3BA6-E24C-8D01-47F19E38B099}" type="presParOf" srcId="{0ADA8F1C-A08F-6E48-873C-F09A91CA3532}" destId="{85F1FEDF-2622-5542-90F4-417A910EC7DE}" srcOrd="4" destOrd="0" presId="urn:microsoft.com/office/officeart/2005/8/layout/process1"/>
    <dgm:cxn modelId="{942C4AEB-1997-CA4E-AA3E-89D02D4FB245}" type="presParOf" srcId="{0ADA8F1C-A08F-6E48-873C-F09A91CA3532}" destId="{16422131-62B2-9F40-ACBC-E18C6043AFBE}" srcOrd="5" destOrd="0" presId="urn:microsoft.com/office/officeart/2005/8/layout/process1"/>
    <dgm:cxn modelId="{928D4AF8-0085-7F43-A96B-693215D05E9C}" type="presParOf" srcId="{16422131-62B2-9F40-ACBC-E18C6043AFBE}" destId="{AECB6881-E28B-264C-B2E4-6FB0885A326A}" srcOrd="0" destOrd="0" presId="urn:microsoft.com/office/officeart/2005/8/layout/process1"/>
    <dgm:cxn modelId="{49C8B494-D007-5E44-952B-6FEF80123193}" type="presParOf" srcId="{0ADA8F1C-A08F-6E48-873C-F09A91CA3532}" destId="{B662522B-F034-E446-AFEB-395116B820CA}"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3899-FFF8-354D-978B-442E6C0C16D0}">
      <dsp:nvSpPr>
        <dsp:cNvPr id="0" name=""/>
        <dsp:cNvSpPr/>
      </dsp:nvSpPr>
      <dsp:spPr>
        <a:xfrm>
          <a:off x="3699" y="0"/>
          <a:ext cx="1617380" cy="74142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Show System Menus</a:t>
          </a:r>
          <a:endParaRPr lang="en-US" sz="1900" kern="1200" dirty="0"/>
        </a:p>
      </dsp:txBody>
      <dsp:txXfrm>
        <a:off x="25415" y="21716"/>
        <a:ext cx="1573948" cy="697991"/>
      </dsp:txXfrm>
    </dsp:sp>
    <dsp:sp modelId="{FA5D2942-EF85-544C-8E3D-780932C94503}">
      <dsp:nvSpPr>
        <dsp:cNvPr id="0" name=""/>
        <dsp:cNvSpPr/>
      </dsp:nvSpPr>
      <dsp:spPr>
        <a:xfrm>
          <a:off x="1782817" y="170156"/>
          <a:ext cx="342884" cy="40111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82817" y="250378"/>
        <a:ext cx="240019" cy="240666"/>
      </dsp:txXfrm>
    </dsp:sp>
    <dsp:sp modelId="{6EF5257F-6F76-8947-8B7E-185AD03A6908}">
      <dsp:nvSpPr>
        <dsp:cNvPr id="0" name=""/>
        <dsp:cNvSpPr/>
      </dsp:nvSpPr>
      <dsp:spPr>
        <a:xfrm>
          <a:off x="2268031" y="0"/>
          <a:ext cx="1617380" cy="74142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Data</a:t>
          </a:r>
          <a:endParaRPr lang="en-US" sz="1900" kern="1200" dirty="0"/>
        </a:p>
      </dsp:txBody>
      <dsp:txXfrm>
        <a:off x="2289747" y="21716"/>
        <a:ext cx="1573948" cy="697991"/>
      </dsp:txXfrm>
    </dsp:sp>
    <dsp:sp modelId="{06095EED-DC10-5547-9BC2-F0A4ED89E791}">
      <dsp:nvSpPr>
        <dsp:cNvPr id="0" name=""/>
        <dsp:cNvSpPr/>
      </dsp:nvSpPr>
      <dsp:spPr>
        <a:xfrm>
          <a:off x="4047149" y="170156"/>
          <a:ext cx="342884" cy="40111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047149" y="250378"/>
        <a:ext cx="240019" cy="240666"/>
      </dsp:txXfrm>
    </dsp:sp>
    <dsp:sp modelId="{85F1FEDF-2622-5542-90F4-417A910EC7DE}">
      <dsp:nvSpPr>
        <dsp:cNvPr id="0" name=""/>
        <dsp:cNvSpPr/>
      </dsp:nvSpPr>
      <dsp:spPr>
        <a:xfrm>
          <a:off x="4532363" y="0"/>
          <a:ext cx="1617380" cy="74142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Vehicles</a:t>
          </a:r>
          <a:endParaRPr lang="en-US" sz="1900" kern="1200" dirty="0"/>
        </a:p>
      </dsp:txBody>
      <dsp:txXfrm>
        <a:off x="4554079" y="21716"/>
        <a:ext cx="1573948" cy="697991"/>
      </dsp:txXfrm>
    </dsp:sp>
    <dsp:sp modelId="{16422131-62B2-9F40-ACBC-E18C6043AFBE}">
      <dsp:nvSpPr>
        <dsp:cNvPr id="0" name=""/>
        <dsp:cNvSpPr/>
      </dsp:nvSpPr>
      <dsp:spPr>
        <a:xfrm>
          <a:off x="6311481" y="170156"/>
          <a:ext cx="342884" cy="40111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311481" y="250378"/>
        <a:ext cx="240019" cy="240666"/>
      </dsp:txXfrm>
    </dsp:sp>
    <dsp:sp modelId="{B662522B-F034-E446-AFEB-395116B820CA}">
      <dsp:nvSpPr>
        <dsp:cNvPr id="0" name=""/>
        <dsp:cNvSpPr/>
      </dsp:nvSpPr>
      <dsp:spPr>
        <a:xfrm>
          <a:off x="6796695" y="0"/>
          <a:ext cx="1617380" cy="74142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New</a:t>
          </a:r>
          <a:endParaRPr lang="en-US" sz="1900" kern="1200" dirty="0"/>
        </a:p>
      </dsp:txBody>
      <dsp:txXfrm>
        <a:off x="6818411" y="21716"/>
        <a:ext cx="1573948" cy="6979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17D31-84A1-1C41-8D98-F85E4D35EEB8}" type="datetimeFigureOut">
              <a:rPr lang="en-US" smtClean="0"/>
              <a:pPr/>
              <a:t>2014-09-30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F39AE-8DA0-724E-804E-73C0B953694E}" type="slidenum">
              <a:rPr lang="en-US" smtClean="0"/>
              <a:pPr/>
              <a:t>‹#›</a:t>
            </a:fld>
            <a:endParaRPr lang="en-US"/>
          </a:p>
        </p:txBody>
      </p:sp>
    </p:spTree>
    <p:extLst>
      <p:ext uri="{BB962C8B-B14F-4D97-AF65-F5344CB8AC3E}">
        <p14:creationId xmlns:p14="http://schemas.microsoft.com/office/powerpoint/2010/main" val="35370311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3F39AE-8DA0-724E-804E-73C0B95369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I have alluded to, the waypoint list is specific to each vehicle.</a:t>
            </a:r>
            <a:r>
              <a:rPr lang="en-US" baseline="0" dirty="0" smtClean="0"/>
              <a:t> We can build them by hand, typing in </a:t>
            </a:r>
            <a:r>
              <a:rPr lang="en-US" baseline="0" dirty="0" err="1" smtClean="0"/>
              <a:t>lats</a:t>
            </a:r>
            <a:r>
              <a:rPr lang="en-US" baseline="0" dirty="0" smtClean="0"/>
              <a:t> and </a:t>
            </a:r>
            <a:r>
              <a:rPr lang="en-US" baseline="0" dirty="0" err="1" smtClean="0"/>
              <a:t>lons</a:t>
            </a:r>
            <a:r>
              <a:rPr lang="en-US" baseline="0" dirty="0" smtClean="0"/>
              <a:t>, or we can draw them in using the Map Utility. We can ‘move’ a waypoint, and we can send it between gliders within our OTN organization.</a:t>
            </a:r>
          </a:p>
          <a:p>
            <a:endParaRPr lang="en-US" baseline="0" dirty="0" smtClean="0"/>
          </a:p>
          <a:p>
            <a:r>
              <a:rPr lang="en-US" baseline="0" dirty="0" smtClean="0"/>
              <a:t> We’ll build one now using both the manual and the Map Utility methods. If we get time afterward, we’ll cover moving and transferring of waypoints.</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10</a:t>
            </a:fld>
            <a:endParaRPr lang="en-US"/>
          </a:p>
        </p:txBody>
      </p:sp>
    </p:spTree>
    <p:extLst>
      <p:ext uri="{BB962C8B-B14F-4D97-AF65-F5344CB8AC3E}">
        <p14:creationId xmlns:p14="http://schemas.microsoft.com/office/powerpoint/2010/main" val="4203963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the first case, you’ve got a latitude and a longitude, probably of a station, and you are going to put it in by hand. We’ll need to get to</a:t>
            </a:r>
            <a:r>
              <a:rPr lang="en-US" baseline="0" dirty="0" smtClean="0"/>
              <a:t> our vehicle’s page, which we can do via System Menus again, the same way we created it, or we can do it by clicking the icon for our vehicle below the Liquid Robotics logo.</a:t>
            </a:r>
          </a:p>
          <a:p>
            <a:endParaRPr lang="en-US" baseline="0" dirty="0" smtClean="0"/>
          </a:p>
          <a:p>
            <a:r>
              <a:rPr lang="en-US" baseline="0" dirty="0" smtClean="0"/>
              <a:t>This will bring up the Glider menu. On the sidebar for that is Waypoints. We’ll click that, and click New. Now we’re in yet another screen, and our red text tells us we need a name, a target vehicle, a waypoint number and a </a:t>
            </a:r>
            <a:r>
              <a:rPr lang="en-US" baseline="0" dirty="0" err="1" smtClean="0"/>
              <a:t>lat</a:t>
            </a:r>
            <a:r>
              <a:rPr lang="en-US" baseline="0" dirty="0" smtClean="0"/>
              <a:t> and </a:t>
            </a:r>
            <a:r>
              <a:rPr lang="en-US" baseline="0" dirty="0" err="1" smtClean="0"/>
              <a:t>lon</a:t>
            </a:r>
            <a:r>
              <a:rPr lang="en-US" baseline="0" dirty="0" smtClean="0"/>
              <a:t>. The </a:t>
            </a:r>
            <a:r>
              <a:rPr lang="en-US" baseline="0" dirty="0" err="1" smtClean="0"/>
              <a:t>lat</a:t>
            </a:r>
            <a:r>
              <a:rPr lang="en-US" baseline="0" dirty="0" smtClean="0"/>
              <a:t> and </a:t>
            </a:r>
            <a:r>
              <a:rPr lang="en-US" baseline="0" dirty="0" err="1" smtClean="0"/>
              <a:t>lon</a:t>
            </a:r>
            <a:r>
              <a:rPr lang="en-US" baseline="0" dirty="0" smtClean="0"/>
              <a:t> are the only things not pre-filled for us. We can put in decimal degree by hand, or we can click the conversion tool there to input decimal minute values and have them convert back to degree.</a:t>
            </a:r>
          </a:p>
          <a:p>
            <a:endParaRPr lang="en-US" baseline="0" dirty="0" smtClean="0"/>
          </a:p>
          <a:p>
            <a:r>
              <a:rPr lang="en-US" baseline="0" dirty="0" smtClean="0"/>
              <a:t>Once we have the form filled in, we can hit Send, which will save it and queue it to send to the glider. Or we can click Save but Don’t Send if we don’t want to have it on the platform yet, or at all, if we’re using this point to build other points.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11</a:t>
            </a:fld>
            <a:endParaRPr lang="en-US"/>
          </a:p>
        </p:txBody>
      </p:sp>
    </p:spTree>
    <p:extLst>
      <p:ext uri="{BB962C8B-B14F-4D97-AF65-F5344CB8AC3E}">
        <p14:creationId xmlns:p14="http://schemas.microsoft.com/office/powerpoint/2010/main" val="162937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put in a waypoint using the Map and the Map utility. Clear out of any windows that might have popped up, head back to the Dashboard. We’ll make sure we have the Map Utility Tool enabled, that’s under Map Options. So Map Options, click Tool Options, and enable both the Map Utility and Piloting tools.</a:t>
            </a:r>
          </a:p>
          <a:p>
            <a:endParaRPr lang="en-US" baseline="0" dirty="0" smtClean="0"/>
          </a:p>
          <a:p>
            <a:r>
              <a:rPr lang="en-US" baseline="0" dirty="0" smtClean="0"/>
              <a:t> Now that we’ve got that, we just mouse over the desired waypoint area, click to drop our Green icon. No idea why they chose the Play button here for their icon. Now click Send in the Map Utility Tool window where that waypoint’s </a:t>
            </a:r>
            <a:r>
              <a:rPr lang="en-US" baseline="0" dirty="0" err="1" smtClean="0"/>
              <a:t>lat-lon</a:t>
            </a:r>
            <a:r>
              <a:rPr lang="en-US" baseline="0" dirty="0" smtClean="0"/>
              <a:t> has been populated. That doesn’t send it! It just brings up the Waypoint: New menu we were in before, </a:t>
            </a:r>
            <a:r>
              <a:rPr lang="en-US" baseline="0" dirty="0" err="1" smtClean="0"/>
              <a:t>autoselects</a:t>
            </a:r>
            <a:r>
              <a:rPr lang="en-US" baseline="0" dirty="0" smtClean="0"/>
              <a:t> the next waypoint, </a:t>
            </a:r>
            <a:r>
              <a:rPr lang="en-US" baseline="0" dirty="0" err="1" smtClean="0"/>
              <a:t>autofills</a:t>
            </a:r>
            <a:r>
              <a:rPr lang="en-US" baseline="0" dirty="0" smtClean="0"/>
              <a:t> the </a:t>
            </a:r>
            <a:r>
              <a:rPr lang="en-US" baseline="0" dirty="0" err="1" smtClean="0"/>
              <a:t>lat</a:t>
            </a:r>
            <a:r>
              <a:rPr lang="en-US" baseline="0" dirty="0" smtClean="0"/>
              <a:t>/</a:t>
            </a:r>
            <a:r>
              <a:rPr lang="en-US" baseline="0" dirty="0" err="1" smtClean="0"/>
              <a:t>lon</a:t>
            </a:r>
            <a:r>
              <a:rPr lang="en-US" baseline="0" dirty="0" smtClean="0"/>
              <a:t>, and now we can hit Send or Save but Don’t Send, just as before.</a:t>
            </a:r>
          </a:p>
        </p:txBody>
      </p:sp>
      <p:sp>
        <p:nvSpPr>
          <p:cNvPr id="4" name="Slide Number Placeholder 3"/>
          <p:cNvSpPr>
            <a:spLocks noGrp="1"/>
          </p:cNvSpPr>
          <p:nvPr>
            <p:ph type="sldNum" sz="quarter" idx="10"/>
          </p:nvPr>
        </p:nvSpPr>
        <p:spPr/>
        <p:txBody>
          <a:bodyPr/>
          <a:lstStyle/>
          <a:p>
            <a:fld id="{D23F39AE-8DA0-724E-804E-73C0B953694E}" type="slidenum">
              <a:rPr lang="en-US" smtClean="0"/>
              <a:pPr/>
              <a:t>12</a:t>
            </a:fld>
            <a:endParaRPr lang="en-US"/>
          </a:p>
        </p:txBody>
      </p:sp>
    </p:spTree>
    <p:extLst>
      <p:ext uri="{BB962C8B-B14F-4D97-AF65-F5344CB8AC3E}">
        <p14:creationId xmlns:p14="http://schemas.microsoft.com/office/powerpoint/2010/main" val="3383873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jobs we’ll be doing is circling around a station during offloads, and so we need a quick way to drop advanced shapes around a </a:t>
            </a:r>
            <a:r>
              <a:rPr lang="en-US" baseline="0" dirty="0" err="1" smtClean="0"/>
              <a:t>centerpoint</a:t>
            </a:r>
            <a:r>
              <a:rPr lang="en-US" baseline="0" dirty="0" smtClean="0"/>
              <a:t>. The Map Utility lets us draw these shapes automatically and batch-send them. We specify a center waypoint number, and depending on our shape, we fill some of the other values. Circles need a radius and a number of sides (line-segments), and can take a rotation degree to change where the first waypoint is along the circle. Squares are diamonds by default, so if you want a square relative to latitude and longitude, you’ll need a degree of 45. Spirals make good search patterns, and they need a number of orbits to determine how many times to wrap a circle using the given number of sides.</a:t>
            </a:r>
          </a:p>
          <a:p>
            <a:endParaRPr lang="en-US" baseline="0" dirty="0" smtClean="0"/>
          </a:p>
          <a:p>
            <a:r>
              <a:rPr lang="en-US" baseline="0" dirty="0" smtClean="0"/>
              <a:t>Play around and build some shapes around one of your waypoints. You can hit the Render button as often as you want, numbers are not assigned to any waypoint until you hit Send WPs. Hitting Send WPs will tell you what the next available waypoint number is, let you specify your own to start from. Clicking Send WPs will, potentially frustratingly, send the WPs to the glider. Another good reason to build routes on a secondary glider if possible. Only hit Send WPs when you mean to upload the WPs directly to the glider.</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13</a:t>
            </a:fld>
            <a:endParaRPr lang="en-US"/>
          </a:p>
        </p:txBody>
      </p:sp>
    </p:spTree>
    <p:extLst>
      <p:ext uri="{BB962C8B-B14F-4D97-AF65-F5344CB8AC3E}">
        <p14:creationId xmlns:p14="http://schemas.microsoft.com/office/powerpoint/2010/main" val="305140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you’ve sent waypoints to a glider, it doesn’t try to traverse them. You have to execute a course using one of the methods in the buttons on the left. They’re all pretty aptly named, but we’ll look at them a bit.</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14</a:t>
            </a:fld>
            <a:endParaRPr lang="en-US"/>
          </a:p>
        </p:txBody>
      </p:sp>
    </p:spTree>
    <p:extLst>
      <p:ext uri="{BB962C8B-B14F-4D97-AF65-F5344CB8AC3E}">
        <p14:creationId xmlns:p14="http://schemas.microsoft.com/office/powerpoint/2010/main" val="203764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Sequential course</a:t>
            </a:r>
            <a:r>
              <a:rPr lang="en-US" baseline="0" dirty="0" smtClean="0"/>
              <a:t> is usually appropriate, as our shapes are built sequentially and so this will traverse them in a way we probably intend.</a:t>
            </a:r>
          </a:p>
          <a:p>
            <a:r>
              <a:rPr lang="en-US" baseline="0" dirty="0" smtClean="0"/>
              <a:t>Custom course lets us pick waypoints one by one. In practice it’s kind of a lot of overhead to go through.</a:t>
            </a:r>
          </a:p>
          <a:p>
            <a:r>
              <a:rPr lang="en-US" baseline="0" dirty="0" smtClean="0"/>
              <a:t>Holding station at a waypoint lets us park a glider in a spot, it’ll use its station keeping to stay within a hundred meters or so, depending on currents.</a:t>
            </a:r>
          </a:p>
          <a:p>
            <a:r>
              <a:rPr lang="en-US" baseline="0" dirty="0" smtClean="0"/>
              <a:t>Hold current position will do the same but at our current location.</a:t>
            </a:r>
          </a:p>
          <a:p>
            <a:endParaRPr lang="en-US" baseline="0" dirty="0" smtClean="0"/>
          </a:p>
          <a:p>
            <a:r>
              <a:rPr lang="en-US" baseline="0" dirty="0" smtClean="0"/>
              <a:t>The benefit of Hold Station at WP, Hold Current Position, and Follow Fixed Heading are that they’re single </a:t>
            </a:r>
            <a:r>
              <a:rPr lang="en-US" baseline="0" dirty="0" err="1" smtClean="0"/>
              <a:t>ack</a:t>
            </a:r>
            <a:r>
              <a:rPr lang="en-US" baseline="0" dirty="0" smtClean="0"/>
              <a:t> commands, one iteration of communication over glider SBD. They can be executed quickly when they need to be. In an emergency, you don’t want to drop a waypoint, wait five minutes to have it accepted by the glider, and then send a command to start heading to that point.</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15</a:t>
            </a:fld>
            <a:endParaRPr lang="en-US"/>
          </a:p>
        </p:txBody>
      </p:sp>
    </p:spTree>
    <p:extLst>
      <p:ext uri="{BB962C8B-B14F-4D97-AF65-F5344CB8AC3E}">
        <p14:creationId xmlns:p14="http://schemas.microsoft.com/office/powerpoint/2010/main" val="118344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we haven’t</a:t>
            </a:r>
            <a:r>
              <a:rPr lang="en-US" baseline="0" dirty="0" smtClean="0"/>
              <a:t> covered yet, and I guess this is as good a time as any to do so, is how to become the pilot in charge of our glider. LRI has a protocol they follow so that only one person executes action on a glider at a time, and we should do our best to mesh with that. When you are ready to take over, call LRI, or whoever the current pilot is, and make sure they’re OK with the transfer of responsibility. Make a comment in the glider’s command table using the Comment command. The protocol to sign on officially is PICCHANGE: and your name.</a:t>
            </a:r>
          </a:p>
          <a:p>
            <a:endParaRPr lang="en-US" baseline="0" dirty="0" smtClean="0"/>
          </a:p>
          <a:p>
            <a:r>
              <a:rPr lang="en-US" baseline="0" dirty="0" smtClean="0"/>
              <a:t> Similarly, you can’t abandon a glider until you’ve lined up the next PIC. If you haven’t seen him sign on this way, you’re still on the hook!</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16</a:t>
            </a:fld>
            <a:endParaRPr lang="en-US"/>
          </a:p>
        </p:txBody>
      </p:sp>
    </p:spTree>
    <p:extLst>
      <p:ext uri="{BB962C8B-B14F-4D97-AF65-F5344CB8AC3E}">
        <p14:creationId xmlns:p14="http://schemas.microsoft.com/office/powerpoint/2010/main" val="3913072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that’s piloting basics, let’s talk threats.</a:t>
            </a:r>
            <a:r>
              <a:rPr lang="en-US" baseline="0" dirty="0" smtClean="0"/>
              <a:t> If you’ve got AIS tracking turned on in your Map Options, you’ll see any ships the AIS receiver detects, or any other AIS receiver in the fleet for that matter. For our fleet of one, this isn’t as important. Ships detected by AIS get an ‘intent’ track drawn out in front of them. When we’re moving, the glider gets a –much shorter- track of its own. We will sign up to receive Proximity Warnings and Path Warnings, which are calculated by WGMS when paths cross, or when gliders and ships get too close together no matter which way they’re going.</a:t>
            </a:r>
          </a:p>
          <a:p>
            <a:endParaRPr lang="en-US" baseline="0" dirty="0" smtClean="0"/>
          </a:p>
          <a:p>
            <a:r>
              <a:rPr lang="en-US" baseline="0" dirty="0" smtClean="0"/>
              <a:t> If we’re getting warnings, or even if we’re not yet and we can see from the shipping lane orientation and the AIS intent that a ship is going to be looking to come our way, we are in avoidance mode. We can’t assume a ship sees our platform, we must remain aware that we’re designed to lose any collisions, and that our priority is now staying well clear of any ship traffic that might come our way. Here’s how to do that.</a:t>
            </a:r>
            <a:endParaRPr lang="en-US" dirty="0" smtClean="0"/>
          </a:p>
        </p:txBody>
      </p:sp>
      <p:sp>
        <p:nvSpPr>
          <p:cNvPr id="4" name="Slide Number Placeholder 3"/>
          <p:cNvSpPr>
            <a:spLocks noGrp="1"/>
          </p:cNvSpPr>
          <p:nvPr>
            <p:ph type="sldNum" sz="quarter" idx="10"/>
          </p:nvPr>
        </p:nvSpPr>
        <p:spPr/>
        <p:txBody>
          <a:bodyPr/>
          <a:lstStyle/>
          <a:p>
            <a:fld id="{D23F39AE-8DA0-724E-804E-73C0B953694E}" type="slidenum">
              <a:rPr lang="en-US" smtClean="0"/>
              <a:pPr/>
              <a:t>17</a:t>
            </a:fld>
            <a:endParaRPr lang="en-US"/>
          </a:p>
        </p:txBody>
      </p:sp>
    </p:spTree>
    <p:extLst>
      <p:ext uri="{BB962C8B-B14F-4D97-AF65-F5344CB8AC3E}">
        <p14:creationId xmlns:p14="http://schemas.microsoft.com/office/powerpoint/2010/main" val="2879588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we’ll go over the steps first, and then see how to do them. First, we</a:t>
            </a:r>
            <a:r>
              <a:rPr lang="en-US" baseline="0" dirty="0" smtClean="0"/>
              <a:t> are going to enable Fast Mailbox Check. This will tell the glider to check for SBD messages every minute instead of every 5 minutes. This will let us work more quickly. Still very slowly, but more quickly. Doing this first is critical, because we have a lot of commands to run, and we can’t wait for them to </a:t>
            </a:r>
            <a:r>
              <a:rPr lang="en-US" baseline="0" dirty="0" err="1" smtClean="0"/>
              <a:t>ack</a:t>
            </a:r>
            <a:r>
              <a:rPr lang="en-US" baseline="0" dirty="0" smtClean="0"/>
              <a:t> at the standard time rate. Once we’ve got that sent, we are going to turn on our Light to try and be more visible. Even in the daytime, this can make sense.</a:t>
            </a:r>
          </a:p>
          <a:p>
            <a:r>
              <a:rPr lang="en-US" baseline="0" dirty="0" smtClean="0"/>
              <a:t>Now that we’re more agile, we’re going to determine what our course correction should be given the threat’s intent. Protocol is to take a 90 degree heading from the threat, away from the path it will follow, so that you don’t cross its intended path. Currents may change your calculation there, but all things being equal we don’t like to cross in front of a ship, even if we think we can make it in time.</a:t>
            </a:r>
          </a:p>
          <a:p>
            <a:r>
              <a:rPr lang="en-US" baseline="0" dirty="0" smtClean="0"/>
              <a:t>Now we have our plan and it’s being executed, you might even like to wait for the ACK here, because if anything happened we’d want to put a new course in again before continuing with the protocol. Finally, we’re going to increase our Telemetry Report Rate to get more information on where our glider is. The default is 5 minutes, and it can be as low as 2 minutes, so we’ll set it to 2 minutes, so we get a position and intent for our glider every 2 minutes. This will be nice if we’re in changing currents.</a:t>
            </a:r>
          </a:p>
          <a:p>
            <a:endParaRPr lang="en-US" baseline="0" dirty="0" smtClean="0"/>
          </a:p>
          <a:p>
            <a:r>
              <a:rPr lang="en-US" baseline="0" dirty="0" smtClean="0"/>
              <a:t> Once the potential threat is over, we will turn off our light, return to our previous course, turn off Fast Mailbox Check (which is expensive and maybe a bit power hungry too) and set the Telemetry Report Rate back to 5 minutes (Which is definitely power hungry). We’ll acknowledge and clear any alarms that the close call may have brought up.</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18</a:t>
            </a:fld>
            <a:endParaRPr lang="en-US"/>
          </a:p>
        </p:txBody>
      </p:sp>
    </p:spTree>
    <p:extLst>
      <p:ext uri="{BB962C8B-B14F-4D97-AF65-F5344CB8AC3E}">
        <p14:creationId xmlns:p14="http://schemas.microsoft.com/office/powerpoint/2010/main" val="303092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here’s how you enable</a:t>
            </a:r>
            <a:r>
              <a:rPr lang="en-US" baseline="0" dirty="0" smtClean="0"/>
              <a:t> Fast Mailbox Check. Hit the mailbox button that’s hiding up above Map Options on the Dashboard.</a:t>
            </a:r>
          </a:p>
          <a:p>
            <a:r>
              <a:rPr lang="en-US" baseline="0" dirty="0" smtClean="0"/>
              <a:t>This takes you straight to the Set Parameter Command, and pre-populates Fast Mailbox Check as active. Enter a reason why, and hit send.</a:t>
            </a:r>
          </a:p>
          <a:p>
            <a:r>
              <a:rPr lang="en-US" baseline="0" dirty="0" smtClean="0"/>
              <a:t>Similarly, on the sidebar, there’s a power button next to Light. It brings up the appropriate window, enter your command reason, and hit Send.</a:t>
            </a:r>
          </a:p>
          <a:p>
            <a:endParaRPr lang="en-US" baseline="0" dirty="0" smtClean="0"/>
          </a:p>
          <a:p>
            <a:r>
              <a:rPr lang="en-US" baseline="0" dirty="0" smtClean="0"/>
              <a:t>Command reasons maybe seem a bit tedious but the creation of records in real time is invaluable to future pilots, and to anyone trying to figure out what happened afterward. You can examine how other pilots handle situations and why they do the things they do, and learn from the folks who do it more often than we do.</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19</a:t>
            </a:fld>
            <a:endParaRPr lang="en-US"/>
          </a:p>
        </p:txBody>
      </p:sp>
    </p:spTree>
    <p:extLst>
      <p:ext uri="{BB962C8B-B14F-4D97-AF65-F5344CB8AC3E}">
        <p14:creationId xmlns:p14="http://schemas.microsoft.com/office/powerpoint/2010/main" val="82042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as you probably (hopefully, since you’ve all logged in and changed your passwords) already know, piloting of the Wave Glider is done via the Web. The Wave Glider Management System queues and sends our commands using Short Burst Data, which means that our commands are lagged by the Iridium Mailbox check time (usually 5 minutes), and it will take us up to two times as long to find out that our commands might be rejected, or ignored. Nothing happens quickly in WGMS. We pilot using waypoints, by and large, we set and upload a series of points, we call them a course, and we ask the </a:t>
            </a:r>
            <a:r>
              <a:rPr lang="en-US" baseline="0" dirty="0" err="1" smtClean="0"/>
              <a:t>WaveGlider</a:t>
            </a:r>
            <a:r>
              <a:rPr lang="en-US" baseline="0" dirty="0" smtClean="0"/>
              <a:t> to follow them. We can also add areas of exclusion, but you’re very unlikely to need to do that in day to day piloting, so I have left it out today.</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2</a:t>
            </a:fld>
            <a:endParaRPr lang="en-US"/>
          </a:p>
        </p:txBody>
      </p:sp>
    </p:spTree>
    <p:extLst>
      <p:ext uri="{BB962C8B-B14F-4D97-AF65-F5344CB8AC3E}">
        <p14:creationId xmlns:p14="http://schemas.microsoft.com/office/powerpoint/2010/main" val="1151475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our mailbox</a:t>
            </a:r>
            <a:r>
              <a:rPr lang="en-US" baseline="0" dirty="0" smtClean="0"/>
              <a:t> check is on, our light is on, and now we have to determine how to stay away from the oncoming vessel. The standard advice given is to get 90 degrees away from the intent line, without crossing. You can use Follow Fixed Heading to quickly break off in that direction. Keep monitoring the ship to make sure that its intent has stayed the same. If it continually corrects towards you and slows down, now you’re maybe looking at the AIS details and trying to determine contact information.</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20</a:t>
            </a:fld>
            <a:endParaRPr lang="en-US"/>
          </a:p>
        </p:txBody>
      </p:sp>
    </p:spTree>
    <p:extLst>
      <p:ext uri="{BB962C8B-B14F-4D97-AF65-F5344CB8AC3E}">
        <p14:creationId xmlns:p14="http://schemas.microsoft.com/office/powerpoint/2010/main" val="3553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in a fairly strong current, your</a:t>
            </a:r>
            <a:r>
              <a:rPr lang="en-US" baseline="0" dirty="0" smtClean="0"/>
              <a:t> fixed heading won’t take you where you actually want to go. That’s where you use the piloting tool to calculate an actual heading to take. Put in your desired heading in the Path over Ground (POG) field, and click Get Heading. This will give you the current corrected heading to input to get moving in the direction you want to be moving. When there is current data, you will see an ‘Envelope’ calculation. Given your speed, your movement may be restricted, sometimes called Drift Mode, and you won’t be able to go in the direction you might like to go at all. Then you’re going to need another plan for avoiding a ship, whether it’s fighting the current to stay on the right side of things, or going with the current to get away from the collision area, even if that brings you across the path of the ship.</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21</a:t>
            </a:fld>
            <a:endParaRPr lang="en-US"/>
          </a:p>
        </p:txBody>
      </p:sp>
    </p:spTree>
    <p:extLst>
      <p:ext uri="{BB962C8B-B14F-4D97-AF65-F5344CB8AC3E}">
        <p14:creationId xmlns:p14="http://schemas.microsoft.com/office/powerpoint/2010/main" val="3614548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for the hard one. The</a:t>
            </a:r>
            <a:r>
              <a:rPr lang="en-US" baseline="0" dirty="0" smtClean="0"/>
              <a:t> last thing to do is adjust the telemetry report rate, and as near as I can tell, this one is still buried. No nice shortcuts for this one. So here we go. Click More Commands. Set the Command Type to Set Status. Click the magnifying glass next to Status and that will open a Related Record window. In that window, we are going to click New. That will open a New Related Record window. We are going to set the Telemetry Report Rate in that window to 2. We are going to save that. Then we are going to be back with our first Related Record window and we’re going to click OK. Then we’re going to be back in our More Commands window and we’re going to click Send. 1 minute later, we will have Telemetry every 2 minutes.</a:t>
            </a:r>
          </a:p>
          <a:p>
            <a:endParaRPr lang="en-US" baseline="0" dirty="0" smtClean="0"/>
          </a:p>
          <a:p>
            <a:r>
              <a:rPr lang="en-US" baseline="0" dirty="0" smtClean="0"/>
              <a:t> A shortcut for this next to Fast Mailbox Check would be wonderful.</a:t>
            </a:r>
          </a:p>
        </p:txBody>
      </p:sp>
      <p:sp>
        <p:nvSpPr>
          <p:cNvPr id="4" name="Slide Number Placeholder 3"/>
          <p:cNvSpPr>
            <a:spLocks noGrp="1"/>
          </p:cNvSpPr>
          <p:nvPr>
            <p:ph type="sldNum" sz="quarter" idx="10"/>
          </p:nvPr>
        </p:nvSpPr>
        <p:spPr/>
        <p:txBody>
          <a:bodyPr/>
          <a:lstStyle/>
          <a:p>
            <a:fld id="{D23F39AE-8DA0-724E-804E-73C0B953694E}" type="slidenum">
              <a:rPr lang="en-US" smtClean="0"/>
              <a:pPr/>
              <a:t>22</a:t>
            </a:fld>
            <a:endParaRPr lang="en-US"/>
          </a:p>
        </p:txBody>
      </p:sp>
    </p:spTree>
    <p:extLst>
      <p:ext uri="{BB962C8B-B14F-4D97-AF65-F5344CB8AC3E}">
        <p14:creationId xmlns:p14="http://schemas.microsoft.com/office/powerpoint/2010/main" val="2659887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if there’s time we can take a break here,</a:t>
            </a:r>
            <a:r>
              <a:rPr lang="en-US" baseline="0" dirty="0" smtClean="0"/>
              <a:t> stretch legs. Play around a bit more, if you’ve been following along and have set your fake glider to collision avoidance mode, here’s a chance to dig around and see if you can change it back.</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23</a:t>
            </a:fld>
            <a:endParaRPr lang="en-US"/>
          </a:p>
        </p:txBody>
      </p:sp>
    </p:spTree>
    <p:extLst>
      <p:ext uri="{BB962C8B-B14F-4D97-AF65-F5344CB8AC3E}">
        <p14:creationId xmlns:p14="http://schemas.microsoft.com/office/powerpoint/2010/main" val="2950308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was piloting</a:t>
            </a:r>
            <a:r>
              <a:rPr lang="en-US" baseline="0" dirty="0" smtClean="0"/>
              <a:t> and collision avoidance. F</a:t>
            </a:r>
            <a:r>
              <a:rPr lang="en-US" dirty="0" smtClean="0"/>
              <a:t>or these two tasks, we don’t have anything</a:t>
            </a:r>
            <a:r>
              <a:rPr lang="en-US" baseline="0" dirty="0" smtClean="0"/>
              <a:t> to actually send to, and our demo gliders are not going to pick up any of these commands we send them. So we can go through the motions, but we won’t need to click Send at the end of these commands. This will just give you an idea of how to communicate with the power hogs on the Wave Glider and settle them down, and how to communicate with our VM4 and get it offloading stations.</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24</a:t>
            </a:fld>
            <a:endParaRPr lang="en-US"/>
          </a:p>
        </p:txBody>
      </p:sp>
    </p:spTree>
    <p:extLst>
      <p:ext uri="{BB962C8B-B14F-4D97-AF65-F5344CB8AC3E}">
        <p14:creationId xmlns:p14="http://schemas.microsoft.com/office/powerpoint/2010/main" val="2306212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won’t be the only people piloting our platform this</a:t>
            </a:r>
            <a:r>
              <a:rPr lang="en-US" baseline="0" dirty="0" smtClean="0"/>
              <a:t> winter, so we should all be aware that LRI likes to start power management at 200 wh. In adverse conditions, they may even start it at 250 wh. So if you come in one morning and you don’t have science sensors sampling, or one of the payload bays is off, first thing to do is check the command history and see when and why that might have been the case. If we’re the ones piloting when it’s time to commence power management, and this can be a decision we make internally, who can make that call, when to make that call, but it wouldn’t make sense to stray too far from what LRI will be doing, here’s how you might shut off some of the extra bells and whistles.</a:t>
            </a:r>
          </a:p>
          <a:p>
            <a:endParaRPr lang="en-US" baseline="0" dirty="0" smtClean="0"/>
          </a:p>
          <a:p>
            <a:r>
              <a:rPr lang="en-US" baseline="0" dirty="0" smtClean="0"/>
              <a:t> The first thing LRI does is extend the Telemetry Report Rate. By only checking in with GPS every 15 minutes it takes one power-hungry item and puts it on a reduced schedule. They can set it to 10, or to 15 minutes.</a:t>
            </a:r>
          </a:p>
          <a:p>
            <a:r>
              <a:rPr lang="en-US" baseline="0" dirty="0" smtClean="0"/>
              <a:t> If that’s not enough conservation, we can turn off science sensors. We’ll already be sampling at a reduced rate, so if the sensors have to turn off altogether it means we’re being very conservative about our remaining watts.</a:t>
            </a:r>
          </a:p>
          <a:p>
            <a:r>
              <a:rPr lang="en-US" baseline="0" dirty="0" smtClean="0"/>
              <a:t> If we’re in truly dire straits, we’ll be discontinuing all activity and waiting for solar help. Basic glider respiration can be pretty high too, so there’s a chance that even this won’t be enough, in which case we’ll be looking for a nice place to park.</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25</a:t>
            </a:fld>
            <a:endParaRPr lang="en-US"/>
          </a:p>
        </p:txBody>
      </p:sp>
    </p:spTree>
    <p:extLst>
      <p:ext uri="{BB962C8B-B14F-4D97-AF65-F5344CB8AC3E}">
        <p14:creationId xmlns:p14="http://schemas.microsoft.com/office/powerpoint/2010/main" val="2206387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these</a:t>
            </a:r>
            <a:r>
              <a:rPr lang="en-US" baseline="0" dirty="0" smtClean="0"/>
              <a:t> don’t have to happen quickly, so it’s advised to follow the reference materials we already have, and be very deliberate about shutting down science sampling. It’ll probably be a decision that is arrived at in committee anyway, so I don’t anticipate any of this being an absolute emergency. As pilots, we’ll be providing you with everything you need to refer to when building commands, and the commands to reverse these ones are all outlined in that reference material. But we’re just concerned with shutting down right now.</a:t>
            </a:r>
          </a:p>
          <a:p>
            <a:endParaRPr lang="en-US" baseline="0" dirty="0" smtClean="0"/>
          </a:p>
          <a:p>
            <a:r>
              <a:rPr lang="en-US" baseline="0" dirty="0" smtClean="0"/>
              <a:t> Everything from here on out begins with the More Commands button, and usually with Write Console Script. We are going to be talking to the instruments via the science computer. For the CTD, we use board address 257, and the command the science computer runs to stop it is </a:t>
            </a:r>
            <a:r>
              <a:rPr lang="en-US" baseline="0" dirty="0" err="1" smtClean="0"/>
              <a:t>ctd</a:t>
            </a:r>
            <a:r>
              <a:rPr lang="en-US" baseline="0" dirty="0" smtClean="0"/>
              <a:t> –f</a:t>
            </a:r>
          </a:p>
          <a:p>
            <a:endParaRPr lang="en-US" baseline="0" dirty="0" smtClean="0"/>
          </a:p>
          <a:p>
            <a:r>
              <a:rPr lang="en-US" baseline="0" dirty="0" smtClean="0"/>
              <a:t> For the </a:t>
            </a:r>
            <a:r>
              <a:rPr lang="en-US" baseline="0" dirty="0" err="1" smtClean="0"/>
              <a:t>Fluorometer</a:t>
            </a:r>
            <a:r>
              <a:rPr lang="en-US" baseline="0" dirty="0" smtClean="0"/>
              <a:t>, it’s board address 8256, and the script that gets run is </a:t>
            </a:r>
            <a:r>
              <a:rPr lang="en-US" baseline="0" dirty="0" err="1" smtClean="0"/>
              <a:t>LWScript</a:t>
            </a:r>
            <a:r>
              <a:rPr lang="en-US" baseline="0" dirty="0" smtClean="0"/>
              <a:t> –invoke D </a:t>
            </a:r>
            <a:r>
              <a:rPr lang="en-US" baseline="0" dirty="0" err="1" smtClean="0"/>
              <a:t>SystemStop</a:t>
            </a:r>
            <a:r>
              <a:rPr lang="en-US" baseline="0" dirty="0" smtClean="0"/>
              <a:t>. I can talk about why if you’d like, but that’s the command that will stop the </a:t>
            </a:r>
            <a:r>
              <a:rPr lang="en-US" baseline="0" dirty="0" err="1" smtClean="0"/>
              <a:t>fluorometer</a:t>
            </a:r>
            <a:r>
              <a:rPr lang="en-US" baseline="0" dirty="0" smtClean="0"/>
              <a:t> and the pump from coming on.</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26</a:t>
            </a:fld>
            <a:endParaRPr lang="en-US"/>
          </a:p>
        </p:txBody>
      </p:sp>
    </p:spTree>
    <p:extLst>
      <p:ext uri="{BB962C8B-B14F-4D97-AF65-F5344CB8AC3E}">
        <p14:creationId xmlns:p14="http://schemas.microsoft.com/office/powerpoint/2010/main" val="3126584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if we want to stop power to the whole science payload bay, we click Set Parameter, we select the Payload that the science bay is hooked up to, and we click Add.</a:t>
            </a:r>
          </a:p>
          <a:p>
            <a:endParaRPr lang="en-US" baseline="0" dirty="0" smtClean="0"/>
          </a:p>
          <a:p>
            <a:r>
              <a:rPr lang="en-US" baseline="0" dirty="0" smtClean="0"/>
              <a:t>We uncheck the Payload 3 Power box, and we send that command.</a:t>
            </a:r>
          </a:p>
          <a:p>
            <a:endParaRPr lang="en-US" baseline="0" dirty="0" smtClean="0"/>
          </a:p>
          <a:p>
            <a:r>
              <a:rPr lang="en-US" baseline="0" dirty="0" smtClean="0"/>
              <a:t> For some of last mission we were plugged into Payload 1. Make sure you know what payload the science bay is plugged into. That might be found in the mission document.</a:t>
            </a:r>
          </a:p>
          <a:p>
            <a:endParaRPr lang="en-US" baseline="0" dirty="0" smtClean="0"/>
          </a:p>
          <a:p>
            <a:r>
              <a:rPr lang="en-US" baseline="0" dirty="0" smtClean="0"/>
              <a:t>If we get beyond turning off the science payload in our power management scenario, it’s likely going to involve LRI and a sophisticated recovery or manual / long term recharging plan. </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27</a:t>
            </a:fld>
            <a:endParaRPr lang="en-US"/>
          </a:p>
        </p:txBody>
      </p:sp>
    </p:spTree>
    <p:extLst>
      <p:ext uri="{BB962C8B-B14F-4D97-AF65-F5344CB8AC3E}">
        <p14:creationId xmlns:p14="http://schemas.microsoft.com/office/powerpoint/2010/main" val="2036108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now we’re on</a:t>
            </a:r>
            <a:r>
              <a:rPr lang="en-US" baseline="0" dirty="0" smtClean="0"/>
              <a:t> the home stretch. Here’s how you offload a station! Again, there’s lots of reference material. </a:t>
            </a:r>
            <a:r>
              <a:rPr lang="en-US" baseline="0" dirty="0" err="1" smtClean="0"/>
              <a:t>Vemco’s</a:t>
            </a:r>
            <a:r>
              <a:rPr lang="en-US" baseline="0" dirty="0" smtClean="0"/>
              <a:t> reference is wordy, but complete, and we have written a one-page uploading protocol that is pretty applicable.</a:t>
            </a:r>
          </a:p>
          <a:p>
            <a:endParaRPr lang="en-US" baseline="0" dirty="0" smtClean="0"/>
          </a:p>
          <a:p>
            <a:r>
              <a:rPr lang="en-US" baseline="0" dirty="0" smtClean="0"/>
              <a:t> The database of stations with station numbers has been uploaded in the shop, hopefully. We can update stations in the field, but only one at a time, and it would be very tedious and expensive to do a bunch of them via Iridium. Presume that your stations in question are loaded, though the reference sheets will tell you the commands required to load a new station if it turns out your station isn’t in the database on the glider already.</a:t>
            </a:r>
          </a:p>
          <a:p>
            <a:endParaRPr lang="en-US" baseline="0" dirty="0" smtClean="0"/>
          </a:p>
          <a:p>
            <a:r>
              <a:rPr lang="en-US" baseline="0" dirty="0" smtClean="0"/>
              <a:t> VM4 commands also go through the More Commands -&gt; Write Console Script pathway. The VM4’s board address is 8222. Assuming you’ve navigated to a station, your command syntax is as follows: Replace the station ID there with your station ID. Don’t put it in brackets or anything. There are no spaces in the station IDs, and they’re usually of the form HFX### or CBS###, etc.</a:t>
            </a:r>
          </a:p>
        </p:txBody>
      </p:sp>
      <p:sp>
        <p:nvSpPr>
          <p:cNvPr id="4" name="Slide Number Placeholder 3"/>
          <p:cNvSpPr>
            <a:spLocks noGrp="1"/>
          </p:cNvSpPr>
          <p:nvPr>
            <p:ph type="sldNum" sz="quarter" idx="10"/>
          </p:nvPr>
        </p:nvSpPr>
        <p:spPr/>
        <p:txBody>
          <a:bodyPr/>
          <a:lstStyle/>
          <a:p>
            <a:fld id="{D23F39AE-8DA0-724E-804E-73C0B953694E}" type="slidenum">
              <a:rPr lang="en-US" smtClean="0"/>
              <a:pPr/>
              <a:t>28</a:t>
            </a:fld>
            <a:endParaRPr lang="en-US"/>
          </a:p>
        </p:txBody>
      </p:sp>
    </p:spTree>
    <p:extLst>
      <p:ext uri="{BB962C8B-B14F-4D97-AF65-F5344CB8AC3E}">
        <p14:creationId xmlns:p14="http://schemas.microsoft.com/office/powerpoint/2010/main" val="3988826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here’s what that looks like in the window for station HFX100.</a:t>
            </a:r>
          </a:p>
          <a:p>
            <a:r>
              <a:rPr lang="en-US" baseline="0" dirty="0" smtClean="0"/>
              <a:t>-click-</a:t>
            </a:r>
          </a:p>
          <a:p>
            <a:r>
              <a:rPr lang="en-US" baseline="0" dirty="0" smtClean="0"/>
              <a:t>But first of course, we have to get there.</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29</a:t>
            </a:fld>
            <a:endParaRPr lang="en-US"/>
          </a:p>
        </p:txBody>
      </p:sp>
    </p:spTree>
    <p:extLst>
      <p:ext uri="{BB962C8B-B14F-4D97-AF65-F5344CB8AC3E}">
        <p14:creationId xmlns:p14="http://schemas.microsoft.com/office/powerpoint/2010/main" val="213238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t>
            </a:r>
            <a:r>
              <a:rPr lang="en-US" dirty="0" smtClean="0"/>
              <a:t>left a lot of things out today. The original LRI course</a:t>
            </a:r>
            <a:r>
              <a:rPr lang="en-US" baseline="0" dirty="0" smtClean="0"/>
              <a:t> was 3 days between classes and hands-</a:t>
            </a:r>
            <a:r>
              <a:rPr lang="en-US" baseline="0" dirty="0" smtClean="0"/>
              <a:t>on work </a:t>
            </a:r>
            <a:r>
              <a:rPr lang="en-US" baseline="0" dirty="0" smtClean="0"/>
              <a:t>with the glider. The piloting part was a full </a:t>
            </a:r>
            <a:r>
              <a:rPr lang="en-US" baseline="0" dirty="0" smtClean="0"/>
              <a:t>day of class </a:t>
            </a:r>
            <a:r>
              <a:rPr lang="en-US" baseline="0" dirty="0" smtClean="0"/>
              <a:t>with 122 slides, and I’m going to do my best to come in under 1.5 hours to give us time to play in WGMS a </a:t>
            </a:r>
            <a:r>
              <a:rPr lang="en-US" baseline="0" dirty="0" smtClean="0"/>
              <a:t>bit at the end. </a:t>
            </a:r>
            <a:r>
              <a:rPr lang="en-US" baseline="0" dirty="0" smtClean="0"/>
              <a:t>I’m going to hit on what I think are the 4 really important things we need to be able to do if we’re piloting our Wave Glider in the field. Give waypoints and courses, avoid collisions, shut down things to save on power, and of course, download VR4 stations. So, let’s have everyone login to WGMS if you haven’t, and jump in.</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3</a:t>
            </a:fld>
            <a:endParaRPr lang="en-US"/>
          </a:p>
        </p:txBody>
      </p:sp>
    </p:spTree>
    <p:extLst>
      <p:ext uri="{BB962C8B-B14F-4D97-AF65-F5344CB8AC3E}">
        <p14:creationId xmlns:p14="http://schemas.microsoft.com/office/powerpoint/2010/main" val="455767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orbit a station, we’re looking to create a waypoint AT the station location as best we know it, and then create a circle around the station WP at a radius. We used 350m last year, and we had good connectivity at all points for as long as we had a functioning cable. We used a 6-sided circle, but honestly we probably could have run straight over the points and gone on our way and had it downloaded in time. We aren’t starved for time in that way, so feel free to run the circle before moving on. It keeps your glider in a known place while you verify the download, too. Once the download’s complete, you’re free to lay in your next course.</a:t>
            </a:r>
          </a:p>
          <a:p>
            <a:endParaRPr lang="en-US" baseline="0" dirty="0" smtClean="0"/>
          </a:p>
          <a:p>
            <a:r>
              <a:rPr lang="en-US" baseline="0" dirty="0" smtClean="0"/>
              <a:t>You might load the station waypoints onto your Reference Glider, build the shapes there, and import them for a few (10-12) stations when you’re about to try and offload them. You can batch-import waypoints, and we can look at how to do that after the slides run out here. Your circles are going to run in order, so find the range of them and use a Sequential Course from min to max to traverse them.</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30</a:t>
            </a:fld>
            <a:endParaRPr lang="en-US"/>
          </a:p>
        </p:txBody>
      </p:sp>
    </p:spTree>
    <p:extLst>
      <p:ext uri="{BB962C8B-B14F-4D97-AF65-F5344CB8AC3E}">
        <p14:creationId xmlns:p14="http://schemas.microsoft.com/office/powerpoint/2010/main" val="2297147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having trouble downloading</a:t>
            </a:r>
            <a:r>
              <a:rPr lang="en-US" baseline="0" dirty="0" smtClean="0"/>
              <a:t> a station, if it’s slow or there are errors, we can lower the </a:t>
            </a:r>
            <a:r>
              <a:rPr lang="en-US" baseline="0" dirty="0" err="1" smtClean="0"/>
              <a:t>baudrate</a:t>
            </a:r>
            <a:r>
              <a:rPr lang="en-US" baseline="0" dirty="0" smtClean="0"/>
              <a:t>, or play with the gain. This affects only the station you’re currently connecting to. Don’t use invalid values or you’ll get a NACK</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32</a:t>
            </a:fld>
            <a:endParaRPr lang="en-US"/>
          </a:p>
        </p:txBody>
      </p:sp>
    </p:spTree>
    <p:extLst>
      <p:ext uri="{BB962C8B-B14F-4D97-AF65-F5344CB8AC3E}">
        <p14:creationId xmlns:p14="http://schemas.microsoft.com/office/powerpoint/2010/main" val="3126378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a:t>
            </a:r>
            <a:r>
              <a:rPr lang="en-US" baseline="0" dirty="0" smtClean="0"/>
              <a:t> the problems are that you’re not in the right spot, but you </a:t>
            </a:r>
            <a:r>
              <a:rPr lang="en-US" baseline="0" dirty="0" err="1" smtClean="0"/>
              <a:t>connnect</a:t>
            </a:r>
            <a:r>
              <a:rPr lang="en-US" baseline="0" dirty="0" smtClean="0"/>
              <a:t> sometimes, you can issue a station –range command to get a station and bearing back from the VM4. You can use this to </a:t>
            </a:r>
            <a:r>
              <a:rPr lang="en-US" baseline="0" dirty="0" err="1" smtClean="0"/>
              <a:t>recenter</a:t>
            </a:r>
            <a:r>
              <a:rPr lang="en-US" baseline="0" dirty="0" smtClean="0"/>
              <a:t> your course over the new location for the station, or go to that waypoint and hold there, though we do run circles in order to keep the glider moving and not running tight circles.</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33</a:t>
            </a:fld>
            <a:endParaRPr lang="en-US"/>
          </a:p>
        </p:txBody>
      </p:sp>
    </p:spTree>
    <p:extLst>
      <p:ext uri="{BB962C8B-B14F-4D97-AF65-F5344CB8AC3E}">
        <p14:creationId xmlns:p14="http://schemas.microsoft.com/office/powerpoint/2010/main" val="655195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other things you can do with the vm4</a:t>
            </a:r>
            <a:r>
              <a:rPr lang="en-US" baseline="0" dirty="0" smtClean="0"/>
              <a:t> is ask for local or remote health, getting battery info, etc.</a:t>
            </a:r>
          </a:p>
          <a:p>
            <a:r>
              <a:rPr lang="en-US" baseline="0" dirty="0" smtClean="0"/>
              <a:t>One thing you can do that we had to do a lot last year, is abort an offload attempt in progress. If you’re not in the right place, or it’s slow and you want to adjust the settings, you’ll have to abort first. In the early going this caused errors that forced us to reset the sub and science payload, but we hope those days are behind us.</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34</a:t>
            </a:fld>
            <a:endParaRPr lang="en-US"/>
          </a:p>
        </p:txBody>
      </p:sp>
    </p:spTree>
    <p:extLst>
      <p:ext uri="{BB962C8B-B14F-4D97-AF65-F5344CB8AC3E}">
        <p14:creationId xmlns:p14="http://schemas.microsoft.com/office/powerpoint/2010/main" val="195243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LRI</a:t>
            </a:r>
            <a:r>
              <a:rPr lang="en-US" baseline="0" dirty="0" smtClean="0"/>
              <a:t> calls the Dashboard, it’s the main tool used for piloting and it’s the page you will have open by default for the most part. It’s comprised of the Map Toolbar on top, the Sidebar, and the Position Map. Below this Dashboard you’ve got an area for Communications, and the Command History, showing the history and status of each command that we’ve requested to be sent to the glider.</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4</a:t>
            </a:fld>
            <a:endParaRPr lang="en-US"/>
          </a:p>
        </p:txBody>
      </p:sp>
    </p:spTree>
    <p:extLst>
      <p:ext uri="{BB962C8B-B14F-4D97-AF65-F5344CB8AC3E}">
        <p14:creationId xmlns:p14="http://schemas.microsoft.com/office/powerpoint/2010/main" val="208763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on the Map Toolbar</a:t>
            </a:r>
            <a:r>
              <a:rPr lang="en-US" baseline="0" dirty="0" smtClean="0"/>
              <a:t> you’ve got Alarms – if it’s red, some of them are Active, and on a deployed glider that’s where you would be looking and clicking first. Yellow means the alarm is active, but someone has acknowledged it. Green means your glider is OK. If you want to clear an alarm completely, you can reset and get rid of them. You’ll want to make good notes on why the alarm is no longer a problem when dismissing it, as other pilots will want to read it. The Date Range line, which should read Now if you’re piloting a field glider, can change the date range of the things being displayed on the map. On the far right is Auto-Refresh, which keeps you up to date by refreshing every 5 minutes. On the far right is the Map Options button, which lets you set up what gets displayed on your Map, and a Battery indicator to give you a quick idea of battery health. There’s also a couple of shortcuts there to options you’ll want to be able to reach for quickly, Line Following and Fast Mailbox Check</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5</a:t>
            </a:fld>
            <a:endParaRPr lang="en-US"/>
          </a:p>
        </p:txBody>
      </p:sp>
    </p:spTree>
    <p:extLst>
      <p:ext uri="{BB962C8B-B14F-4D97-AF65-F5344CB8AC3E}">
        <p14:creationId xmlns:p14="http://schemas.microsoft.com/office/powerpoint/2010/main" val="2363976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communications table is where every</a:t>
            </a:r>
            <a:r>
              <a:rPr lang="en-US" baseline="0" dirty="0" smtClean="0"/>
              <a:t> piece of flight data from the glider comes in, and the Commands table shows every command we’ve sent to it with its Queued, Sent, Acknowledged (</a:t>
            </a:r>
            <a:r>
              <a:rPr lang="en-US" baseline="0" dirty="0" err="1" smtClean="0"/>
              <a:t>Acked</a:t>
            </a:r>
            <a:r>
              <a:rPr lang="en-US" baseline="0" dirty="0" smtClean="0"/>
              <a:t>) or Not Acknowledged (</a:t>
            </a:r>
            <a:r>
              <a:rPr lang="en-US" baseline="0" dirty="0" err="1" smtClean="0"/>
              <a:t>Nacked</a:t>
            </a:r>
            <a:r>
              <a:rPr lang="en-US" baseline="0" dirty="0" smtClean="0"/>
              <a:t>) status, as well as our comments to one another on what’s going on. Just before you start piloting a glider, it’s good to read through these to find out what’s been going on before you took over.</a:t>
            </a:r>
          </a:p>
          <a:p>
            <a:endParaRPr lang="en-US" baseline="0" dirty="0" smtClean="0"/>
          </a:p>
          <a:p>
            <a:r>
              <a:rPr lang="en-US" baseline="0" dirty="0" smtClean="0"/>
              <a:t> So there is a three stage process for a command you’re sending to the glider. First it will be Queued to be sent via SBD. Then it will be Sent via satellite, and then the glider will either </a:t>
            </a:r>
            <a:r>
              <a:rPr lang="en-US" baseline="0" dirty="0" err="1" smtClean="0"/>
              <a:t>Ack</a:t>
            </a:r>
            <a:r>
              <a:rPr lang="en-US" baseline="0" dirty="0" smtClean="0"/>
              <a:t> or </a:t>
            </a:r>
            <a:r>
              <a:rPr lang="en-US" baseline="0" dirty="0" err="1" smtClean="0"/>
              <a:t>Nack</a:t>
            </a:r>
            <a:r>
              <a:rPr lang="en-US" baseline="0" dirty="0" smtClean="0"/>
              <a:t> it, meaning it could or could not understand what you sent. Once it’s </a:t>
            </a:r>
            <a:r>
              <a:rPr lang="en-US" baseline="0" dirty="0" err="1" smtClean="0"/>
              <a:t>Acked</a:t>
            </a:r>
            <a:r>
              <a:rPr lang="en-US" baseline="0" dirty="0" smtClean="0"/>
              <a:t>, you can be sure the glider has acted on it. </a:t>
            </a:r>
            <a:r>
              <a:rPr lang="en-US" baseline="0" dirty="0" err="1" smtClean="0"/>
              <a:t>Nacked</a:t>
            </a:r>
            <a:r>
              <a:rPr lang="en-US" baseline="0" dirty="0" smtClean="0"/>
              <a:t> commands will usually give an error message that will help you correct the condition that prevented them from being </a:t>
            </a:r>
            <a:r>
              <a:rPr lang="en-US" baseline="0" dirty="0" err="1" smtClean="0"/>
              <a:t>Acked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6</a:t>
            </a:fld>
            <a:endParaRPr lang="en-US"/>
          </a:p>
        </p:txBody>
      </p:sp>
    </p:spTree>
    <p:extLst>
      <p:ext uri="{BB962C8B-B14F-4D97-AF65-F5344CB8AC3E}">
        <p14:creationId xmlns:p14="http://schemas.microsoft.com/office/powerpoint/2010/main" val="276885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map itself is</a:t>
            </a:r>
            <a:r>
              <a:rPr lang="en-US" baseline="0" dirty="0" smtClean="0"/>
              <a:t> a Google Maps map with some custom tiling layers. There are overlays for a piloting tool to calculate heading in currents, and a Map Utility to quickly generate advanced patterns around a single center point. If you are playing around with the Map Options button above, you can decide what layers to put on top of the standard Google Maps images, charts are useful, and any and all AIS information should remain on when you’re piloting to help with collision avoidance.</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7</a:t>
            </a:fld>
            <a:endParaRPr lang="en-US"/>
          </a:p>
        </p:txBody>
      </p:sp>
    </p:spTree>
    <p:extLst>
      <p:ext uri="{BB962C8B-B14F-4D97-AF65-F5344CB8AC3E}">
        <p14:creationId xmlns:p14="http://schemas.microsoft.com/office/powerpoint/2010/main" val="3775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we’ve gone over what things do, let’s get you all a pretend </a:t>
            </a:r>
            <a:r>
              <a:rPr lang="en-US" dirty="0" err="1" smtClean="0"/>
              <a:t>WaveGlider</a:t>
            </a:r>
            <a:r>
              <a:rPr lang="en-US" dirty="0" smtClean="0"/>
              <a:t> to play with. This command</a:t>
            </a:r>
            <a:r>
              <a:rPr lang="en-US" baseline="0" dirty="0" smtClean="0"/>
              <a:t> is a bit buried, so we’ll walk through it quickly. There are usually one or two ways to get everywhere in WGMS, so I’ll just show as many as I can.</a:t>
            </a:r>
          </a:p>
          <a:p>
            <a:endParaRPr lang="en-US" baseline="0" dirty="0" smtClean="0"/>
          </a:p>
          <a:p>
            <a:r>
              <a:rPr lang="en-US" baseline="0" dirty="0" smtClean="0"/>
              <a:t>Enable System menus, when the extra context menu appears on the left, click Data, then make sure Vehicles is highlighted, and click the New button up in the top center.</a:t>
            </a:r>
          </a:p>
          <a:p>
            <a:endParaRPr lang="en-US" baseline="0" dirty="0" smtClean="0"/>
          </a:p>
          <a:p>
            <a:r>
              <a:rPr lang="en-US" baseline="0" dirty="0" smtClean="0"/>
              <a:t>What we’re going to do is create a reference vehicle for everyone. Pilots use reference vehicles to plan larger missions without cluttering up a real glider’s waypoint list. You might even see in the listing there the ‘Storage Vehicle for OTN WPs’. We’re going to use them to get you more hands-on with the system. We won’t have the luxury of a GPS waypoint, so every so often it’ll re-zoom us into Hawaii somewhere, but we can work around that.</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8</a:t>
            </a:fld>
            <a:endParaRPr lang="en-US"/>
          </a:p>
        </p:txBody>
      </p:sp>
    </p:spTree>
    <p:extLst>
      <p:ext uri="{BB962C8B-B14F-4D97-AF65-F5344CB8AC3E}">
        <p14:creationId xmlns:p14="http://schemas.microsoft.com/office/powerpoint/2010/main" val="214514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we’re in</a:t>
            </a:r>
            <a:r>
              <a:rPr lang="en-US" baseline="0" dirty="0" smtClean="0"/>
              <a:t> our new Vehicle menu, we’ll give it a name, and an Icon. We will also head over to Settings and make sure we’re displaying it for Multi-Vehicle view and for Guests if you want to show everyone what you’re doing.</a:t>
            </a:r>
          </a:p>
          <a:p>
            <a:endParaRPr lang="en-US" baseline="0" dirty="0" smtClean="0"/>
          </a:p>
          <a:p>
            <a:r>
              <a:rPr lang="en-US" baseline="0" dirty="0" smtClean="0"/>
              <a:t>Once you’ve got it created, and the Settings updated, head back to the Home screen and select your own vehicle from the dropdown menu.</a:t>
            </a:r>
            <a:endParaRPr lang="en-US" dirty="0"/>
          </a:p>
        </p:txBody>
      </p:sp>
      <p:sp>
        <p:nvSpPr>
          <p:cNvPr id="4" name="Slide Number Placeholder 3"/>
          <p:cNvSpPr>
            <a:spLocks noGrp="1"/>
          </p:cNvSpPr>
          <p:nvPr>
            <p:ph type="sldNum" sz="quarter" idx="10"/>
          </p:nvPr>
        </p:nvSpPr>
        <p:spPr/>
        <p:txBody>
          <a:bodyPr/>
          <a:lstStyle/>
          <a:p>
            <a:fld id="{D23F39AE-8DA0-724E-804E-73C0B953694E}" type="slidenum">
              <a:rPr lang="en-US" smtClean="0"/>
              <a:pPr/>
              <a:t>9</a:t>
            </a:fld>
            <a:endParaRPr lang="en-US"/>
          </a:p>
        </p:txBody>
      </p:sp>
    </p:spTree>
    <p:extLst>
      <p:ext uri="{BB962C8B-B14F-4D97-AF65-F5344CB8AC3E}">
        <p14:creationId xmlns:p14="http://schemas.microsoft.com/office/powerpoint/2010/main" val="265601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380790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241824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250201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45252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31709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335551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73116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314051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41197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308530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B6E05B2-F2E8-0C4F-A1A2-82E413D6EE6A}" type="datetimeFigureOut">
              <a:rPr lang="en-US" smtClean="0"/>
              <a:pPr/>
              <a:t>2014-09-30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7CC9A-33E3-684A-8D3B-3CD3935947F7}" type="slidenum">
              <a:rPr lang="en-US" smtClean="0"/>
              <a:pPr/>
              <a:t>‹#›</a:t>
            </a:fld>
            <a:endParaRPr lang="en-US"/>
          </a:p>
        </p:txBody>
      </p:sp>
    </p:spTree>
    <p:extLst>
      <p:ext uri="{BB962C8B-B14F-4D97-AF65-F5344CB8AC3E}">
        <p14:creationId xmlns:p14="http://schemas.microsoft.com/office/powerpoint/2010/main" val="1848841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E05B2-F2E8-0C4F-A1A2-82E413D6EE6A}" type="datetimeFigureOut">
              <a:rPr lang="en-US" smtClean="0"/>
              <a:pPr/>
              <a:t>2014-09-30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7CC9A-33E3-684A-8D3B-3CD3935947F7}" type="slidenum">
              <a:rPr lang="en-US" smtClean="0"/>
              <a:pPr/>
              <a:t>‹#›</a:t>
            </a:fld>
            <a:endParaRPr lang="en-US"/>
          </a:p>
        </p:txBody>
      </p:sp>
    </p:spTree>
    <p:extLst>
      <p:ext uri="{BB962C8B-B14F-4D97-AF65-F5344CB8AC3E}">
        <p14:creationId xmlns:p14="http://schemas.microsoft.com/office/powerpoint/2010/main" val="354783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diagramData" Target="../diagrams/data1.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 Id="rId11"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506" y="479425"/>
            <a:ext cx="7772400" cy="1470025"/>
          </a:xfrm>
        </p:spPr>
        <p:txBody>
          <a:bodyPr/>
          <a:lstStyle/>
          <a:p>
            <a:r>
              <a:rPr lang="en-US" dirty="0" smtClean="0"/>
              <a:t>WGMS Piloting Primer</a:t>
            </a:r>
            <a:endParaRPr lang="en-US" dirty="0"/>
          </a:p>
        </p:txBody>
      </p:sp>
      <p:sp>
        <p:nvSpPr>
          <p:cNvPr id="3" name="Subtitle 2"/>
          <p:cNvSpPr>
            <a:spLocks noGrp="1"/>
          </p:cNvSpPr>
          <p:nvPr>
            <p:ph type="subTitle" idx="1"/>
          </p:nvPr>
        </p:nvSpPr>
        <p:spPr>
          <a:xfrm>
            <a:off x="1371600" y="5626847"/>
            <a:ext cx="6400800" cy="670859"/>
          </a:xfrm>
        </p:spPr>
        <p:txBody>
          <a:bodyPr>
            <a:normAutofit fontScale="92500"/>
          </a:bodyPr>
          <a:lstStyle/>
          <a:p>
            <a:r>
              <a:rPr lang="en-US" dirty="0" smtClean="0"/>
              <a:t>Piloting, Avoidance and Pod Downloads</a:t>
            </a:r>
            <a:endParaRPr lang="en-US" dirty="0"/>
          </a:p>
        </p:txBody>
      </p:sp>
      <p:pic>
        <p:nvPicPr>
          <p:cNvPr id="4" name="Picture 3" descr="IMG_02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069661" y="1710391"/>
            <a:ext cx="5214162" cy="3894529"/>
          </a:xfrm>
          <a:prstGeom prst="rect">
            <a:avLst/>
          </a:prstGeom>
        </p:spPr>
      </p:pic>
    </p:spTree>
    <p:extLst>
      <p:ext uri="{BB962C8B-B14F-4D97-AF65-F5344CB8AC3E}">
        <p14:creationId xmlns:p14="http://schemas.microsoft.com/office/powerpoint/2010/main" val="15553779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44" y="0"/>
            <a:ext cx="8229600" cy="912625"/>
          </a:xfrm>
        </p:spPr>
        <p:txBody>
          <a:bodyPr>
            <a:normAutofit/>
          </a:bodyPr>
          <a:lstStyle/>
          <a:p>
            <a:r>
              <a:rPr lang="en-US" dirty="0" smtClean="0"/>
              <a:t>Task 1 – Upload New Waypoint</a:t>
            </a:r>
            <a:endParaRPr lang="en-US" dirty="0"/>
          </a:p>
        </p:txBody>
      </p:sp>
      <p:sp>
        <p:nvSpPr>
          <p:cNvPr id="3" name="Content Placeholder 2"/>
          <p:cNvSpPr>
            <a:spLocks noGrp="1"/>
          </p:cNvSpPr>
          <p:nvPr>
            <p:ph idx="1"/>
          </p:nvPr>
        </p:nvSpPr>
        <p:spPr>
          <a:xfrm>
            <a:off x="457200" y="1041914"/>
            <a:ext cx="8229600" cy="5084249"/>
          </a:xfrm>
        </p:spPr>
        <p:txBody>
          <a:bodyPr>
            <a:normAutofit/>
          </a:bodyPr>
          <a:lstStyle/>
          <a:p>
            <a:r>
              <a:rPr lang="en-US" sz="2400" dirty="0" smtClean="0"/>
              <a:t>Waypoints</a:t>
            </a:r>
          </a:p>
          <a:p>
            <a:pPr lvl="1"/>
            <a:r>
              <a:rPr lang="en-US" sz="2000" dirty="0" smtClean="0"/>
              <a:t>Vehicle specific</a:t>
            </a:r>
          </a:p>
          <a:p>
            <a:pPr lvl="1"/>
            <a:r>
              <a:rPr lang="en-US" sz="2000" dirty="0" smtClean="0"/>
              <a:t>Manual construction</a:t>
            </a:r>
          </a:p>
          <a:p>
            <a:pPr lvl="1"/>
            <a:r>
              <a:rPr lang="en-US" sz="2000" dirty="0" smtClean="0"/>
              <a:t>Or via Map Utility</a:t>
            </a:r>
          </a:p>
          <a:p>
            <a:pPr lvl="1"/>
            <a:r>
              <a:rPr lang="en-US" sz="2000" dirty="0" smtClean="0"/>
              <a:t>Can be moved</a:t>
            </a:r>
          </a:p>
          <a:p>
            <a:pPr lvl="1"/>
            <a:r>
              <a:rPr lang="en-US" sz="2000" dirty="0" smtClean="0"/>
              <a:t>Can copy between</a:t>
            </a:r>
            <a:br>
              <a:rPr lang="en-US" sz="2000" dirty="0" smtClean="0"/>
            </a:br>
            <a:r>
              <a:rPr lang="en-US" sz="2000" dirty="0" smtClean="0"/>
              <a:t>gliders within an org</a:t>
            </a:r>
          </a:p>
          <a:p>
            <a:pPr lvl="1"/>
            <a:endParaRPr lang="en-US" sz="2000" dirty="0"/>
          </a:p>
          <a:p>
            <a:r>
              <a:rPr lang="en-US" sz="2400" dirty="0" smtClean="0"/>
              <a:t>Let’s build both examples</a:t>
            </a:r>
          </a:p>
          <a:p>
            <a:pPr lvl="1"/>
            <a:r>
              <a:rPr lang="en-US" sz="2000" dirty="0" smtClean="0"/>
              <a:t>First in Vehicle menu</a:t>
            </a:r>
          </a:p>
          <a:p>
            <a:pPr lvl="1"/>
            <a:r>
              <a:rPr lang="en-US" sz="2000" dirty="0" smtClean="0"/>
              <a:t>Then in Map Utility</a:t>
            </a:r>
            <a:endParaRPr lang="en-US" sz="2000" dirty="0"/>
          </a:p>
        </p:txBody>
      </p:sp>
      <p:pic>
        <p:nvPicPr>
          <p:cNvPr id="4" name="Picture 3" descr="Screen Shot 2014-09-29 at 9.07.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271" y="1041914"/>
            <a:ext cx="4025911" cy="4788839"/>
          </a:xfrm>
          <a:prstGeom prst="rect">
            <a:avLst/>
          </a:prstGeom>
        </p:spPr>
      </p:pic>
    </p:spTree>
    <p:extLst>
      <p:ext uri="{BB962C8B-B14F-4D97-AF65-F5344CB8AC3E}">
        <p14:creationId xmlns:p14="http://schemas.microsoft.com/office/powerpoint/2010/main" val="22606523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44" y="0"/>
            <a:ext cx="8229600" cy="912625"/>
          </a:xfrm>
        </p:spPr>
        <p:txBody>
          <a:bodyPr>
            <a:normAutofit/>
          </a:bodyPr>
          <a:lstStyle/>
          <a:p>
            <a:r>
              <a:rPr lang="en-US" dirty="0" smtClean="0"/>
              <a:t>Task 1 – Upload New Waypoint</a:t>
            </a:r>
            <a:endParaRPr lang="en-US" dirty="0"/>
          </a:p>
        </p:txBody>
      </p:sp>
      <p:sp>
        <p:nvSpPr>
          <p:cNvPr id="3" name="Content Placeholder 2"/>
          <p:cNvSpPr>
            <a:spLocks noGrp="1"/>
          </p:cNvSpPr>
          <p:nvPr>
            <p:ph idx="1"/>
          </p:nvPr>
        </p:nvSpPr>
        <p:spPr>
          <a:xfrm>
            <a:off x="457200" y="1041914"/>
            <a:ext cx="8229600" cy="5084249"/>
          </a:xfrm>
        </p:spPr>
        <p:txBody>
          <a:bodyPr>
            <a:normAutofit lnSpcReduction="10000"/>
          </a:bodyPr>
          <a:lstStyle/>
          <a:p>
            <a:pPr marL="0" indent="0">
              <a:buNone/>
            </a:pPr>
            <a:r>
              <a:rPr lang="en-US" sz="2000" dirty="0" smtClean="0"/>
              <a:t>Vehicle Panel:  System Menus -&gt; Data -&gt; Vehicles -&gt; [your vehicle name]</a:t>
            </a:r>
          </a:p>
          <a:p>
            <a:pPr marL="0" indent="0">
              <a:buNone/>
            </a:pPr>
            <a:r>
              <a:rPr lang="en-US" sz="2000" dirty="0" smtClean="0"/>
              <a:t>(OR: click the icon below the Liquid Robotics logo)</a:t>
            </a:r>
            <a:endParaRPr lang="en-US" sz="2000" dirty="0"/>
          </a:p>
          <a:p>
            <a:r>
              <a:rPr lang="en-US" sz="2000" dirty="0" smtClean="0"/>
              <a:t>Click Waypoints in the left bar</a:t>
            </a:r>
          </a:p>
          <a:p>
            <a:r>
              <a:rPr lang="en-US" sz="2000" dirty="0" smtClean="0"/>
              <a:t>Click ‘New’</a:t>
            </a:r>
          </a:p>
          <a:p>
            <a:r>
              <a:rPr lang="en-US" sz="2000" dirty="0" smtClean="0"/>
              <a:t>Red item titles indicate </a:t>
            </a:r>
            <a:br>
              <a:rPr lang="en-US" sz="2000" dirty="0" smtClean="0"/>
            </a:br>
            <a:r>
              <a:rPr lang="en-US" sz="2000" dirty="0" smtClean="0"/>
              <a:t>required fields</a:t>
            </a:r>
          </a:p>
          <a:p>
            <a:r>
              <a:rPr lang="en-US" sz="2000" dirty="0" smtClean="0"/>
              <a:t>Add a </a:t>
            </a:r>
            <a:r>
              <a:rPr lang="en-US" sz="2000" dirty="0" err="1" smtClean="0"/>
              <a:t>lat</a:t>
            </a:r>
            <a:r>
              <a:rPr lang="en-US" sz="2000" dirty="0" smtClean="0"/>
              <a:t>/</a:t>
            </a:r>
            <a:r>
              <a:rPr lang="en-US" sz="2000" dirty="0" err="1" smtClean="0"/>
              <a:t>lon</a:t>
            </a:r>
            <a:r>
              <a:rPr lang="en-US" sz="2000" dirty="0" smtClean="0"/>
              <a:t> to your vehicle</a:t>
            </a:r>
            <a:br>
              <a:rPr lang="en-US" sz="2000" dirty="0" smtClean="0"/>
            </a:br>
            <a:r>
              <a:rPr lang="en-US" sz="2000" dirty="0" smtClean="0"/>
              <a:t>(decimal degrees)</a:t>
            </a:r>
          </a:p>
          <a:p>
            <a:r>
              <a:rPr lang="en-US" sz="2000" dirty="0" smtClean="0"/>
              <a:t>Globe button is a </a:t>
            </a:r>
            <a:br>
              <a:rPr lang="en-US" sz="2000" dirty="0" smtClean="0"/>
            </a:br>
            <a:r>
              <a:rPr lang="en-US" sz="2000" dirty="0" smtClean="0"/>
              <a:t>Coordinate Converter for</a:t>
            </a:r>
            <a:br>
              <a:rPr lang="en-US" sz="2000" dirty="0" smtClean="0"/>
            </a:br>
            <a:r>
              <a:rPr lang="en-US" sz="2000" dirty="0" smtClean="0"/>
              <a:t>decimal minute</a:t>
            </a:r>
          </a:p>
          <a:p>
            <a:r>
              <a:rPr lang="en-US" sz="2000" dirty="0" smtClean="0"/>
              <a:t>Click Send, or</a:t>
            </a:r>
          </a:p>
          <a:p>
            <a:pPr lvl="1"/>
            <a:r>
              <a:rPr lang="en-US" sz="1600" dirty="0" smtClean="0"/>
              <a:t>Actions -&gt; Save but Don’t Send</a:t>
            </a:r>
            <a:endParaRPr lang="en-US" sz="1600" dirty="0"/>
          </a:p>
          <a:p>
            <a:r>
              <a:rPr lang="en-US" sz="2000" dirty="0" smtClean="0"/>
              <a:t>Close window – wait for ACK</a:t>
            </a:r>
            <a:br>
              <a:rPr lang="en-US" sz="2000" dirty="0" smtClean="0"/>
            </a:br>
            <a:r>
              <a:rPr lang="en-US" sz="2000" dirty="0" smtClean="0"/>
              <a:t>(only for live gliders)</a:t>
            </a:r>
          </a:p>
        </p:txBody>
      </p:sp>
      <p:pic>
        <p:nvPicPr>
          <p:cNvPr id="5" name="Picture 4" descr="Screen Shot 2014-09-29 at 9.14.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453" y="1797240"/>
            <a:ext cx="4183912" cy="3148061"/>
          </a:xfrm>
          <a:prstGeom prst="rect">
            <a:avLst/>
          </a:prstGeom>
        </p:spPr>
      </p:pic>
      <p:pic>
        <p:nvPicPr>
          <p:cNvPr id="6" name="Picture 5" descr="Screen Shot 2014-09-29 at 9.17.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757" y="5032637"/>
            <a:ext cx="8701365" cy="1313309"/>
          </a:xfrm>
          <a:prstGeom prst="rect">
            <a:avLst/>
          </a:prstGeom>
        </p:spPr>
      </p:pic>
    </p:spTree>
    <p:extLst>
      <p:ext uri="{BB962C8B-B14F-4D97-AF65-F5344CB8AC3E}">
        <p14:creationId xmlns:p14="http://schemas.microsoft.com/office/powerpoint/2010/main" val="24489326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44" y="0"/>
            <a:ext cx="8229600" cy="912625"/>
          </a:xfrm>
        </p:spPr>
        <p:txBody>
          <a:bodyPr>
            <a:normAutofit/>
          </a:bodyPr>
          <a:lstStyle/>
          <a:p>
            <a:r>
              <a:rPr lang="en-US" dirty="0" smtClean="0"/>
              <a:t>Task 1 – Upload New Waypoint</a:t>
            </a:r>
            <a:endParaRPr lang="en-US" dirty="0"/>
          </a:p>
        </p:txBody>
      </p:sp>
      <p:sp>
        <p:nvSpPr>
          <p:cNvPr id="4" name="Content Placeholder 3"/>
          <p:cNvSpPr>
            <a:spLocks noGrp="1"/>
          </p:cNvSpPr>
          <p:nvPr>
            <p:ph idx="1"/>
          </p:nvPr>
        </p:nvSpPr>
        <p:spPr>
          <a:xfrm>
            <a:off x="457200" y="912626"/>
            <a:ext cx="8229600" cy="5213538"/>
          </a:xfrm>
        </p:spPr>
        <p:txBody>
          <a:bodyPr/>
          <a:lstStyle/>
          <a:p>
            <a:r>
              <a:rPr lang="en-US" dirty="0" smtClean="0"/>
              <a:t>First – enable Map Utility Tool</a:t>
            </a:r>
          </a:p>
          <a:p>
            <a:endParaRPr lang="en-US" dirty="0"/>
          </a:p>
          <a:p>
            <a:pPr marL="0" indent="0">
              <a:buNone/>
            </a:pPr>
            <a:endParaRPr lang="en-US" dirty="0"/>
          </a:p>
          <a:p>
            <a:pPr marL="0" indent="0">
              <a:buNone/>
            </a:pPr>
            <a:r>
              <a:rPr lang="en-US" dirty="0" smtClean="0"/>
              <a:t>In Map Panel – w/ Map Utility Tool enabled:</a:t>
            </a:r>
          </a:p>
          <a:p>
            <a:pPr lvl="1"/>
            <a:r>
              <a:rPr lang="en-US" dirty="0" smtClean="0"/>
              <a:t>Mouse over desired waypoint area</a:t>
            </a:r>
          </a:p>
          <a:p>
            <a:pPr lvl="1"/>
            <a:r>
              <a:rPr lang="en-US" dirty="0" smtClean="0"/>
              <a:t>Click – Green ‘Play’ waypoint will appear.</a:t>
            </a:r>
          </a:p>
          <a:p>
            <a:pPr lvl="1"/>
            <a:r>
              <a:rPr lang="en-US" dirty="0" smtClean="0"/>
              <a:t>Click Send in Map Utility Tool window</a:t>
            </a:r>
          </a:p>
          <a:p>
            <a:pPr lvl="2"/>
            <a:r>
              <a:rPr lang="en-US" dirty="0" smtClean="0"/>
              <a:t>Brings up Waypoint: New menu as before</a:t>
            </a:r>
          </a:p>
          <a:p>
            <a:pPr lvl="2"/>
            <a:r>
              <a:rPr lang="en-US" dirty="0" err="1" smtClean="0"/>
              <a:t>Autoselects</a:t>
            </a:r>
            <a:r>
              <a:rPr lang="en-US" dirty="0" smtClean="0"/>
              <a:t> next waypoint</a:t>
            </a:r>
          </a:p>
          <a:p>
            <a:pPr lvl="2"/>
            <a:r>
              <a:rPr lang="en-US" dirty="0" smtClean="0"/>
              <a:t>Can also do Actions -&gt; ‘Save but Don’t Send’ from here</a:t>
            </a:r>
          </a:p>
          <a:p>
            <a:pPr marL="0" indent="0">
              <a:buNone/>
            </a:pPr>
            <a:endParaRPr lang="en-US" dirty="0"/>
          </a:p>
        </p:txBody>
      </p:sp>
      <p:pic>
        <p:nvPicPr>
          <p:cNvPr id="7" name="Picture 6" descr="Screen Shot 2014-09-29 at 9.27.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99" y="1698336"/>
            <a:ext cx="1460500" cy="482600"/>
          </a:xfrm>
          <a:prstGeom prst="rect">
            <a:avLst/>
          </a:prstGeom>
        </p:spPr>
      </p:pic>
      <p:pic>
        <p:nvPicPr>
          <p:cNvPr id="8" name="Picture 7" descr="Screen Shot 2014-09-29 at 9.27.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7236" y="1632365"/>
            <a:ext cx="2284460" cy="548571"/>
          </a:xfrm>
          <a:prstGeom prst="rect">
            <a:avLst/>
          </a:prstGeom>
        </p:spPr>
      </p:pic>
      <p:pic>
        <p:nvPicPr>
          <p:cNvPr id="9" name="Picture 8" descr="Screen Shot 2014-09-29 at 9.28.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937" y="1197182"/>
            <a:ext cx="2422242" cy="1002307"/>
          </a:xfrm>
          <a:prstGeom prst="rect">
            <a:avLst/>
          </a:prstGeom>
        </p:spPr>
      </p:pic>
      <p:cxnSp>
        <p:nvCxnSpPr>
          <p:cNvPr id="11" name="Straight Arrow Connector 10"/>
          <p:cNvCxnSpPr/>
          <p:nvPr/>
        </p:nvCxnSpPr>
        <p:spPr>
          <a:xfrm flipV="1">
            <a:off x="2293697" y="1847273"/>
            <a:ext cx="584970" cy="15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495636" y="1847273"/>
            <a:ext cx="6043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descr="Screen Shot 2014-09-29 at 9.33.1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2423" y="3714366"/>
            <a:ext cx="393700" cy="622300"/>
          </a:xfrm>
          <a:prstGeom prst="rect">
            <a:avLst/>
          </a:prstGeom>
        </p:spPr>
      </p:pic>
      <p:pic>
        <p:nvPicPr>
          <p:cNvPr id="18" name="Picture 17" descr="Screen Shot 2014-09-29 at 9.39.2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7023" y="5069032"/>
            <a:ext cx="419100" cy="622300"/>
          </a:xfrm>
          <a:prstGeom prst="rect">
            <a:avLst/>
          </a:prstGeom>
        </p:spPr>
      </p:pic>
    </p:spTree>
    <p:extLst>
      <p:ext uri="{BB962C8B-B14F-4D97-AF65-F5344CB8AC3E}">
        <p14:creationId xmlns:p14="http://schemas.microsoft.com/office/powerpoint/2010/main" val="23352115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44" y="0"/>
            <a:ext cx="8229600" cy="912625"/>
          </a:xfrm>
        </p:spPr>
        <p:txBody>
          <a:bodyPr>
            <a:normAutofit/>
          </a:bodyPr>
          <a:lstStyle/>
          <a:p>
            <a:r>
              <a:rPr lang="en-US" dirty="0" smtClean="0"/>
              <a:t>Task 1 – Upload New Waypoint</a:t>
            </a:r>
            <a:endParaRPr lang="en-US" dirty="0"/>
          </a:p>
        </p:txBody>
      </p:sp>
      <p:sp>
        <p:nvSpPr>
          <p:cNvPr id="4" name="Content Placeholder 3"/>
          <p:cNvSpPr>
            <a:spLocks noGrp="1"/>
          </p:cNvSpPr>
          <p:nvPr>
            <p:ph idx="1"/>
          </p:nvPr>
        </p:nvSpPr>
        <p:spPr>
          <a:xfrm>
            <a:off x="457200" y="912626"/>
            <a:ext cx="8229600" cy="5213538"/>
          </a:xfrm>
        </p:spPr>
        <p:txBody>
          <a:bodyPr/>
          <a:lstStyle/>
          <a:p>
            <a:pPr marL="0" indent="0">
              <a:buNone/>
            </a:pPr>
            <a:r>
              <a:rPr lang="en-US" dirty="0" smtClean="0"/>
              <a:t>Advanced Course Shapes:</a:t>
            </a:r>
            <a:endParaRPr lang="en-US" dirty="0"/>
          </a:p>
        </p:txBody>
      </p:sp>
      <p:pic>
        <p:nvPicPr>
          <p:cNvPr id="3" name="Picture 2" descr="Screen Shot 2014-09-29 at 9.41.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090" y="1592888"/>
            <a:ext cx="6188363" cy="3219721"/>
          </a:xfrm>
          <a:prstGeom prst="rect">
            <a:avLst/>
          </a:prstGeom>
        </p:spPr>
      </p:pic>
      <p:sp>
        <p:nvSpPr>
          <p:cNvPr id="5" name="TextBox 4"/>
          <p:cNvSpPr txBox="1"/>
          <p:nvPr/>
        </p:nvSpPr>
        <p:spPr>
          <a:xfrm>
            <a:off x="292485" y="1493212"/>
            <a:ext cx="2324485" cy="3139321"/>
          </a:xfrm>
          <a:prstGeom prst="rect">
            <a:avLst/>
          </a:prstGeom>
          <a:noFill/>
        </p:spPr>
        <p:txBody>
          <a:bodyPr wrap="square" rtlCol="0">
            <a:spAutoFit/>
          </a:bodyPr>
          <a:lstStyle/>
          <a:p>
            <a:pPr marL="285750" indent="-285750">
              <a:buFont typeface="Arial"/>
              <a:buChar char="•"/>
            </a:pPr>
            <a:r>
              <a:rPr lang="en-US" dirty="0" smtClean="0"/>
              <a:t>Circles, spirals, squares</a:t>
            </a:r>
          </a:p>
          <a:p>
            <a:pPr marL="285750" indent="-285750">
              <a:buFont typeface="Arial"/>
              <a:buChar char="•"/>
            </a:pPr>
            <a:r>
              <a:rPr lang="en-US" dirty="0" smtClean="0"/>
              <a:t>Radius in </a:t>
            </a:r>
            <a:r>
              <a:rPr lang="en-US" dirty="0" err="1" smtClean="0"/>
              <a:t>metres</a:t>
            </a:r>
            <a:endParaRPr lang="en-US" dirty="0" smtClean="0"/>
          </a:p>
          <a:p>
            <a:pPr marL="285750" indent="-285750">
              <a:buFont typeface="Arial"/>
              <a:buChar char="•"/>
            </a:pPr>
            <a:r>
              <a:rPr lang="en-US" dirty="0" smtClean="0"/>
              <a:t>Sides – number of waypoints </a:t>
            </a:r>
          </a:p>
          <a:p>
            <a:pPr marL="285750" indent="-285750">
              <a:buFont typeface="Arial"/>
              <a:buChar char="•"/>
            </a:pPr>
            <a:r>
              <a:rPr lang="en-US" dirty="0" smtClean="0"/>
              <a:t>Width – between orbits</a:t>
            </a:r>
          </a:p>
          <a:p>
            <a:pPr marL="285750" indent="-285750">
              <a:buFont typeface="Arial"/>
              <a:buChar char="•"/>
            </a:pPr>
            <a:r>
              <a:rPr lang="en-US" dirty="0" smtClean="0"/>
              <a:t>Orbits – number of rotations for spirals</a:t>
            </a:r>
          </a:p>
          <a:p>
            <a:pPr marL="285750" indent="-285750">
              <a:buFont typeface="Arial"/>
              <a:buChar char="•"/>
            </a:pPr>
            <a:r>
              <a:rPr lang="en-US" dirty="0" smtClean="0"/>
              <a:t>Render often, Send WPs once</a:t>
            </a:r>
            <a:endParaRPr lang="en-US" dirty="0"/>
          </a:p>
        </p:txBody>
      </p:sp>
    </p:spTree>
    <p:extLst>
      <p:ext uri="{BB962C8B-B14F-4D97-AF65-F5344CB8AC3E}">
        <p14:creationId xmlns:p14="http://schemas.microsoft.com/office/powerpoint/2010/main" val="22457242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Sending Waypoints to ‘Live’ Glider</a:t>
            </a:r>
            <a:endParaRPr lang="en-US" dirty="0"/>
          </a:p>
        </p:txBody>
      </p:sp>
      <p:sp>
        <p:nvSpPr>
          <p:cNvPr id="3" name="Content Placeholder 2"/>
          <p:cNvSpPr>
            <a:spLocks noGrp="1"/>
          </p:cNvSpPr>
          <p:nvPr>
            <p:ph idx="1"/>
          </p:nvPr>
        </p:nvSpPr>
        <p:spPr/>
        <p:txBody>
          <a:bodyPr/>
          <a:lstStyle/>
          <a:p>
            <a:r>
              <a:rPr lang="en-US" dirty="0" smtClean="0"/>
              <a:t>Glider downloads waypoint via Iridium-SBD</a:t>
            </a:r>
          </a:p>
          <a:p>
            <a:pPr lvl="1"/>
            <a:r>
              <a:rPr lang="en-US" dirty="0" smtClean="0"/>
              <a:t>Does NOT head to it automatically!</a:t>
            </a:r>
          </a:p>
          <a:p>
            <a:r>
              <a:rPr lang="en-US" dirty="0" smtClean="0"/>
              <a:t>Course execution via:</a:t>
            </a:r>
          </a:p>
          <a:p>
            <a:pPr lvl="1"/>
            <a:r>
              <a:rPr lang="en-US" dirty="0" smtClean="0"/>
              <a:t>Follow Sequential Course</a:t>
            </a:r>
          </a:p>
          <a:p>
            <a:pPr lvl="1"/>
            <a:r>
              <a:rPr lang="en-US" dirty="0" smtClean="0"/>
              <a:t>Hold Station At Waypoint</a:t>
            </a:r>
          </a:p>
          <a:p>
            <a:pPr lvl="1"/>
            <a:r>
              <a:rPr lang="en-US" dirty="0" smtClean="0"/>
              <a:t>Follow Custom Course</a:t>
            </a:r>
          </a:p>
          <a:p>
            <a:pPr lvl="1"/>
            <a:r>
              <a:rPr lang="en-US" dirty="0" smtClean="0"/>
              <a:t>Follow Fixed Heading</a:t>
            </a:r>
          </a:p>
        </p:txBody>
      </p:sp>
      <p:pic>
        <p:nvPicPr>
          <p:cNvPr id="4" name="Picture 3" descr="Screen Shot 2014-09-29 at 9.51.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588" y="2747241"/>
            <a:ext cx="2438400" cy="3187700"/>
          </a:xfrm>
          <a:prstGeom prst="rect">
            <a:avLst/>
          </a:prstGeom>
        </p:spPr>
      </p:pic>
    </p:spTree>
    <p:extLst>
      <p:ext uri="{BB962C8B-B14F-4D97-AF65-F5344CB8AC3E}">
        <p14:creationId xmlns:p14="http://schemas.microsoft.com/office/powerpoint/2010/main" val="24212889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9786"/>
          </a:xfrm>
        </p:spPr>
        <p:txBody>
          <a:bodyPr>
            <a:normAutofit fontScale="90000"/>
          </a:bodyPr>
          <a:lstStyle/>
          <a:p>
            <a:r>
              <a:rPr lang="en-US" dirty="0" smtClean="0"/>
              <a:t>Sending Waypoints to ‘Live’ Glider</a:t>
            </a:r>
            <a:endParaRPr lang="en-US" dirty="0"/>
          </a:p>
        </p:txBody>
      </p:sp>
      <p:sp>
        <p:nvSpPr>
          <p:cNvPr id="3" name="Content Placeholder 2"/>
          <p:cNvSpPr>
            <a:spLocks noGrp="1"/>
          </p:cNvSpPr>
          <p:nvPr>
            <p:ph idx="1"/>
          </p:nvPr>
        </p:nvSpPr>
        <p:spPr>
          <a:xfrm>
            <a:off x="457200" y="1169940"/>
            <a:ext cx="8229600" cy="4956224"/>
          </a:xfrm>
        </p:spPr>
        <p:txBody>
          <a:bodyPr/>
          <a:lstStyle/>
          <a:p>
            <a:r>
              <a:rPr lang="en-US" dirty="0" smtClean="0"/>
              <a:t>Sequential course: WPs 3-15, or WPs 55-64</a:t>
            </a:r>
          </a:p>
          <a:p>
            <a:pPr lvl="1"/>
            <a:r>
              <a:rPr lang="en-US" dirty="0" smtClean="0"/>
              <a:t>Every WP in sequence, no skipping</a:t>
            </a:r>
          </a:p>
          <a:p>
            <a:r>
              <a:rPr lang="en-US" dirty="0" smtClean="0"/>
              <a:t>Custom course: Create a course object and define it with WPs, point by point</a:t>
            </a:r>
          </a:p>
          <a:p>
            <a:r>
              <a:rPr lang="en-US" dirty="0" smtClean="0"/>
              <a:t>Hold station at WP: Go there and stay there</a:t>
            </a:r>
          </a:p>
          <a:p>
            <a:r>
              <a:rPr lang="en-US" dirty="0" smtClean="0"/>
              <a:t>Hold Current Position, Follow Fixed Heading</a:t>
            </a:r>
          </a:p>
          <a:p>
            <a:pPr lvl="1"/>
            <a:r>
              <a:rPr lang="en-US" dirty="0" smtClean="0"/>
              <a:t>Single-</a:t>
            </a:r>
            <a:r>
              <a:rPr lang="en-US" dirty="0" err="1" smtClean="0"/>
              <a:t>ack</a:t>
            </a:r>
            <a:r>
              <a:rPr lang="en-US" dirty="0" smtClean="0"/>
              <a:t> commands for more timely avoidance</a:t>
            </a:r>
            <a:endParaRPr lang="en-US" dirty="0"/>
          </a:p>
        </p:txBody>
      </p:sp>
    </p:spTree>
    <p:extLst>
      <p:ext uri="{BB962C8B-B14F-4D97-AF65-F5344CB8AC3E}">
        <p14:creationId xmlns:p14="http://schemas.microsoft.com/office/powerpoint/2010/main" val="25764267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Driving?</a:t>
            </a:r>
            <a:endParaRPr lang="en-US" dirty="0"/>
          </a:p>
        </p:txBody>
      </p:sp>
      <p:sp>
        <p:nvSpPr>
          <p:cNvPr id="3" name="Content Placeholder 2"/>
          <p:cNvSpPr>
            <a:spLocks noGrp="1"/>
          </p:cNvSpPr>
          <p:nvPr>
            <p:ph idx="1"/>
          </p:nvPr>
        </p:nvSpPr>
        <p:spPr/>
        <p:txBody>
          <a:bodyPr>
            <a:normAutofit lnSpcReduction="10000"/>
          </a:bodyPr>
          <a:lstStyle/>
          <a:p>
            <a:r>
              <a:rPr lang="en-US" dirty="0" smtClean="0"/>
              <a:t>LRI signs into piloting duties via comments section of glider ops. </a:t>
            </a:r>
          </a:p>
          <a:p>
            <a:r>
              <a:rPr lang="en-US" dirty="0" smtClean="0"/>
              <a:t>To take over piloting:</a:t>
            </a:r>
          </a:p>
          <a:p>
            <a:pPr lvl="1"/>
            <a:r>
              <a:rPr lang="en-US" dirty="0" smtClean="0"/>
              <a:t>Contact current pilot via telephone/email</a:t>
            </a:r>
          </a:p>
          <a:p>
            <a:pPr lvl="1"/>
            <a:r>
              <a:rPr lang="en-US" dirty="0" smtClean="0"/>
              <a:t>request Pilot In Charge CHANGE (PICCHANGE)</a:t>
            </a:r>
          </a:p>
          <a:p>
            <a:pPr lvl="1"/>
            <a:r>
              <a:rPr lang="en-US" dirty="0" smtClean="0"/>
              <a:t>Make a comment in the glider page</a:t>
            </a:r>
          </a:p>
          <a:p>
            <a:pPr marL="457200" lvl="1" indent="0">
              <a:buNone/>
            </a:pPr>
            <a:r>
              <a:rPr lang="en-US" dirty="0"/>
              <a:t/>
            </a:r>
            <a:br>
              <a:rPr lang="en-US" dirty="0"/>
            </a:br>
            <a:endParaRPr lang="en-US" dirty="0" smtClean="0"/>
          </a:p>
          <a:p>
            <a:r>
              <a:rPr lang="en-US" dirty="0" smtClean="0"/>
              <a:t>Hand off piloting – talk to your successor first!</a:t>
            </a:r>
          </a:p>
        </p:txBody>
      </p:sp>
      <p:pic>
        <p:nvPicPr>
          <p:cNvPr id="4" name="Picture 3" descr="Screen Shot 2014-09-30 at 9.24.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56" y="4497668"/>
            <a:ext cx="2146300" cy="368300"/>
          </a:xfrm>
          <a:prstGeom prst="rect">
            <a:avLst/>
          </a:prstGeom>
        </p:spPr>
      </p:pic>
      <p:pic>
        <p:nvPicPr>
          <p:cNvPr id="5" name="Picture 4" descr="Screen Shot 2014-09-30 at 9.25.1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688" y="4497668"/>
            <a:ext cx="3530600" cy="825500"/>
          </a:xfrm>
          <a:prstGeom prst="rect">
            <a:avLst/>
          </a:prstGeom>
        </p:spPr>
      </p:pic>
    </p:spTree>
    <p:extLst>
      <p:ext uri="{BB962C8B-B14F-4D97-AF65-F5344CB8AC3E}">
        <p14:creationId xmlns:p14="http://schemas.microsoft.com/office/powerpoint/2010/main" val="140205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483"/>
          </a:xfrm>
        </p:spPr>
        <p:txBody>
          <a:bodyPr>
            <a:noAutofit/>
          </a:bodyPr>
          <a:lstStyle/>
          <a:p>
            <a:r>
              <a:rPr lang="en-US" sz="3200" dirty="0" smtClean="0"/>
              <a:t>Task 2 - Redirecting the Glider from Threats</a:t>
            </a:r>
            <a:endParaRPr lang="en-US" sz="32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80" t="15510" r="25417" b="9722"/>
          <a:stretch/>
        </p:blipFill>
        <p:spPr bwMode="auto">
          <a:xfrm>
            <a:off x="3755883" y="1079498"/>
            <a:ext cx="4930917" cy="356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5721" y="1079498"/>
            <a:ext cx="3410161" cy="5078314"/>
          </a:xfrm>
          <a:prstGeom prst="rect">
            <a:avLst/>
          </a:prstGeom>
          <a:noFill/>
        </p:spPr>
        <p:txBody>
          <a:bodyPr wrap="square" rtlCol="0">
            <a:spAutoFit/>
          </a:bodyPr>
          <a:lstStyle/>
          <a:p>
            <a:pPr marL="285750" indent="-285750">
              <a:buFont typeface="Arial"/>
              <a:buChar char="•"/>
            </a:pPr>
            <a:r>
              <a:rPr lang="en-US" dirty="0" smtClean="0"/>
              <a:t>With AIS tracking, ships will appear as they are detected.</a:t>
            </a:r>
          </a:p>
          <a:p>
            <a:pPr marL="285750" indent="-285750">
              <a:buFont typeface="Arial"/>
              <a:buChar char="•"/>
            </a:pPr>
            <a:r>
              <a:rPr lang="en-US" dirty="0" smtClean="0"/>
              <a:t>A 30 minute ‘intent’ track will extend out in front of their position, as it does for us</a:t>
            </a:r>
          </a:p>
          <a:p>
            <a:pPr marL="285750" indent="-285750">
              <a:buFont typeface="Arial"/>
              <a:buChar char="•"/>
            </a:pPr>
            <a:r>
              <a:rPr lang="en-US" dirty="0" smtClean="0"/>
              <a:t>Proximity warnings and Path warnings are sent to pilots when a glider’s path crosses a vessel, or when a glider is within ~2km of a vessel, regardless of intent</a:t>
            </a:r>
          </a:p>
          <a:p>
            <a:pPr marL="285750" indent="-285750">
              <a:buFont typeface="Arial"/>
              <a:buChar char="•"/>
            </a:pPr>
            <a:r>
              <a:rPr lang="en-US" dirty="0" smtClean="0"/>
              <a:t>We can never assume a ship sees us</a:t>
            </a:r>
          </a:p>
          <a:p>
            <a:pPr marL="285750" indent="-285750">
              <a:buFont typeface="Arial"/>
              <a:buChar char="•"/>
            </a:pPr>
            <a:r>
              <a:rPr lang="en-US" dirty="0" smtClean="0"/>
              <a:t>We are designed to ‘lose’ any collision. </a:t>
            </a:r>
          </a:p>
          <a:p>
            <a:pPr marL="285750" indent="-285750">
              <a:buFont typeface="Arial"/>
              <a:buChar char="•"/>
            </a:pPr>
            <a:r>
              <a:rPr lang="en-US" dirty="0" smtClean="0"/>
              <a:t>Nothing is more important than staying away from ship traffic</a:t>
            </a:r>
            <a:endParaRPr lang="en-US" dirty="0"/>
          </a:p>
        </p:txBody>
      </p:sp>
    </p:spTree>
    <p:extLst>
      <p:ext uri="{BB962C8B-B14F-4D97-AF65-F5344CB8AC3E}">
        <p14:creationId xmlns:p14="http://schemas.microsoft.com/office/powerpoint/2010/main" val="3605309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483"/>
          </a:xfrm>
        </p:spPr>
        <p:txBody>
          <a:bodyPr>
            <a:noAutofit/>
          </a:bodyPr>
          <a:lstStyle/>
          <a:p>
            <a:r>
              <a:rPr lang="en-US" sz="3200" dirty="0" smtClean="0"/>
              <a:t>Task 2 - Redirecting the Glider from Threats</a:t>
            </a:r>
            <a:endParaRPr lang="en-US" sz="3200" dirty="0"/>
          </a:p>
        </p:txBody>
      </p:sp>
      <p:sp>
        <p:nvSpPr>
          <p:cNvPr id="3" name="Content Placeholder 2"/>
          <p:cNvSpPr>
            <a:spLocks noGrp="1"/>
          </p:cNvSpPr>
          <p:nvPr>
            <p:ph idx="1"/>
          </p:nvPr>
        </p:nvSpPr>
        <p:spPr>
          <a:xfrm>
            <a:off x="457200" y="1023698"/>
            <a:ext cx="8229600" cy="5102466"/>
          </a:xfrm>
        </p:spPr>
        <p:txBody>
          <a:bodyPr>
            <a:normAutofit fontScale="85000" lnSpcReduction="10000"/>
          </a:bodyPr>
          <a:lstStyle/>
          <a:p>
            <a:r>
              <a:rPr lang="en-US" dirty="0" smtClean="0"/>
              <a:t>Enable </a:t>
            </a:r>
            <a:r>
              <a:rPr lang="en-US" b="1" dirty="0" smtClean="0"/>
              <a:t>Fast Mailbox Check </a:t>
            </a:r>
            <a:r>
              <a:rPr lang="en-US" dirty="0" smtClean="0"/>
              <a:t>/ Turn on </a:t>
            </a:r>
            <a:r>
              <a:rPr lang="en-US" b="1" dirty="0" smtClean="0"/>
              <a:t>Light</a:t>
            </a:r>
          </a:p>
          <a:p>
            <a:pPr lvl="1"/>
            <a:r>
              <a:rPr lang="en-US" dirty="0" smtClean="0"/>
              <a:t>Glider only checks in with Iridium every 5 min.</a:t>
            </a:r>
          </a:p>
          <a:p>
            <a:pPr lvl="1"/>
            <a:r>
              <a:rPr lang="en-US" dirty="0" smtClean="0"/>
              <a:t>Fast Mailbox Check brings that down to 1 min.</a:t>
            </a:r>
          </a:p>
          <a:p>
            <a:pPr lvl="1"/>
            <a:r>
              <a:rPr lang="en-US" dirty="0" smtClean="0"/>
              <a:t>Become Visible ASAP – Turn on Light</a:t>
            </a:r>
          </a:p>
          <a:p>
            <a:r>
              <a:rPr lang="en-US" dirty="0" smtClean="0"/>
              <a:t>Determine threat ‘intent’, execute </a:t>
            </a:r>
            <a:r>
              <a:rPr lang="en-US" b="1" dirty="0" smtClean="0"/>
              <a:t>Course Correction</a:t>
            </a:r>
          </a:p>
          <a:p>
            <a:pPr lvl="1"/>
            <a:r>
              <a:rPr lang="en-US" dirty="0" smtClean="0"/>
              <a:t>Is it moving, where is it going and when will it get there?</a:t>
            </a:r>
          </a:p>
          <a:p>
            <a:pPr lvl="1"/>
            <a:r>
              <a:rPr lang="en-US" dirty="0" smtClean="0"/>
              <a:t>Take 90 degree heading away from obstacle path</a:t>
            </a:r>
          </a:p>
          <a:p>
            <a:r>
              <a:rPr lang="en-US" dirty="0" smtClean="0"/>
              <a:t>Set </a:t>
            </a:r>
            <a:r>
              <a:rPr lang="en-US" b="1" dirty="0" smtClean="0"/>
              <a:t>Telemetry Report Rate</a:t>
            </a:r>
          </a:p>
          <a:p>
            <a:pPr lvl="1"/>
            <a:r>
              <a:rPr lang="en-US" dirty="0" smtClean="0"/>
              <a:t>From every 5 </a:t>
            </a:r>
            <a:r>
              <a:rPr lang="en-US" dirty="0" err="1" smtClean="0"/>
              <a:t>mins</a:t>
            </a:r>
            <a:r>
              <a:rPr lang="en-US" dirty="0" smtClean="0"/>
              <a:t> to every 2 </a:t>
            </a:r>
            <a:r>
              <a:rPr lang="en-US" dirty="0" err="1" smtClean="0"/>
              <a:t>mins</a:t>
            </a:r>
            <a:endParaRPr lang="en-US" dirty="0" smtClean="0"/>
          </a:p>
          <a:p>
            <a:r>
              <a:rPr lang="en-US" dirty="0" smtClean="0"/>
              <a:t>Once danger is passed, turn off light and return to previous course. Turn off FMC, set TRR back to 5 </a:t>
            </a:r>
            <a:r>
              <a:rPr lang="en-US" dirty="0" err="1" smtClean="0"/>
              <a:t>mins</a:t>
            </a:r>
            <a:r>
              <a:rPr lang="en-US" dirty="0" smtClean="0"/>
              <a:t>.</a:t>
            </a:r>
          </a:p>
          <a:p>
            <a:r>
              <a:rPr lang="en-US" dirty="0" smtClean="0"/>
              <a:t>Acknowledge any proximity-related </a:t>
            </a:r>
            <a:r>
              <a:rPr lang="en-US" b="1" dirty="0" smtClean="0"/>
              <a:t>alarms</a:t>
            </a:r>
          </a:p>
          <a:p>
            <a:pPr marL="0" indent="0">
              <a:buNone/>
            </a:pPr>
            <a:endParaRPr lang="en-US" dirty="0"/>
          </a:p>
        </p:txBody>
      </p:sp>
    </p:spTree>
    <p:extLst>
      <p:ext uri="{BB962C8B-B14F-4D97-AF65-F5344CB8AC3E}">
        <p14:creationId xmlns:p14="http://schemas.microsoft.com/office/powerpoint/2010/main" val="41149441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483"/>
          </a:xfrm>
        </p:spPr>
        <p:txBody>
          <a:bodyPr>
            <a:noAutofit/>
          </a:bodyPr>
          <a:lstStyle/>
          <a:p>
            <a:r>
              <a:rPr lang="en-US" sz="3200" dirty="0" smtClean="0"/>
              <a:t>Task 2 - Redirecting the Glider from Threats</a:t>
            </a:r>
            <a:endParaRPr lang="en-US" sz="3200" dirty="0"/>
          </a:p>
        </p:txBody>
      </p:sp>
      <p:sp>
        <p:nvSpPr>
          <p:cNvPr id="3" name="Content Placeholder 2"/>
          <p:cNvSpPr>
            <a:spLocks noGrp="1"/>
          </p:cNvSpPr>
          <p:nvPr>
            <p:ph idx="1"/>
          </p:nvPr>
        </p:nvSpPr>
        <p:spPr>
          <a:xfrm>
            <a:off x="457200" y="1023698"/>
            <a:ext cx="8229600" cy="5102466"/>
          </a:xfrm>
        </p:spPr>
        <p:txBody>
          <a:bodyPr>
            <a:normAutofit fontScale="92500" lnSpcReduction="10000"/>
          </a:bodyPr>
          <a:lstStyle/>
          <a:p>
            <a:pPr marL="0" indent="0">
              <a:buNone/>
            </a:pPr>
            <a:r>
              <a:rPr lang="en-US" dirty="0" smtClean="0"/>
              <a:t>Fast Mailbox Check:</a:t>
            </a:r>
          </a:p>
          <a:p>
            <a:pPr lvl="1"/>
            <a:r>
              <a:rPr lang="en-US" dirty="0" smtClean="0"/>
              <a:t>Window will pop up</a:t>
            </a:r>
          </a:p>
          <a:p>
            <a:pPr lvl="1"/>
            <a:r>
              <a:rPr lang="en-US" dirty="0" smtClean="0"/>
              <a:t>Enter a Reason message</a:t>
            </a:r>
          </a:p>
          <a:p>
            <a:pPr lvl="1"/>
            <a:r>
              <a:rPr lang="en-US" dirty="0" smtClean="0"/>
              <a:t>Hit Send</a:t>
            </a:r>
          </a:p>
          <a:p>
            <a:pPr lvl="1"/>
            <a:endParaRPr lang="en-US" dirty="0"/>
          </a:p>
          <a:p>
            <a:pPr lvl="1"/>
            <a:endParaRPr lang="en-US" dirty="0" smtClean="0"/>
          </a:p>
          <a:p>
            <a:pPr lvl="1"/>
            <a:endParaRPr lang="en-US" dirty="0"/>
          </a:p>
          <a:p>
            <a:pPr lvl="1"/>
            <a:endParaRPr lang="en-US" dirty="0" smtClean="0"/>
          </a:p>
          <a:p>
            <a:pPr marL="0" indent="0">
              <a:buNone/>
            </a:pPr>
            <a:r>
              <a:rPr lang="en-US" dirty="0" smtClean="0"/>
              <a:t>Turn on Light from Sidebar:</a:t>
            </a:r>
          </a:p>
          <a:p>
            <a:pPr lvl="1"/>
            <a:r>
              <a:rPr lang="en-US" dirty="0" smtClean="0"/>
              <a:t>Enter command Reason</a:t>
            </a:r>
          </a:p>
          <a:p>
            <a:pPr lvl="1"/>
            <a:r>
              <a:rPr lang="en-US" dirty="0" smtClean="0"/>
              <a:t>Hit Send</a:t>
            </a:r>
          </a:p>
        </p:txBody>
      </p:sp>
      <p:pic>
        <p:nvPicPr>
          <p:cNvPr id="4" name="Picture 3" descr="Screen Shot 2014-09-29 at 10.22.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553" y="962121"/>
            <a:ext cx="1574800" cy="736600"/>
          </a:xfrm>
          <a:prstGeom prst="rect">
            <a:avLst/>
          </a:prstGeom>
        </p:spPr>
      </p:pic>
      <p:cxnSp>
        <p:nvCxnSpPr>
          <p:cNvPr id="7" name="Straight Arrow Connector 6"/>
          <p:cNvCxnSpPr/>
          <p:nvPr/>
        </p:nvCxnSpPr>
        <p:spPr>
          <a:xfrm flipV="1">
            <a:off x="3994849" y="1143876"/>
            <a:ext cx="2884702" cy="193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descr="Screen Shot 2014-09-29 at 10.25.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91" y="1934495"/>
            <a:ext cx="3098709" cy="3113535"/>
          </a:xfrm>
          <a:prstGeom prst="rect">
            <a:avLst/>
          </a:prstGeom>
        </p:spPr>
      </p:pic>
      <p:cxnSp>
        <p:nvCxnSpPr>
          <p:cNvPr id="11" name="Straight Arrow Connector 10"/>
          <p:cNvCxnSpPr/>
          <p:nvPr/>
        </p:nvCxnSpPr>
        <p:spPr>
          <a:xfrm>
            <a:off x="4886332" y="2439148"/>
            <a:ext cx="1900707" cy="504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674447" y="2943799"/>
            <a:ext cx="3338853" cy="1858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6" name="Picture 15" descr="Screen Shot 2014-09-29 at 10.28.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8642" y="5326905"/>
            <a:ext cx="2273300" cy="1054100"/>
          </a:xfrm>
          <a:prstGeom prst="rect">
            <a:avLst/>
          </a:prstGeom>
        </p:spPr>
      </p:pic>
      <p:cxnSp>
        <p:nvCxnSpPr>
          <p:cNvPr id="18" name="Straight Arrow Connector 17"/>
          <p:cNvCxnSpPr/>
          <p:nvPr/>
        </p:nvCxnSpPr>
        <p:spPr>
          <a:xfrm>
            <a:off x="4886332" y="5189497"/>
            <a:ext cx="1302310" cy="403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1171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Wave Glider Management System	</a:t>
            </a:r>
            <a:endParaRPr lang="en-US" dirty="0"/>
          </a:p>
        </p:txBody>
      </p:sp>
      <p:sp>
        <p:nvSpPr>
          <p:cNvPr id="3" name="Content Placeholder 2"/>
          <p:cNvSpPr>
            <a:spLocks noGrp="1"/>
          </p:cNvSpPr>
          <p:nvPr>
            <p:ph idx="1"/>
          </p:nvPr>
        </p:nvSpPr>
        <p:spPr/>
        <p:txBody>
          <a:bodyPr>
            <a:normAutofit lnSpcReduction="10000"/>
          </a:bodyPr>
          <a:lstStyle/>
          <a:p>
            <a:r>
              <a:rPr lang="en-US" dirty="0" smtClean="0"/>
              <a:t>Web-based piloting interface (</a:t>
            </a:r>
            <a:r>
              <a:rPr lang="en-US" dirty="0" err="1" smtClean="0">
                <a:solidFill>
                  <a:schemeClr val="accent1"/>
                </a:solidFill>
              </a:rPr>
              <a:t>otn.wgms.com</a:t>
            </a:r>
            <a:r>
              <a:rPr lang="en-US" dirty="0" smtClean="0"/>
              <a:t>)</a:t>
            </a:r>
          </a:p>
          <a:p>
            <a:r>
              <a:rPr lang="en-US" dirty="0" smtClean="0"/>
              <a:t>Queues and sends commands using Iridium’s Short Burst Data format</a:t>
            </a:r>
          </a:p>
          <a:p>
            <a:pPr lvl="1"/>
            <a:r>
              <a:rPr lang="en-US" dirty="0" smtClean="0"/>
              <a:t>Commands take time to arrive on the platform</a:t>
            </a:r>
          </a:p>
          <a:p>
            <a:pPr lvl="1"/>
            <a:r>
              <a:rPr lang="en-US" dirty="0" smtClean="0"/>
              <a:t>Commands can be rejected or ignored</a:t>
            </a:r>
          </a:p>
          <a:p>
            <a:r>
              <a:rPr lang="en-US" dirty="0" smtClean="0"/>
              <a:t>Waypoint-based navigation</a:t>
            </a:r>
          </a:p>
          <a:p>
            <a:pPr lvl="1"/>
            <a:r>
              <a:rPr lang="en-US" dirty="0" smtClean="0"/>
              <a:t>Set points to achieve and the order in which to achieve them</a:t>
            </a:r>
          </a:p>
          <a:p>
            <a:pPr lvl="1"/>
            <a:r>
              <a:rPr lang="en-US" dirty="0" smtClean="0"/>
              <a:t>Can also add areas of exclusion to avoid hazards</a:t>
            </a:r>
          </a:p>
          <a:p>
            <a:endParaRPr lang="en-US" dirty="0" smtClean="0"/>
          </a:p>
        </p:txBody>
      </p:sp>
    </p:spTree>
    <p:extLst>
      <p:ext uri="{BB962C8B-B14F-4D97-AF65-F5344CB8AC3E}">
        <p14:creationId xmlns:p14="http://schemas.microsoft.com/office/powerpoint/2010/main" val="39173411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483"/>
          </a:xfrm>
        </p:spPr>
        <p:txBody>
          <a:bodyPr>
            <a:noAutofit/>
          </a:bodyPr>
          <a:lstStyle/>
          <a:p>
            <a:r>
              <a:rPr lang="en-US" sz="3200" dirty="0" smtClean="0"/>
              <a:t>Task 2 - Redirecting the Glider from Threats</a:t>
            </a:r>
            <a:endParaRPr lang="en-US" sz="3200" dirty="0"/>
          </a:p>
        </p:txBody>
      </p:sp>
      <p:sp>
        <p:nvSpPr>
          <p:cNvPr id="3" name="Content Placeholder 2"/>
          <p:cNvSpPr>
            <a:spLocks noGrp="1"/>
          </p:cNvSpPr>
          <p:nvPr>
            <p:ph idx="1"/>
          </p:nvPr>
        </p:nvSpPr>
        <p:spPr>
          <a:xfrm>
            <a:off x="457200" y="1023698"/>
            <a:ext cx="8229600" cy="5102466"/>
          </a:xfrm>
        </p:spPr>
        <p:txBody>
          <a:bodyPr>
            <a:normAutofit/>
          </a:bodyPr>
          <a:lstStyle/>
          <a:p>
            <a:pPr marL="0" indent="0">
              <a:buNone/>
            </a:pPr>
            <a:r>
              <a:rPr lang="en-US" dirty="0" smtClean="0"/>
              <a:t>AIS and intent:</a:t>
            </a:r>
          </a:p>
          <a:p>
            <a:pPr lvl="1"/>
            <a:r>
              <a:rPr lang="en-US" dirty="0" smtClean="0"/>
              <a:t>‘Intent’ lines drawn on all AIS-detected vessels</a:t>
            </a:r>
          </a:p>
          <a:p>
            <a:pPr lvl="1"/>
            <a:r>
              <a:rPr lang="en-US" dirty="0" smtClean="0"/>
              <a:t>Also drawn for our vehicle</a:t>
            </a:r>
          </a:p>
          <a:p>
            <a:pPr marL="0" indent="0">
              <a:buNone/>
            </a:pPr>
            <a:r>
              <a:rPr lang="en-US" dirty="0" smtClean="0"/>
              <a:t>Objective - Take the heading that avoids the threat path most completely</a:t>
            </a:r>
          </a:p>
          <a:p>
            <a:pPr lvl="1"/>
            <a:r>
              <a:rPr lang="en-US" dirty="0" smtClean="0"/>
              <a:t>90 degrees from threat path, avoid crossing if possible, avoid fighting prevailing currents if possible</a:t>
            </a:r>
          </a:p>
          <a:p>
            <a:pPr lvl="1"/>
            <a:r>
              <a:rPr lang="en-US" dirty="0" smtClean="0"/>
              <a:t>Use </a:t>
            </a:r>
            <a:r>
              <a:rPr lang="en-US" b="1" dirty="0" smtClean="0"/>
              <a:t>Follow Fixed Heading </a:t>
            </a:r>
            <a:r>
              <a:rPr lang="en-US" dirty="0" smtClean="0"/>
              <a:t>to redirect quickly</a:t>
            </a:r>
          </a:p>
          <a:p>
            <a:pPr lvl="1"/>
            <a:r>
              <a:rPr lang="en-US" dirty="0" smtClean="0"/>
              <a:t>Monitor the threat throughout for course changes</a:t>
            </a:r>
          </a:p>
          <a:p>
            <a:pPr marL="0" indent="0">
              <a:buNone/>
            </a:pPr>
            <a:endParaRPr lang="en-US" dirty="0" smtClean="0"/>
          </a:p>
        </p:txBody>
      </p:sp>
    </p:spTree>
    <p:extLst>
      <p:ext uri="{BB962C8B-B14F-4D97-AF65-F5344CB8AC3E}">
        <p14:creationId xmlns:p14="http://schemas.microsoft.com/office/powerpoint/2010/main" val="30881176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483"/>
          </a:xfrm>
        </p:spPr>
        <p:txBody>
          <a:bodyPr>
            <a:noAutofit/>
          </a:bodyPr>
          <a:lstStyle/>
          <a:p>
            <a:r>
              <a:rPr lang="en-US" sz="3200" dirty="0" smtClean="0"/>
              <a:t>Task 2 - Redirecting the Glider from Threats</a:t>
            </a:r>
            <a:endParaRPr lang="en-US" sz="3200" dirty="0"/>
          </a:p>
        </p:txBody>
      </p:sp>
      <p:sp>
        <p:nvSpPr>
          <p:cNvPr id="3" name="Content Placeholder 2"/>
          <p:cNvSpPr>
            <a:spLocks noGrp="1"/>
          </p:cNvSpPr>
          <p:nvPr>
            <p:ph idx="1"/>
          </p:nvPr>
        </p:nvSpPr>
        <p:spPr>
          <a:xfrm>
            <a:off x="457200" y="921047"/>
            <a:ext cx="8229600" cy="617399"/>
          </a:xfrm>
        </p:spPr>
        <p:txBody>
          <a:bodyPr>
            <a:normAutofit/>
          </a:bodyPr>
          <a:lstStyle/>
          <a:p>
            <a:pPr marL="0" indent="0">
              <a:buNone/>
            </a:pPr>
            <a:r>
              <a:rPr lang="en-US" dirty="0" smtClean="0"/>
              <a:t>Piloting Tool – Better headings with currents</a:t>
            </a:r>
          </a:p>
        </p:txBody>
      </p:sp>
      <p:pic>
        <p:nvPicPr>
          <p:cNvPr id="4" name="Picture 3" descr="Screen Shot 2014-09-29 at 11.06.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1097"/>
            <a:ext cx="5092700" cy="1765300"/>
          </a:xfrm>
          <a:prstGeom prst="rect">
            <a:avLst/>
          </a:prstGeom>
        </p:spPr>
      </p:pic>
      <p:sp>
        <p:nvSpPr>
          <p:cNvPr id="5" name="TextBox 4"/>
          <p:cNvSpPr txBox="1"/>
          <p:nvPr/>
        </p:nvSpPr>
        <p:spPr>
          <a:xfrm>
            <a:off x="5549900" y="1632686"/>
            <a:ext cx="3136900" cy="4524316"/>
          </a:xfrm>
          <a:prstGeom prst="rect">
            <a:avLst/>
          </a:prstGeom>
          <a:noFill/>
        </p:spPr>
        <p:txBody>
          <a:bodyPr wrap="square" rtlCol="0">
            <a:spAutoFit/>
          </a:bodyPr>
          <a:lstStyle/>
          <a:p>
            <a:r>
              <a:rPr lang="en-US" dirty="0" smtClean="0"/>
              <a:t>Enter your desired heading in first box as POG.</a:t>
            </a:r>
          </a:p>
          <a:p>
            <a:endParaRPr lang="en-US" dirty="0"/>
          </a:p>
          <a:p>
            <a:r>
              <a:rPr lang="en-US" dirty="0" smtClean="0"/>
              <a:t>Click Get Heading. This is the direction to aim for in order to achieve the desired net heading. Enter this value into Follow Fixed Heading</a:t>
            </a:r>
          </a:p>
          <a:p>
            <a:endParaRPr lang="en-US" dirty="0"/>
          </a:p>
          <a:p>
            <a:r>
              <a:rPr lang="en-US" dirty="0" smtClean="0"/>
              <a:t>If the desired heading is outside the envelope of possible headings given your speed and the current strength you cannot achieve that heading. If you are in avoidance mode, make alternate plans.</a:t>
            </a:r>
            <a:endParaRPr lang="en-US" dirty="0"/>
          </a:p>
        </p:txBody>
      </p:sp>
      <p:pic>
        <p:nvPicPr>
          <p:cNvPr id="6" name="Picture 5" descr="Screen Shot 2014-09-30 at 1.20.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428067"/>
            <a:ext cx="4956848" cy="1024019"/>
          </a:xfrm>
          <a:prstGeom prst="rect">
            <a:avLst/>
          </a:prstGeom>
        </p:spPr>
      </p:pic>
    </p:spTree>
    <p:extLst>
      <p:ext uri="{BB962C8B-B14F-4D97-AF65-F5344CB8AC3E}">
        <p14:creationId xmlns:p14="http://schemas.microsoft.com/office/powerpoint/2010/main" val="4063187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483"/>
          </a:xfrm>
        </p:spPr>
        <p:txBody>
          <a:bodyPr>
            <a:noAutofit/>
          </a:bodyPr>
          <a:lstStyle/>
          <a:p>
            <a:r>
              <a:rPr lang="en-US" sz="3200" dirty="0" smtClean="0"/>
              <a:t>Task 2 - Redirecting the Glider from Threats</a:t>
            </a:r>
            <a:endParaRPr lang="en-US" sz="3200" dirty="0"/>
          </a:p>
        </p:txBody>
      </p:sp>
      <p:sp>
        <p:nvSpPr>
          <p:cNvPr id="3" name="Content Placeholder 2"/>
          <p:cNvSpPr>
            <a:spLocks noGrp="1"/>
          </p:cNvSpPr>
          <p:nvPr>
            <p:ph idx="1"/>
          </p:nvPr>
        </p:nvSpPr>
        <p:spPr>
          <a:xfrm>
            <a:off x="457200" y="1023698"/>
            <a:ext cx="8229600" cy="5102466"/>
          </a:xfrm>
        </p:spPr>
        <p:txBody>
          <a:bodyPr>
            <a:normAutofit/>
          </a:bodyPr>
          <a:lstStyle/>
          <a:p>
            <a:pPr marL="0" indent="0" algn="ctr">
              <a:buNone/>
            </a:pPr>
            <a:r>
              <a:rPr lang="en-US" sz="2400" dirty="0" smtClean="0"/>
              <a:t>Adjust Telemetry Report Rate – convoluted – done last</a:t>
            </a:r>
          </a:p>
          <a:p>
            <a:pPr marL="0" indent="0">
              <a:buNone/>
            </a:pPr>
            <a:endParaRPr lang="en-US" dirty="0" smtClean="0"/>
          </a:p>
        </p:txBody>
      </p:sp>
      <p:pic>
        <p:nvPicPr>
          <p:cNvPr id="4" name="Picture 3" descr="Screen Shot 2014-09-29 at 10.53.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56" y="1552488"/>
            <a:ext cx="7888776" cy="5100543"/>
          </a:xfrm>
          <a:prstGeom prst="rect">
            <a:avLst/>
          </a:prstGeom>
        </p:spPr>
      </p:pic>
      <p:cxnSp>
        <p:nvCxnSpPr>
          <p:cNvPr id="6" name="Straight Arrow Connector 5"/>
          <p:cNvCxnSpPr/>
          <p:nvPr/>
        </p:nvCxnSpPr>
        <p:spPr>
          <a:xfrm>
            <a:off x="6425400" y="3044729"/>
            <a:ext cx="0" cy="4457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2270756" y="3700776"/>
            <a:ext cx="3254751" cy="28092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2968804" y="5525931"/>
            <a:ext cx="3591159" cy="9840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6887961" y="5618450"/>
            <a:ext cx="260717" cy="5077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3885517" y="6291319"/>
            <a:ext cx="3162238" cy="3027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44928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r>
              <a:rPr lang="en-US" dirty="0" smtClean="0"/>
              <a:t>10 </a:t>
            </a:r>
            <a:r>
              <a:rPr lang="en-US" dirty="0" err="1" smtClean="0"/>
              <a:t>mins</a:t>
            </a:r>
            <a:endParaRPr lang="en-US" dirty="0"/>
          </a:p>
          <a:p>
            <a:r>
              <a:rPr lang="en-US" dirty="0" smtClean="0"/>
              <a:t>Reset your test glider’s TRR (5), turn off FMC and light</a:t>
            </a:r>
            <a:endParaRPr lang="en-US" dirty="0"/>
          </a:p>
        </p:txBody>
      </p:sp>
    </p:spTree>
    <p:extLst>
      <p:ext uri="{BB962C8B-B14F-4D97-AF65-F5344CB8AC3E}">
        <p14:creationId xmlns:p14="http://schemas.microsoft.com/office/powerpoint/2010/main" val="33365186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4 Critical Tasks</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Waypoints and Courses</a:t>
            </a:r>
          </a:p>
          <a:p>
            <a:r>
              <a:rPr lang="en-US" dirty="0" smtClean="0">
                <a:solidFill>
                  <a:schemeClr val="bg1">
                    <a:lumMod val="50000"/>
                  </a:schemeClr>
                </a:solidFill>
              </a:rPr>
              <a:t>Collision Avoidance</a:t>
            </a:r>
          </a:p>
          <a:p>
            <a:r>
              <a:rPr lang="en-US" dirty="0" smtClean="0">
                <a:solidFill>
                  <a:srgbClr val="000000"/>
                </a:solidFill>
              </a:rPr>
              <a:t>Power Savings</a:t>
            </a:r>
          </a:p>
          <a:p>
            <a:r>
              <a:rPr lang="en-US" dirty="0" smtClean="0">
                <a:solidFill>
                  <a:srgbClr val="000000"/>
                </a:solidFill>
              </a:rPr>
              <a:t>VR4 Offloading via VM4</a:t>
            </a:r>
          </a:p>
          <a:p>
            <a:pPr lvl="1"/>
            <a:r>
              <a:rPr lang="en-US" dirty="0" smtClean="0">
                <a:solidFill>
                  <a:srgbClr val="000000"/>
                </a:solidFill>
              </a:rPr>
              <a:t>When it isn’t working and what to do</a:t>
            </a:r>
          </a:p>
          <a:p>
            <a:pPr lvl="1"/>
            <a:r>
              <a:rPr lang="en-US" dirty="0" smtClean="0">
                <a:solidFill>
                  <a:srgbClr val="000000"/>
                </a:solidFill>
              </a:rPr>
              <a:t>When it’s completed and we can move on</a:t>
            </a:r>
          </a:p>
        </p:txBody>
      </p:sp>
    </p:spTree>
    <p:extLst>
      <p:ext uri="{BB962C8B-B14F-4D97-AF65-F5344CB8AC3E}">
        <p14:creationId xmlns:p14="http://schemas.microsoft.com/office/powerpoint/2010/main" val="5514193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3 - Power Savings</a:t>
            </a:r>
            <a:endParaRPr lang="en-US" dirty="0"/>
          </a:p>
        </p:txBody>
      </p:sp>
      <p:sp>
        <p:nvSpPr>
          <p:cNvPr id="3" name="Content Placeholder 2"/>
          <p:cNvSpPr>
            <a:spLocks noGrp="1"/>
          </p:cNvSpPr>
          <p:nvPr>
            <p:ph idx="1"/>
          </p:nvPr>
        </p:nvSpPr>
        <p:spPr/>
        <p:txBody>
          <a:bodyPr>
            <a:normAutofit/>
          </a:bodyPr>
          <a:lstStyle/>
          <a:p>
            <a:r>
              <a:rPr lang="en-US" dirty="0" smtClean="0"/>
              <a:t>LRI will power down sensors at ~200 </a:t>
            </a:r>
            <a:r>
              <a:rPr lang="en-US" dirty="0" err="1" smtClean="0"/>
              <a:t>wh</a:t>
            </a:r>
            <a:endParaRPr lang="en-US" dirty="0" smtClean="0"/>
          </a:p>
          <a:p>
            <a:r>
              <a:rPr lang="en-US" dirty="0" smtClean="0"/>
              <a:t>LRI will ‘park’ glider if power reserves below</a:t>
            </a:r>
            <a:br>
              <a:rPr lang="en-US" dirty="0" smtClean="0"/>
            </a:br>
            <a:r>
              <a:rPr lang="en-US" dirty="0" smtClean="0"/>
              <a:t>~100 </a:t>
            </a:r>
            <a:r>
              <a:rPr lang="en-US" dirty="0" err="1" smtClean="0"/>
              <a:t>wh</a:t>
            </a:r>
            <a:r>
              <a:rPr lang="en-US" dirty="0"/>
              <a:t>,</a:t>
            </a:r>
            <a:r>
              <a:rPr lang="en-US" dirty="0" smtClean="0"/>
              <a:t> outside traffic areas and currents</a:t>
            </a:r>
          </a:p>
          <a:p>
            <a:r>
              <a:rPr lang="en-US" dirty="0" smtClean="0"/>
              <a:t>Things we can do to save on power:</a:t>
            </a:r>
          </a:p>
          <a:p>
            <a:pPr marL="971550" lvl="1" indent="-514350">
              <a:buFont typeface="+mj-lt"/>
              <a:buAutoNum type="arabicPeriod"/>
            </a:pPr>
            <a:r>
              <a:rPr lang="en-US" dirty="0" smtClean="0"/>
              <a:t>Set Telemetry Report Rate to 15 minutes </a:t>
            </a:r>
            <a:br>
              <a:rPr lang="en-US" dirty="0" smtClean="0"/>
            </a:br>
            <a:r>
              <a:rPr lang="en-US" sz="1800" dirty="0" smtClean="0"/>
              <a:t>(same as when we set it to 2 during collision avoidance)</a:t>
            </a:r>
          </a:p>
          <a:p>
            <a:pPr marL="971550" lvl="1" indent="-514350">
              <a:buFont typeface="+mj-lt"/>
              <a:buAutoNum type="arabicPeriod"/>
            </a:pPr>
            <a:r>
              <a:rPr lang="en-US" dirty="0" smtClean="0"/>
              <a:t>Turn off science sensors</a:t>
            </a:r>
          </a:p>
          <a:p>
            <a:pPr marL="971550" lvl="1" indent="-514350">
              <a:buFont typeface="+mj-lt"/>
              <a:buAutoNum type="arabicPeriod"/>
            </a:pPr>
            <a:r>
              <a:rPr lang="en-US" dirty="0" smtClean="0"/>
              <a:t>Discontinue offloading / turn off payload bays</a:t>
            </a:r>
          </a:p>
        </p:txBody>
      </p:sp>
    </p:spTree>
    <p:extLst>
      <p:ext uri="{BB962C8B-B14F-4D97-AF65-F5344CB8AC3E}">
        <p14:creationId xmlns:p14="http://schemas.microsoft.com/office/powerpoint/2010/main" val="36143952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3 - Power Savings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Reference Material: How to operate the Dalhousie </a:t>
            </a:r>
            <a:r>
              <a:rPr lang="en-US" sz="2400" dirty="0" err="1" smtClean="0"/>
              <a:t>system.docx</a:t>
            </a:r>
            <a:endParaRPr lang="en-US" sz="2400" dirty="0" smtClean="0"/>
          </a:p>
          <a:p>
            <a:pPr marL="0" indent="0">
              <a:buNone/>
            </a:pPr>
            <a:endParaRPr lang="en-US" sz="2400" dirty="0" smtClean="0"/>
          </a:p>
          <a:p>
            <a:pPr marL="0" indent="0">
              <a:buNone/>
            </a:pPr>
            <a:r>
              <a:rPr lang="en-US" sz="2400" dirty="0" smtClean="0"/>
              <a:t>Turn off CTD:								</a:t>
            </a:r>
            <a:r>
              <a:rPr lang="en-US" sz="2400" b="1" dirty="0" err="1" smtClean="0">
                <a:solidFill>
                  <a:srgbClr val="4F81BD"/>
                </a:solidFill>
              </a:rPr>
              <a:t>ctd</a:t>
            </a:r>
            <a:r>
              <a:rPr lang="en-US" sz="2400" b="1" dirty="0" smtClean="0">
                <a:solidFill>
                  <a:srgbClr val="4F81BD"/>
                </a:solidFill>
              </a:rPr>
              <a:t> -f</a:t>
            </a:r>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n-US" sz="2400" dirty="0" smtClean="0"/>
              <a:t>Turn off </a:t>
            </a:r>
            <a:r>
              <a:rPr lang="en-US" sz="2400" dirty="0" err="1" smtClean="0"/>
              <a:t>Fluorometer</a:t>
            </a:r>
            <a:r>
              <a:rPr lang="en-US" sz="2400" dirty="0" smtClean="0"/>
              <a:t>:			</a:t>
            </a:r>
            <a:r>
              <a:rPr lang="en-US" sz="2400" b="1" dirty="0" err="1" smtClean="0">
                <a:solidFill>
                  <a:srgbClr val="4F81BD"/>
                </a:solidFill>
              </a:rPr>
              <a:t>LWScript</a:t>
            </a:r>
            <a:r>
              <a:rPr lang="en-US" sz="2400" b="1" dirty="0" smtClean="0">
                <a:solidFill>
                  <a:srgbClr val="4F81BD"/>
                </a:solidFill>
              </a:rPr>
              <a:t> --invoke D </a:t>
            </a:r>
            <a:r>
              <a:rPr lang="en-US" sz="2400" b="1" dirty="0" err="1" smtClean="0">
                <a:solidFill>
                  <a:srgbClr val="4F81BD"/>
                </a:solidFill>
              </a:rPr>
              <a:t>SystemStop</a:t>
            </a:r>
            <a:endParaRPr lang="en-US" sz="2400" b="1" dirty="0" smtClean="0">
              <a:solidFill>
                <a:srgbClr val="4F81BD"/>
              </a:solidFill>
            </a:endParaRPr>
          </a:p>
          <a:p>
            <a:pPr marL="0" indent="0">
              <a:buNone/>
            </a:pPr>
            <a:r>
              <a:rPr lang="en-US" sz="1800" dirty="0" smtClean="0"/>
              <a:t>(assumes </a:t>
            </a:r>
            <a:r>
              <a:rPr lang="en-US" sz="1800" dirty="0" err="1" smtClean="0"/>
              <a:t>Lua</a:t>
            </a:r>
            <a:r>
              <a:rPr lang="en-US" sz="1800" dirty="0" smtClean="0"/>
              <a:t> script is loaded as ‘D’)</a:t>
            </a:r>
          </a:p>
          <a:p>
            <a:pPr marL="0" indent="0">
              <a:buNone/>
            </a:pPr>
            <a:endParaRPr lang="en-US" sz="2400" dirty="0"/>
          </a:p>
        </p:txBody>
      </p:sp>
      <p:pic>
        <p:nvPicPr>
          <p:cNvPr id="4" name="Picture 3" descr="Screen Shot 2014-09-30 at 9.01.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322" y="2024530"/>
            <a:ext cx="1742457" cy="321235"/>
          </a:xfrm>
          <a:prstGeom prst="rect">
            <a:avLst/>
          </a:prstGeom>
        </p:spPr>
      </p:pic>
      <p:pic>
        <p:nvPicPr>
          <p:cNvPr id="5" name="Picture 4" descr="Screen Shot 2014-09-30 at 9.01.1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6720" y="2054414"/>
            <a:ext cx="3542927" cy="259581"/>
          </a:xfrm>
          <a:prstGeom prst="rect">
            <a:avLst/>
          </a:prstGeom>
        </p:spPr>
      </p:pic>
      <p:pic>
        <p:nvPicPr>
          <p:cNvPr id="7" name="Picture 6" descr="Screen Shot 2014-09-30 at 9.01.2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965" y="3021479"/>
            <a:ext cx="2617693" cy="818029"/>
          </a:xfrm>
          <a:prstGeom prst="rect">
            <a:avLst/>
          </a:prstGeom>
        </p:spPr>
      </p:pic>
      <p:pic>
        <p:nvPicPr>
          <p:cNvPr id="8" name="Picture 7" descr="Screen Shot 2014-09-30 at 9.08.1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647" y="5158441"/>
            <a:ext cx="3619500" cy="381000"/>
          </a:xfrm>
          <a:prstGeom prst="rect">
            <a:avLst/>
          </a:prstGeom>
        </p:spPr>
      </p:pic>
      <p:pic>
        <p:nvPicPr>
          <p:cNvPr id="9" name="Picture 8" descr="Screen Shot 2014-09-30 at 9.08.33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965" y="5076265"/>
            <a:ext cx="2710186" cy="765735"/>
          </a:xfrm>
          <a:prstGeom prst="rect">
            <a:avLst/>
          </a:prstGeom>
        </p:spPr>
      </p:pic>
      <p:pic>
        <p:nvPicPr>
          <p:cNvPr id="11" name="Picture 10" descr="Screen Shot 2014-09-30 at 9.09.28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647" y="3024094"/>
            <a:ext cx="3594100" cy="406400"/>
          </a:xfrm>
          <a:prstGeom prst="rect">
            <a:avLst/>
          </a:prstGeom>
        </p:spPr>
      </p:pic>
    </p:spTree>
    <p:extLst>
      <p:ext uri="{BB962C8B-B14F-4D97-AF65-F5344CB8AC3E}">
        <p14:creationId xmlns:p14="http://schemas.microsoft.com/office/powerpoint/2010/main" val="36748834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3 - Power Savings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Cut power to Science Payload Bay</a:t>
            </a:r>
          </a:p>
          <a:p>
            <a:r>
              <a:rPr lang="en-US" dirty="0" smtClean="0"/>
              <a:t>Click Set Parameter</a:t>
            </a:r>
          </a:p>
          <a:p>
            <a:r>
              <a:rPr lang="en-US" dirty="0" smtClean="0"/>
              <a:t>Select Payload of Science Bay and click Add</a:t>
            </a:r>
          </a:p>
          <a:p>
            <a:endParaRPr lang="en-US" dirty="0" smtClean="0"/>
          </a:p>
          <a:p>
            <a:r>
              <a:rPr lang="en-US" dirty="0" smtClean="0"/>
              <a:t>Make sure you uncheck the box to signify no power to that Payload</a:t>
            </a:r>
          </a:p>
          <a:p>
            <a:pPr marL="0" indent="0">
              <a:buNone/>
            </a:pPr>
            <a:endParaRPr lang="en-US" dirty="0"/>
          </a:p>
          <a:p>
            <a:pPr marL="0" indent="0">
              <a:buNone/>
            </a:pPr>
            <a:r>
              <a:rPr lang="en-US" dirty="0" smtClean="0"/>
              <a:t>NB: Science payload might be 3, might be 1</a:t>
            </a:r>
          </a:p>
          <a:p>
            <a:pPr marL="0" indent="0">
              <a:buNone/>
            </a:pPr>
            <a:r>
              <a:rPr lang="en-US" dirty="0" smtClean="0"/>
              <a:t>Check mission parameters in the mission document</a:t>
            </a:r>
            <a:endParaRPr lang="en-US" dirty="0"/>
          </a:p>
        </p:txBody>
      </p:sp>
      <p:pic>
        <p:nvPicPr>
          <p:cNvPr id="4" name="Picture 3" descr="Screen Shot 2014-09-30 at 9.13.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110" y="2151530"/>
            <a:ext cx="1884579" cy="385482"/>
          </a:xfrm>
          <a:prstGeom prst="rect">
            <a:avLst/>
          </a:prstGeom>
        </p:spPr>
      </p:pic>
      <p:pic>
        <p:nvPicPr>
          <p:cNvPr id="5" name="Picture 4" descr="Screen Shot 2014-09-30 at 9.12.5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089" y="3188447"/>
            <a:ext cx="4581711" cy="355658"/>
          </a:xfrm>
          <a:prstGeom prst="rect">
            <a:avLst/>
          </a:prstGeom>
        </p:spPr>
      </p:pic>
      <p:pic>
        <p:nvPicPr>
          <p:cNvPr id="6" name="Picture 5" descr="Screen Shot 2014-09-30 at 9.13.0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400" y="4167093"/>
            <a:ext cx="3708400" cy="406400"/>
          </a:xfrm>
          <a:prstGeom prst="rect">
            <a:avLst/>
          </a:prstGeom>
        </p:spPr>
      </p:pic>
    </p:spTree>
    <p:extLst>
      <p:ext uri="{BB962C8B-B14F-4D97-AF65-F5344CB8AC3E}">
        <p14:creationId xmlns:p14="http://schemas.microsoft.com/office/powerpoint/2010/main" val="15963607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4 – VR4 Offloading</a:t>
            </a:r>
            <a:endParaRPr lang="en-US" dirty="0"/>
          </a:p>
        </p:txBody>
      </p:sp>
      <p:sp>
        <p:nvSpPr>
          <p:cNvPr id="3" name="Content Placeholder 2"/>
          <p:cNvSpPr>
            <a:spLocks noGrp="1"/>
          </p:cNvSpPr>
          <p:nvPr>
            <p:ph idx="1"/>
          </p:nvPr>
        </p:nvSpPr>
        <p:spPr>
          <a:xfrm>
            <a:off x="457200" y="1256832"/>
            <a:ext cx="8229600" cy="4869332"/>
          </a:xfrm>
        </p:spPr>
        <p:txBody>
          <a:bodyPr>
            <a:normAutofit lnSpcReduction="10000"/>
          </a:bodyPr>
          <a:lstStyle/>
          <a:p>
            <a:pPr marL="0" indent="0">
              <a:buNone/>
            </a:pPr>
            <a:r>
              <a:rPr lang="en-US" dirty="0" smtClean="0"/>
              <a:t>Reference Material:	 VM4 Sensor Guide</a:t>
            </a:r>
          </a:p>
          <a:p>
            <a:pPr marL="0" indent="0">
              <a:buNone/>
            </a:pPr>
            <a:r>
              <a:rPr lang="en-US" dirty="0"/>
              <a:t>	</a:t>
            </a:r>
            <a:r>
              <a:rPr lang="en-US" dirty="0" smtClean="0"/>
              <a:t>							 OTN Uploading Protocol</a:t>
            </a:r>
          </a:p>
          <a:p>
            <a:endParaRPr lang="en-US" dirty="0" smtClean="0"/>
          </a:p>
          <a:p>
            <a:r>
              <a:rPr lang="en-US" dirty="0" smtClean="0"/>
              <a:t>Database of stations loaded onto glider pre-mission, can be updated</a:t>
            </a:r>
            <a:endParaRPr lang="en-US" dirty="0"/>
          </a:p>
          <a:p>
            <a:r>
              <a:rPr lang="en-US" dirty="0" smtClean="0"/>
              <a:t>Pass commands to the VM4 with Write Console Script – board address 8222</a:t>
            </a:r>
          </a:p>
          <a:p>
            <a:r>
              <a:rPr lang="en-US" dirty="0" smtClean="0"/>
              <a:t>Once on station, offload command syntax:</a:t>
            </a:r>
          </a:p>
          <a:p>
            <a:pPr lvl="1"/>
            <a:r>
              <a:rPr lang="en-US" b="1" dirty="0" smtClean="0">
                <a:solidFill>
                  <a:srgbClr val="4F81BD"/>
                </a:solidFill>
              </a:rPr>
              <a:t>vm4 --offload remote [</a:t>
            </a:r>
            <a:r>
              <a:rPr lang="en-US" b="1" dirty="0" err="1" smtClean="0">
                <a:solidFill>
                  <a:srgbClr val="4F81BD"/>
                </a:solidFill>
              </a:rPr>
              <a:t>StationID</a:t>
            </a:r>
            <a:r>
              <a:rPr lang="en-US" b="1" dirty="0" smtClean="0">
                <a:solidFill>
                  <a:srgbClr val="4F81BD"/>
                </a:solidFill>
              </a:rPr>
              <a:t>]</a:t>
            </a:r>
          </a:p>
          <a:p>
            <a:pPr marL="0" indent="0">
              <a:buNone/>
            </a:pPr>
            <a:endParaRPr lang="en-US" dirty="0"/>
          </a:p>
        </p:txBody>
      </p:sp>
    </p:spTree>
    <p:extLst>
      <p:ext uri="{BB962C8B-B14F-4D97-AF65-F5344CB8AC3E}">
        <p14:creationId xmlns:p14="http://schemas.microsoft.com/office/powerpoint/2010/main" val="32565448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4 – VR4 Offloading</a:t>
            </a:r>
            <a:endParaRPr lang="en-US" dirty="0"/>
          </a:p>
        </p:txBody>
      </p:sp>
      <p:pic>
        <p:nvPicPr>
          <p:cNvPr id="8" name="Picture 7" descr="Screen Shot 2014-09-30 at 9.33.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4842955" cy="5250564"/>
          </a:xfrm>
          <a:prstGeom prst="rect">
            <a:avLst/>
          </a:prstGeom>
        </p:spPr>
      </p:pic>
      <p:sp>
        <p:nvSpPr>
          <p:cNvPr id="9" name="TextBox 8"/>
          <p:cNvSpPr txBox="1"/>
          <p:nvPr/>
        </p:nvSpPr>
        <p:spPr>
          <a:xfrm>
            <a:off x="5513294" y="5715001"/>
            <a:ext cx="3106477" cy="369332"/>
          </a:xfrm>
          <a:prstGeom prst="rect">
            <a:avLst/>
          </a:prstGeom>
          <a:noFill/>
        </p:spPr>
        <p:txBody>
          <a:bodyPr wrap="none" rtlCol="0">
            <a:spAutoFit/>
          </a:bodyPr>
          <a:lstStyle/>
          <a:p>
            <a:r>
              <a:rPr lang="en-US" dirty="0" smtClean="0"/>
              <a:t>But first we have to get there…</a:t>
            </a:r>
            <a:endParaRPr lang="en-US" dirty="0"/>
          </a:p>
        </p:txBody>
      </p:sp>
    </p:spTree>
    <p:extLst>
      <p:ext uri="{BB962C8B-B14F-4D97-AF65-F5344CB8AC3E}">
        <p14:creationId xmlns:p14="http://schemas.microsoft.com/office/powerpoint/2010/main" val="553686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days &gt;&gt; 1.5 hours</a:t>
            </a:r>
            <a:endParaRPr lang="en-US" dirty="0"/>
          </a:p>
        </p:txBody>
      </p:sp>
      <p:sp>
        <p:nvSpPr>
          <p:cNvPr id="3" name="Content Placeholder 2"/>
          <p:cNvSpPr>
            <a:spLocks noGrp="1"/>
          </p:cNvSpPr>
          <p:nvPr>
            <p:ph idx="1"/>
          </p:nvPr>
        </p:nvSpPr>
        <p:spPr/>
        <p:txBody>
          <a:bodyPr/>
          <a:lstStyle/>
          <a:p>
            <a:pPr>
              <a:buNone/>
            </a:pPr>
            <a:r>
              <a:rPr lang="en-US" dirty="0" smtClean="0"/>
              <a:t>4 major things we need to be able to do</a:t>
            </a:r>
          </a:p>
          <a:p>
            <a:r>
              <a:rPr lang="en-US" dirty="0" smtClean="0"/>
              <a:t>Give a vehicle a new waypoint</a:t>
            </a:r>
          </a:p>
          <a:p>
            <a:r>
              <a:rPr lang="en-US" dirty="0" smtClean="0"/>
              <a:t>Redirect a vehicle away from another vessel</a:t>
            </a:r>
          </a:p>
          <a:p>
            <a:r>
              <a:rPr lang="en-US" dirty="0" smtClean="0"/>
              <a:t>Shut off extraneous equipment to save power</a:t>
            </a:r>
          </a:p>
          <a:p>
            <a:r>
              <a:rPr lang="en-US" dirty="0" smtClean="0"/>
              <a:t>Download a VR4 station</a:t>
            </a:r>
          </a:p>
          <a:p>
            <a:pPr lvl="2"/>
            <a:r>
              <a:rPr lang="en-US" dirty="0" smtClean="0"/>
              <a:t>Know when it’s not working and what to do</a:t>
            </a:r>
          </a:p>
          <a:p>
            <a:pPr lvl="2"/>
            <a:r>
              <a:rPr lang="en-US" dirty="0" smtClean="0"/>
              <a:t>Know when it’s completed</a:t>
            </a:r>
          </a:p>
          <a:p>
            <a:pPr>
              <a:buNone/>
            </a:pPr>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4 – VR4 Offloading</a:t>
            </a:r>
            <a:endParaRPr lang="en-US" dirty="0"/>
          </a:p>
        </p:txBody>
      </p:sp>
      <p:sp>
        <p:nvSpPr>
          <p:cNvPr id="3" name="Content Placeholder 2"/>
          <p:cNvSpPr>
            <a:spLocks noGrp="1"/>
          </p:cNvSpPr>
          <p:nvPr>
            <p:ph idx="1"/>
          </p:nvPr>
        </p:nvSpPr>
        <p:spPr/>
        <p:txBody>
          <a:bodyPr>
            <a:normAutofit fontScale="92500"/>
          </a:bodyPr>
          <a:lstStyle/>
          <a:p>
            <a:r>
              <a:rPr lang="en-US" dirty="0" smtClean="0"/>
              <a:t>Create waypoint at station location</a:t>
            </a:r>
          </a:p>
          <a:p>
            <a:r>
              <a:rPr lang="en-US" dirty="0" smtClean="0"/>
              <a:t>Create circle around station WP at radius 350m</a:t>
            </a:r>
          </a:p>
          <a:p>
            <a:pPr lvl="1"/>
            <a:r>
              <a:rPr lang="en-US" dirty="0" smtClean="0"/>
              <a:t>Used 6 sides last year</a:t>
            </a:r>
          </a:p>
          <a:p>
            <a:pPr lvl="1"/>
            <a:r>
              <a:rPr lang="en-US" dirty="0" smtClean="0"/>
              <a:t>Can move on when downloaded</a:t>
            </a:r>
          </a:p>
          <a:p>
            <a:r>
              <a:rPr lang="en-US" dirty="0" smtClean="0"/>
              <a:t>Preparation:</a:t>
            </a:r>
          </a:p>
          <a:p>
            <a:pPr lvl="1"/>
            <a:r>
              <a:rPr lang="en-US" dirty="0" smtClean="0"/>
              <a:t>Load waypoints for multiple </a:t>
            </a:r>
            <a:br>
              <a:rPr lang="en-US" dirty="0" smtClean="0"/>
            </a:br>
            <a:r>
              <a:rPr lang="en-US" dirty="0" smtClean="0"/>
              <a:t>stations ahead during transit</a:t>
            </a:r>
          </a:p>
          <a:p>
            <a:pPr lvl="1"/>
            <a:r>
              <a:rPr lang="en-US" dirty="0" smtClean="0"/>
              <a:t>Use Sequential Course to </a:t>
            </a:r>
            <a:br>
              <a:rPr lang="en-US" dirty="0" smtClean="0"/>
            </a:br>
            <a:r>
              <a:rPr lang="en-US" dirty="0" smtClean="0"/>
              <a:t>navigate each circle</a:t>
            </a:r>
          </a:p>
          <a:p>
            <a:pPr lvl="1"/>
            <a:endParaRPr lang="en-US" dirty="0" smtClean="0"/>
          </a:p>
        </p:txBody>
      </p:sp>
      <p:pic>
        <p:nvPicPr>
          <p:cNvPr id="4" name="Picture 3" descr="Screen Shot 2014-09-30 at 12.29.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254" y="2937015"/>
            <a:ext cx="1989530" cy="3497629"/>
          </a:xfrm>
          <a:prstGeom prst="rect">
            <a:avLst/>
          </a:prstGeom>
        </p:spPr>
      </p:pic>
    </p:spTree>
    <p:extLst>
      <p:ext uri="{BB962C8B-B14F-4D97-AF65-F5344CB8AC3E}">
        <p14:creationId xmlns:p14="http://schemas.microsoft.com/office/powerpoint/2010/main" val="22950769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Offload Status Page</a:t>
            </a:r>
            <a:endParaRPr lang="en-US" dirty="0"/>
          </a:p>
        </p:txBody>
      </p:sp>
      <p:sp>
        <p:nvSpPr>
          <p:cNvPr id="3" name="Content Placeholder 2"/>
          <p:cNvSpPr>
            <a:spLocks noGrp="1"/>
          </p:cNvSpPr>
          <p:nvPr>
            <p:ph idx="1"/>
          </p:nvPr>
        </p:nvSpPr>
        <p:spPr/>
        <p:txBody>
          <a:bodyPr>
            <a:normAutofit/>
          </a:bodyPr>
          <a:lstStyle/>
          <a:p>
            <a:r>
              <a:rPr lang="en-US" sz="2800" dirty="0" smtClean="0"/>
              <a:t>Offload status will be in System Menus under Data</a:t>
            </a:r>
          </a:p>
          <a:p>
            <a:r>
              <a:rPr lang="en-US" sz="2800" dirty="0" smtClean="0"/>
              <a:t>VM4 Information</a:t>
            </a:r>
          </a:p>
          <a:p>
            <a:pPr lvl="1"/>
            <a:r>
              <a:rPr lang="en-US" sz="2400" dirty="0" smtClean="0"/>
              <a:t>Beginning</a:t>
            </a:r>
          </a:p>
          <a:p>
            <a:pPr lvl="1"/>
            <a:r>
              <a:rPr lang="en-US" sz="2400" dirty="0" smtClean="0"/>
              <a:t>Completed</a:t>
            </a:r>
          </a:p>
          <a:p>
            <a:pPr lvl="1"/>
            <a:r>
              <a:rPr lang="en-US" sz="2400" dirty="0" smtClean="0"/>
              <a:t>Progress if slow</a:t>
            </a:r>
          </a:p>
          <a:p>
            <a:pPr lvl="1"/>
            <a:r>
              <a:rPr lang="en-US" sz="2400" dirty="0" smtClean="0"/>
              <a:t>Error/failure</a:t>
            </a:r>
            <a:br>
              <a:rPr lang="en-US" sz="2400" dirty="0" smtClean="0"/>
            </a:br>
            <a:r>
              <a:rPr lang="en-US" sz="2400" dirty="0" smtClean="0"/>
              <a:t>messages too</a:t>
            </a:r>
            <a:endParaRPr lang="en-US" sz="2000" dirty="0" smtClean="0"/>
          </a:p>
          <a:p>
            <a:endParaRPr lang="en-US" sz="2800" dirty="0"/>
          </a:p>
        </p:txBody>
      </p:sp>
      <p:pic>
        <p:nvPicPr>
          <p:cNvPr id="4" name="Picture 3" descr="Screen Shot 2014-09-30 at 12.35.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138" y="2151417"/>
            <a:ext cx="5223862" cy="2875221"/>
          </a:xfrm>
          <a:prstGeom prst="rect">
            <a:avLst/>
          </a:prstGeom>
        </p:spPr>
      </p:pic>
    </p:spTree>
    <p:extLst>
      <p:ext uri="{BB962C8B-B14F-4D97-AF65-F5344CB8AC3E}">
        <p14:creationId xmlns:p14="http://schemas.microsoft.com/office/powerpoint/2010/main" val="412485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4 – VR4 Offloading</a:t>
            </a:r>
            <a:endParaRPr lang="en-US" dirty="0"/>
          </a:p>
        </p:txBody>
      </p:sp>
      <p:sp>
        <p:nvSpPr>
          <p:cNvPr id="3" name="Content Placeholder 2"/>
          <p:cNvSpPr>
            <a:spLocks noGrp="1"/>
          </p:cNvSpPr>
          <p:nvPr>
            <p:ph idx="1"/>
          </p:nvPr>
        </p:nvSpPr>
        <p:spPr/>
        <p:txBody>
          <a:bodyPr/>
          <a:lstStyle/>
          <a:p>
            <a:r>
              <a:rPr lang="en-US" dirty="0" smtClean="0"/>
              <a:t>Changing settings on VM4 – gain, </a:t>
            </a:r>
            <a:r>
              <a:rPr lang="en-US" dirty="0" err="1" smtClean="0"/>
              <a:t>baudrate</a:t>
            </a:r>
            <a:endParaRPr lang="en-US" dirty="0" smtClean="0"/>
          </a:p>
          <a:p>
            <a:pPr lvl="1"/>
            <a:r>
              <a:rPr lang="en-US" dirty="0" smtClean="0"/>
              <a:t>Per-station settings</a:t>
            </a:r>
          </a:p>
          <a:p>
            <a:pPr lvl="1"/>
            <a:r>
              <a:rPr lang="en-US" dirty="0" smtClean="0"/>
              <a:t>Command syntax is:</a:t>
            </a:r>
          </a:p>
          <a:p>
            <a:pPr lvl="2"/>
            <a:r>
              <a:rPr lang="en-US" b="1" dirty="0" smtClean="0">
                <a:solidFill>
                  <a:srgbClr val="4F81BD"/>
                </a:solidFill>
              </a:rPr>
              <a:t>station -- update [</a:t>
            </a:r>
            <a:r>
              <a:rPr lang="en-US" b="1" dirty="0" err="1" smtClean="0">
                <a:solidFill>
                  <a:srgbClr val="4F81BD"/>
                </a:solidFill>
              </a:rPr>
              <a:t>station_name</a:t>
            </a:r>
            <a:r>
              <a:rPr lang="en-US" b="1" dirty="0" smtClean="0">
                <a:solidFill>
                  <a:srgbClr val="4F81BD"/>
                </a:solidFill>
              </a:rPr>
              <a:t>] </a:t>
            </a:r>
            <a:r>
              <a:rPr lang="en-US" b="1" dirty="0" err="1" smtClean="0">
                <a:solidFill>
                  <a:srgbClr val="4F81BD"/>
                </a:solidFill>
              </a:rPr>
              <a:t>local_tx_rate</a:t>
            </a:r>
            <a:r>
              <a:rPr lang="en-US" b="1" dirty="0" smtClean="0">
                <a:solidFill>
                  <a:srgbClr val="4F81BD"/>
                </a:solidFill>
              </a:rPr>
              <a:t>=</a:t>
            </a:r>
            <a:r>
              <a:rPr lang="en-US" b="1" dirty="0">
                <a:solidFill>
                  <a:srgbClr val="4F81BD"/>
                </a:solidFill>
              </a:rPr>
              <a:t>1200 </a:t>
            </a:r>
            <a:r>
              <a:rPr lang="en-US" b="1" dirty="0" err="1">
                <a:solidFill>
                  <a:srgbClr val="4F81BD"/>
                </a:solidFill>
              </a:rPr>
              <a:t>local_tx_power</a:t>
            </a:r>
            <a:r>
              <a:rPr lang="en-US" b="1" dirty="0">
                <a:solidFill>
                  <a:srgbClr val="4F81BD"/>
                </a:solidFill>
              </a:rPr>
              <a:t>=-21 </a:t>
            </a:r>
            <a:r>
              <a:rPr lang="en-US" b="1" dirty="0" err="1">
                <a:solidFill>
                  <a:srgbClr val="4F81BD"/>
                </a:solidFill>
              </a:rPr>
              <a:t>remote_tx_rate</a:t>
            </a:r>
            <a:r>
              <a:rPr lang="en-US" b="1" dirty="0">
                <a:solidFill>
                  <a:srgbClr val="4F81BD"/>
                </a:solidFill>
              </a:rPr>
              <a:t>=1200 </a:t>
            </a:r>
            <a:r>
              <a:rPr lang="en-US" b="1" dirty="0" err="1">
                <a:solidFill>
                  <a:srgbClr val="4F81BD"/>
                </a:solidFill>
              </a:rPr>
              <a:t>remote_tx_power</a:t>
            </a:r>
            <a:r>
              <a:rPr lang="en-US" b="1" dirty="0">
                <a:solidFill>
                  <a:srgbClr val="4F81BD"/>
                </a:solidFill>
              </a:rPr>
              <a:t>=-21 </a:t>
            </a:r>
          </a:p>
          <a:p>
            <a:pPr lvl="1"/>
            <a:r>
              <a:rPr lang="en-US" dirty="0" err="1"/>
              <a:t>t</a:t>
            </a:r>
            <a:r>
              <a:rPr lang="en-US" dirty="0" err="1" smtClean="0"/>
              <a:t>x_rate</a:t>
            </a:r>
            <a:r>
              <a:rPr lang="en-US" dirty="0" smtClean="0"/>
              <a:t> values:300,600,800,1066,1200</a:t>
            </a:r>
          </a:p>
          <a:p>
            <a:pPr lvl="1"/>
            <a:r>
              <a:rPr lang="en-US" dirty="0" err="1" smtClean="0"/>
              <a:t>tx_power</a:t>
            </a:r>
            <a:r>
              <a:rPr lang="en-US" dirty="0" smtClean="0"/>
              <a:t> values:0,-3,-6,-9,-12,-15,-18,-21</a:t>
            </a:r>
          </a:p>
          <a:p>
            <a:pPr lvl="1"/>
            <a:r>
              <a:rPr lang="en-US" dirty="0" smtClean="0"/>
              <a:t>All other values are </a:t>
            </a:r>
            <a:r>
              <a:rPr lang="en-US" dirty="0" smtClean="0">
                <a:solidFill>
                  <a:schemeClr val="accent2"/>
                </a:solidFill>
              </a:rPr>
              <a:t>invalid</a:t>
            </a:r>
            <a:endParaRPr lang="en-US" dirty="0">
              <a:solidFill>
                <a:schemeClr val="accent2"/>
              </a:solidFill>
            </a:endParaRPr>
          </a:p>
        </p:txBody>
      </p:sp>
    </p:spTree>
    <p:extLst>
      <p:ext uri="{BB962C8B-B14F-4D97-AF65-F5344CB8AC3E}">
        <p14:creationId xmlns:p14="http://schemas.microsoft.com/office/powerpoint/2010/main" val="39961062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4 – VR4 Offloading</a:t>
            </a:r>
            <a:endParaRPr lang="en-US" dirty="0"/>
          </a:p>
        </p:txBody>
      </p:sp>
      <p:sp>
        <p:nvSpPr>
          <p:cNvPr id="3" name="Content Placeholder 2"/>
          <p:cNvSpPr>
            <a:spLocks noGrp="1"/>
          </p:cNvSpPr>
          <p:nvPr>
            <p:ph idx="1"/>
          </p:nvPr>
        </p:nvSpPr>
        <p:spPr/>
        <p:txBody>
          <a:bodyPr/>
          <a:lstStyle/>
          <a:p>
            <a:r>
              <a:rPr lang="en-US" sz="2800" dirty="0" smtClean="0"/>
              <a:t>If a station isn’t centered on your watch circle:</a:t>
            </a:r>
          </a:p>
          <a:p>
            <a:r>
              <a:rPr lang="en-US" dirty="0" smtClean="0"/>
              <a:t>Get station range command:</a:t>
            </a:r>
          </a:p>
          <a:p>
            <a:pPr lvl="1"/>
            <a:r>
              <a:rPr lang="en-US" b="1" dirty="0" smtClean="0">
                <a:solidFill>
                  <a:srgbClr val="4F81BD"/>
                </a:solidFill>
              </a:rPr>
              <a:t>station --range [</a:t>
            </a:r>
            <a:r>
              <a:rPr lang="en-US" b="1" dirty="0" err="1" smtClean="0">
                <a:solidFill>
                  <a:srgbClr val="4F81BD"/>
                </a:solidFill>
              </a:rPr>
              <a:t>station_name</a:t>
            </a:r>
            <a:r>
              <a:rPr lang="en-US" b="1" dirty="0" smtClean="0">
                <a:solidFill>
                  <a:srgbClr val="4F81BD"/>
                </a:solidFill>
              </a:rPr>
              <a:t>]</a:t>
            </a:r>
          </a:p>
          <a:p>
            <a:pPr lvl="1"/>
            <a:r>
              <a:rPr lang="en-US" dirty="0" smtClean="0"/>
              <a:t>Range to station will appear in WGMS messages</a:t>
            </a:r>
          </a:p>
          <a:p>
            <a:pPr lvl="2"/>
            <a:r>
              <a:rPr lang="en-US" dirty="0" smtClean="0"/>
              <a:t>Under Data tab -&gt; </a:t>
            </a:r>
            <a:r>
              <a:rPr lang="en-US" dirty="0" err="1" smtClean="0"/>
              <a:t>Vemco</a:t>
            </a:r>
            <a:r>
              <a:rPr lang="en-US" dirty="0" smtClean="0"/>
              <a:t> VM4 Information</a:t>
            </a:r>
          </a:p>
          <a:p>
            <a:pPr lvl="2"/>
            <a:r>
              <a:rPr lang="en-US" dirty="0" smtClean="0"/>
              <a:t>Return string: </a:t>
            </a:r>
            <a:br>
              <a:rPr lang="en-US" dirty="0" smtClean="0"/>
            </a:br>
            <a:r>
              <a:rPr lang="en-US" sz="2000" dirty="0" smtClean="0">
                <a:solidFill>
                  <a:srgbClr val="C0504D"/>
                </a:solidFill>
              </a:rPr>
              <a:t>Station [</a:t>
            </a:r>
            <a:r>
              <a:rPr lang="en-US" sz="2000" dirty="0" err="1" smtClean="0">
                <a:solidFill>
                  <a:srgbClr val="C0504D"/>
                </a:solidFill>
              </a:rPr>
              <a:t>station_name</a:t>
            </a:r>
            <a:r>
              <a:rPr lang="en-US" sz="2000" dirty="0" smtClean="0">
                <a:solidFill>
                  <a:srgbClr val="C0504D"/>
                </a:solidFill>
              </a:rPr>
              <a:t>]: </a:t>
            </a:r>
            <a:r>
              <a:rPr lang="en-US" sz="2000" dirty="0">
                <a:solidFill>
                  <a:srgbClr val="C0504D"/>
                </a:solidFill>
              </a:rPr>
              <a:t>range=318.808m, bearing: </a:t>
            </a:r>
            <a:r>
              <a:rPr lang="en-US" sz="2000" dirty="0" smtClean="0">
                <a:solidFill>
                  <a:srgbClr val="C0504D"/>
                </a:solidFill>
              </a:rPr>
              <a:t>262.949</a:t>
            </a:r>
          </a:p>
          <a:p>
            <a:r>
              <a:rPr lang="en-US" dirty="0" smtClean="0"/>
              <a:t>Can now re-center circle, or hold at waypoint</a:t>
            </a:r>
            <a:endParaRPr lang="en-US" dirty="0"/>
          </a:p>
        </p:txBody>
      </p:sp>
    </p:spTree>
    <p:extLst>
      <p:ext uri="{BB962C8B-B14F-4D97-AF65-F5344CB8AC3E}">
        <p14:creationId xmlns:p14="http://schemas.microsoft.com/office/powerpoint/2010/main" val="19560846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VM4 Commands</a:t>
            </a:r>
            <a:endParaRPr lang="en-US" dirty="0"/>
          </a:p>
        </p:txBody>
      </p:sp>
      <p:sp>
        <p:nvSpPr>
          <p:cNvPr id="3" name="Content Placeholder 2"/>
          <p:cNvSpPr>
            <a:spLocks noGrp="1"/>
          </p:cNvSpPr>
          <p:nvPr>
            <p:ph idx="1"/>
          </p:nvPr>
        </p:nvSpPr>
        <p:spPr/>
        <p:txBody>
          <a:bodyPr/>
          <a:lstStyle/>
          <a:p>
            <a:r>
              <a:rPr lang="en-US" dirty="0" smtClean="0"/>
              <a:t>Station Health – remote and local</a:t>
            </a:r>
          </a:p>
          <a:p>
            <a:pPr lvl="1"/>
            <a:r>
              <a:rPr lang="en-US" b="1" dirty="0" smtClean="0">
                <a:solidFill>
                  <a:schemeClr val="accent1"/>
                </a:solidFill>
              </a:rPr>
              <a:t>vm4 --health local  </a:t>
            </a:r>
            <a:r>
              <a:rPr lang="en-US" dirty="0" smtClean="0"/>
              <a:t>-&gt; anytime</a:t>
            </a:r>
          </a:p>
          <a:p>
            <a:pPr lvl="1"/>
            <a:r>
              <a:rPr lang="en-US" b="1" dirty="0" smtClean="0">
                <a:solidFill>
                  <a:schemeClr val="accent1"/>
                </a:solidFill>
              </a:rPr>
              <a:t>vm4 --health remote </a:t>
            </a:r>
            <a:r>
              <a:rPr lang="en-US" dirty="0" smtClean="0"/>
              <a:t>-&gt; when offloading a station</a:t>
            </a:r>
          </a:p>
          <a:p>
            <a:r>
              <a:rPr lang="en-US" dirty="0" smtClean="0"/>
              <a:t>Gives battery info, hard drive capacity, ping counts</a:t>
            </a:r>
          </a:p>
          <a:p>
            <a:r>
              <a:rPr lang="en-US" dirty="0" smtClean="0"/>
              <a:t>Abort – has been buggy in the past</a:t>
            </a:r>
          </a:p>
          <a:p>
            <a:pPr lvl="1"/>
            <a:r>
              <a:rPr lang="en-US" b="1" dirty="0" smtClean="0">
                <a:solidFill>
                  <a:schemeClr val="accent1"/>
                </a:solidFill>
              </a:rPr>
              <a:t>vm4 --abort</a:t>
            </a:r>
          </a:p>
          <a:p>
            <a:pPr lvl="1"/>
            <a:r>
              <a:rPr lang="en-US" dirty="0" smtClean="0"/>
              <a:t>Stops an offload attempt in progress</a:t>
            </a:r>
            <a:endParaRPr lang="en-US" dirty="0"/>
          </a:p>
        </p:txBody>
      </p:sp>
    </p:spTree>
    <p:extLst>
      <p:ext uri="{BB962C8B-B14F-4D97-AF65-F5344CB8AC3E}">
        <p14:creationId xmlns:p14="http://schemas.microsoft.com/office/powerpoint/2010/main" val="363847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it!</a:t>
            </a:r>
            <a:endParaRPr lang="en-US" dirty="0"/>
          </a:p>
        </p:txBody>
      </p:sp>
      <p:sp>
        <p:nvSpPr>
          <p:cNvPr id="3" name="Content Placeholder 2"/>
          <p:cNvSpPr>
            <a:spLocks noGrp="1"/>
          </p:cNvSpPr>
          <p:nvPr>
            <p:ph idx="1"/>
          </p:nvPr>
        </p:nvSpPr>
        <p:spPr/>
        <p:txBody>
          <a:bodyPr/>
          <a:lstStyle/>
          <a:p>
            <a:r>
              <a:rPr lang="en-US" dirty="0" smtClean="0"/>
              <a:t>Play around in WGMS, hit the Help button</a:t>
            </a:r>
          </a:p>
          <a:p>
            <a:pPr lvl="2"/>
            <a:r>
              <a:rPr lang="en-US" dirty="0" smtClean="0"/>
              <a:t>Lots of info there on other options we didn’t cover</a:t>
            </a:r>
          </a:p>
          <a:p>
            <a:r>
              <a:rPr lang="en-US" dirty="0" smtClean="0"/>
              <a:t>Lots of general piloting tips</a:t>
            </a:r>
          </a:p>
          <a:p>
            <a:pPr lvl="2"/>
            <a:r>
              <a:rPr lang="en-US" dirty="0" smtClean="0"/>
              <a:t>Avoid tight turns, avoid 180s </a:t>
            </a:r>
          </a:p>
          <a:p>
            <a:pPr lvl="2"/>
            <a:r>
              <a:rPr lang="en-US" dirty="0" smtClean="0"/>
              <a:t>prevent umbilical twist</a:t>
            </a:r>
            <a:endParaRPr lang="en-US" dirty="0"/>
          </a:p>
        </p:txBody>
      </p:sp>
    </p:spTree>
    <p:extLst>
      <p:ext uri="{BB962C8B-B14F-4D97-AF65-F5344CB8AC3E}">
        <p14:creationId xmlns:p14="http://schemas.microsoft.com/office/powerpoint/2010/main" val="240503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02"/>
            <a:ext cx="8229600" cy="614362"/>
          </a:xfrm>
        </p:spPr>
        <p:txBody>
          <a:bodyPr>
            <a:normAutofit fontScale="90000"/>
          </a:bodyPr>
          <a:lstStyle/>
          <a:p>
            <a:r>
              <a:rPr lang="en-US" dirty="0" smtClean="0"/>
              <a:t>The WGMS ‘Dashboard’</a:t>
            </a:r>
            <a:endParaRPr lang="en-US" dirty="0"/>
          </a:p>
        </p:txBody>
      </p:sp>
      <p:pic>
        <p:nvPicPr>
          <p:cNvPr id="8" name="Picture 7" descr="Screen Shot 2014-09-29 at 2.43.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29" y="836703"/>
            <a:ext cx="8782424" cy="5991825"/>
          </a:xfrm>
          <a:prstGeom prst="rect">
            <a:avLst/>
          </a:prstGeom>
        </p:spPr>
      </p:pic>
    </p:spTree>
    <p:extLst>
      <p:ext uri="{BB962C8B-B14F-4D97-AF65-F5344CB8AC3E}">
        <p14:creationId xmlns:p14="http://schemas.microsoft.com/office/powerpoint/2010/main" val="20216187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Toolbar</a:t>
            </a:r>
            <a:endParaRPr lang="en-US" dirty="0"/>
          </a:p>
        </p:txBody>
      </p:sp>
      <p:pic>
        <p:nvPicPr>
          <p:cNvPr id="9" name="Picture 8" descr="Screen Shot 2014-09-29 at 3.58.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8318"/>
            <a:ext cx="9144000" cy="461246"/>
          </a:xfrm>
          <a:prstGeom prst="rect">
            <a:avLst/>
          </a:prstGeom>
        </p:spPr>
      </p:pic>
      <p:cxnSp>
        <p:nvCxnSpPr>
          <p:cNvPr id="18" name="Elbow Connector 17"/>
          <p:cNvCxnSpPr/>
          <p:nvPr/>
        </p:nvCxnSpPr>
        <p:spPr>
          <a:xfrm rot="16200000" flipH="1">
            <a:off x="257736" y="1774264"/>
            <a:ext cx="896471" cy="30629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97118" y="2398059"/>
            <a:ext cx="4583306" cy="4524316"/>
          </a:xfrm>
          <a:prstGeom prst="rect">
            <a:avLst/>
          </a:prstGeom>
          <a:noFill/>
        </p:spPr>
        <p:txBody>
          <a:bodyPr wrap="none" rtlCol="0">
            <a:spAutoFit/>
          </a:bodyPr>
          <a:lstStyle/>
          <a:p>
            <a:r>
              <a:rPr lang="en-US" b="1" dirty="0" smtClean="0"/>
              <a:t>Alarms</a:t>
            </a:r>
          </a:p>
          <a:p>
            <a:pPr marL="285750" indent="-285750">
              <a:buFont typeface="Arial"/>
              <a:buChar char="•"/>
            </a:pPr>
            <a:r>
              <a:rPr lang="en-US" dirty="0" smtClean="0"/>
              <a:t>Red: one or more active</a:t>
            </a:r>
          </a:p>
          <a:p>
            <a:pPr marL="285750" indent="-285750">
              <a:buFont typeface="Arial"/>
              <a:buChar char="•"/>
            </a:pPr>
            <a:r>
              <a:rPr lang="en-US" dirty="0" smtClean="0"/>
              <a:t>Yellow: active but acknowledged</a:t>
            </a:r>
          </a:p>
          <a:p>
            <a:pPr marL="285750" indent="-285750">
              <a:buFont typeface="Arial"/>
              <a:buChar char="•"/>
            </a:pPr>
            <a:r>
              <a:rPr lang="en-US" dirty="0" smtClean="0"/>
              <a:t>Green: no active alarms</a:t>
            </a:r>
          </a:p>
          <a:p>
            <a:endParaRPr lang="en-US" dirty="0"/>
          </a:p>
          <a:p>
            <a:r>
              <a:rPr lang="en-US" dirty="0" smtClean="0"/>
              <a:t>Things that can cause an alarm:</a:t>
            </a:r>
          </a:p>
          <a:p>
            <a:pPr marL="285750" indent="-285750">
              <a:buFont typeface="Arial"/>
              <a:buChar char="•"/>
            </a:pPr>
            <a:r>
              <a:rPr lang="en-US" dirty="0" smtClean="0"/>
              <a:t>GPS not functioning</a:t>
            </a:r>
          </a:p>
          <a:p>
            <a:pPr marL="285750" indent="-285750">
              <a:buFont typeface="Arial"/>
              <a:buChar char="•"/>
            </a:pPr>
            <a:r>
              <a:rPr lang="en-US" dirty="0" smtClean="0"/>
              <a:t>Repeating telemetry (no update of position)</a:t>
            </a:r>
          </a:p>
          <a:p>
            <a:pPr marL="285750" indent="-285750">
              <a:buFont typeface="Arial"/>
              <a:buChar char="•"/>
            </a:pPr>
            <a:r>
              <a:rPr lang="en-US" dirty="0" smtClean="0"/>
              <a:t>PROXIMITY WARNINGS / PATH ALARMS</a:t>
            </a:r>
          </a:p>
          <a:p>
            <a:pPr marL="285750" indent="-285750">
              <a:buFont typeface="Arial"/>
              <a:buChar char="•"/>
            </a:pPr>
            <a:endParaRPr lang="en-US" dirty="0"/>
          </a:p>
          <a:p>
            <a:r>
              <a:rPr lang="en-US" dirty="0" smtClean="0"/>
              <a:t>Resetting an alarm:</a:t>
            </a:r>
          </a:p>
          <a:p>
            <a:pPr marL="285750" indent="-285750">
              <a:buFont typeface="Arial"/>
              <a:buChar char="•"/>
            </a:pPr>
            <a:r>
              <a:rPr lang="en-US" dirty="0" smtClean="0"/>
              <a:t>Click on Alarms</a:t>
            </a:r>
          </a:p>
          <a:p>
            <a:pPr marL="285750" indent="-285750">
              <a:buFont typeface="Arial"/>
              <a:buChar char="•"/>
            </a:pPr>
            <a:r>
              <a:rPr lang="en-US" dirty="0" smtClean="0"/>
              <a:t>Click the active (red/yellow) alarm</a:t>
            </a:r>
          </a:p>
          <a:p>
            <a:pPr marL="285750" indent="-285750">
              <a:buFont typeface="Arial"/>
              <a:buChar char="•"/>
            </a:pPr>
            <a:r>
              <a:rPr lang="en-US" dirty="0" smtClean="0"/>
              <a:t>Enter a comment re: removing the alarm </a:t>
            </a:r>
            <a:br>
              <a:rPr lang="en-US" dirty="0" smtClean="0"/>
            </a:br>
            <a:r>
              <a:rPr lang="en-US" dirty="0" smtClean="0"/>
              <a:t>(</a:t>
            </a:r>
            <a:r>
              <a:rPr lang="en-US" dirty="0" err="1" smtClean="0"/>
              <a:t>ie</a:t>
            </a:r>
            <a:r>
              <a:rPr lang="en-US" dirty="0" smtClean="0"/>
              <a:t>: why it’s OK now)</a:t>
            </a:r>
          </a:p>
          <a:p>
            <a:endParaRPr lang="en-US" dirty="0" smtClean="0"/>
          </a:p>
        </p:txBody>
      </p:sp>
      <p:cxnSp>
        <p:nvCxnSpPr>
          <p:cNvPr id="21" name="Elbow Connector 20"/>
          <p:cNvCxnSpPr/>
          <p:nvPr/>
        </p:nvCxnSpPr>
        <p:spPr>
          <a:xfrm rot="16200000" flipH="1">
            <a:off x="4377283" y="1784988"/>
            <a:ext cx="464143" cy="433298"/>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680424" y="2236965"/>
            <a:ext cx="2780742" cy="1754327"/>
          </a:xfrm>
          <a:prstGeom prst="rect">
            <a:avLst/>
          </a:prstGeom>
          <a:noFill/>
        </p:spPr>
        <p:txBody>
          <a:bodyPr wrap="none" rtlCol="0">
            <a:spAutoFit/>
          </a:bodyPr>
          <a:lstStyle/>
          <a:p>
            <a:r>
              <a:rPr lang="en-US" b="1" dirty="0" smtClean="0"/>
              <a:t>Date Range / Auto-refresh</a:t>
            </a:r>
          </a:p>
          <a:p>
            <a:pPr marL="285750" indent="-285750">
              <a:buFont typeface="Arial"/>
              <a:buChar char="•"/>
            </a:pPr>
            <a:r>
              <a:rPr lang="en-US" dirty="0" smtClean="0"/>
              <a:t>What time range should</a:t>
            </a:r>
            <a:br>
              <a:rPr lang="en-US" dirty="0" smtClean="0"/>
            </a:br>
            <a:r>
              <a:rPr lang="en-US" dirty="0" smtClean="0"/>
              <a:t>be displayed on the map</a:t>
            </a:r>
          </a:p>
          <a:p>
            <a:pPr marL="285750" indent="-285750">
              <a:buFont typeface="Arial"/>
              <a:buChar char="•"/>
            </a:pPr>
            <a:r>
              <a:rPr lang="en-US" dirty="0" smtClean="0"/>
              <a:t>When piloting, keep </a:t>
            </a:r>
            <a:br>
              <a:rPr lang="en-US" dirty="0" smtClean="0"/>
            </a:br>
            <a:r>
              <a:rPr lang="en-US" dirty="0" smtClean="0"/>
              <a:t>Auto-refresh enabled.</a:t>
            </a:r>
          </a:p>
          <a:p>
            <a:pPr marL="285750" indent="-285750">
              <a:buFont typeface="Arial"/>
              <a:buChar char="•"/>
            </a:pPr>
            <a:r>
              <a:rPr lang="en-US" dirty="0" smtClean="0"/>
              <a:t>Affects the Map Panel</a:t>
            </a:r>
          </a:p>
        </p:txBody>
      </p:sp>
      <p:sp>
        <p:nvSpPr>
          <p:cNvPr id="40" name="TextBox 39"/>
          <p:cNvSpPr txBox="1"/>
          <p:nvPr/>
        </p:nvSpPr>
        <p:spPr>
          <a:xfrm>
            <a:off x="4646687" y="4049062"/>
            <a:ext cx="3533588" cy="1754327"/>
          </a:xfrm>
          <a:prstGeom prst="rect">
            <a:avLst/>
          </a:prstGeom>
          <a:noFill/>
        </p:spPr>
        <p:txBody>
          <a:bodyPr wrap="square" rtlCol="0">
            <a:spAutoFit/>
          </a:bodyPr>
          <a:lstStyle/>
          <a:p>
            <a:r>
              <a:rPr lang="en-US" b="1" dirty="0" smtClean="0"/>
              <a:t>Map Options / Battery</a:t>
            </a:r>
          </a:p>
          <a:p>
            <a:pPr marL="285750" indent="-285750">
              <a:buFont typeface="Arial"/>
              <a:buChar char="•"/>
            </a:pPr>
            <a:r>
              <a:rPr lang="en-US" dirty="0" smtClean="0"/>
              <a:t>Quick-look at battery health</a:t>
            </a:r>
          </a:p>
          <a:p>
            <a:pPr marL="285750" indent="-285750">
              <a:buFont typeface="Arial"/>
              <a:buChar char="•"/>
            </a:pPr>
            <a:r>
              <a:rPr lang="en-US" dirty="0" smtClean="0"/>
              <a:t>Map Options to add/remove chart layers and data sources being plotted in the Map Panel</a:t>
            </a:r>
          </a:p>
          <a:p>
            <a:endParaRPr lang="en-US" dirty="0"/>
          </a:p>
        </p:txBody>
      </p:sp>
      <p:cxnSp>
        <p:nvCxnSpPr>
          <p:cNvPr id="46" name="Curved Connector 45"/>
          <p:cNvCxnSpPr/>
          <p:nvPr/>
        </p:nvCxnSpPr>
        <p:spPr>
          <a:xfrm rot="5400000">
            <a:off x="6688336" y="2252693"/>
            <a:ext cx="2557803" cy="1591542"/>
          </a:xfrm>
          <a:prstGeom prst="curvedConnector3">
            <a:avLst>
              <a:gd name="adj1" fmla="val 100547"/>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2063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Communications and Command History</a:t>
            </a:r>
            <a:endParaRPr lang="en-US" sz="3600" dirty="0"/>
          </a:p>
        </p:txBody>
      </p:sp>
      <p:pic>
        <p:nvPicPr>
          <p:cNvPr id="4" name="Picture 3" descr="Screen Shot 2014-09-29 at 3.46.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3500"/>
            <a:ext cx="9144000" cy="3423781"/>
          </a:xfrm>
          <a:prstGeom prst="rect">
            <a:avLst/>
          </a:prstGeom>
        </p:spPr>
      </p:pic>
      <p:sp>
        <p:nvSpPr>
          <p:cNvPr id="3" name="TextBox 2"/>
          <p:cNvSpPr txBox="1"/>
          <p:nvPr/>
        </p:nvSpPr>
        <p:spPr>
          <a:xfrm>
            <a:off x="2190226" y="1794832"/>
            <a:ext cx="4768177" cy="369332"/>
          </a:xfrm>
          <a:prstGeom prst="rect">
            <a:avLst/>
          </a:prstGeom>
          <a:noFill/>
        </p:spPr>
        <p:txBody>
          <a:bodyPr wrap="none" rtlCol="0">
            <a:spAutoFit/>
          </a:bodyPr>
          <a:lstStyle/>
          <a:p>
            <a:r>
              <a:rPr lang="en-US" dirty="0" smtClean="0"/>
              <a:t>Communications between the glider and WGMS</a:t>
            </a:r>
            <a:endParaRPr lang="en-US" dirty="0"/>
          </a:p>
        </p:txBody>
      </p:sp>
      <p:sp>
        <p:nvSpPr>
          <p:cNvPr id="9" name="TextBox 8"/>
          <p:cNvSpPr txBox="1"/>
          <p:nvPr/>
        </p:nvSpPr>
        <p:spPr>
          <a:xfrm>
            <a:off x="2096936" y="5992907"/>
            <a:ext cx="4947275" cy="369332"/>
          </a:xfrm>
          <a:prstGeom prst="rect">
            <a:avLst/>
          </a:prstGeom>
          <a:noFill/>
        </p:spPr>
        <p:txBody>
          <a:bodyPr wrap="none" rtlCol="0">
            <a:spAutoFit/>
          </a:bodyPr>
          <a:lstStyle/>
          <a:p>
            <a:r>
              <a:rPr lang="en-US" dirty="0" smtClean="0"/>
              <a:t>Command history and comments from other pilots</a:t>
            </a:r>
            <a:endParaRPr lang="en-US" dirty="0"/>
          </a:p>
        </p:txBody>
      </p:sp>
    </p:spTree>
    <p:extLst>
      <p:ext uri="{BB962C8B-B14F-4D97-AF65-F5344CB8AC3E}">
        <p14:creationId xmlns:p14="http://schemas.microsoft.com/office/powerpoint/2010/main" val="736204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90" y="38876"/>
            <a:ext cx="8229600" cy="447857"/>
          </a:xfrm>
        </p:spPr>
        <p:txBody>
          <a:bodyPr>
            <a:normAutofit fontScale="90000"/>
          </a:bodyPr>
          <a:lstStyle/>
          <a:p>
            <a:r>
              <a:rPr lang="en-US" dirty="0" smtClean="0"/>
              <a:t>Map Panel</a:t>
            </a:r>
            <a:endParaRPr lang="en-US" dirty="0"/>
          </a:p>
        </p:txBody>
      </p:sp>
      <p:pic>
        <p:nvPicPr>
          <p:cNvPr id="4" name="Picture 3" descr="Screen Shot 2014-09-29 at 8.30.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1363"/>
            <a:ext cx="9144000" cy="4689903"/>
          </a:xfrm>
          <a:prstGeom prst="rect">
            <a:avLst/>
          </a:prstGeom>
        </p:spPr>
      </p:pic>
      <p:sp>
        <p:nvSpPr>
          <p:cNvPr id="5" name="TextBox 4"/>
          <p:cNvSpPr txBox="1"/>
          <p:nvPr/>
        </p:nvSpPr>
        <p:spPr>
          <a:xfrm>
            <a:off x="2623706" y="5627855"/>
            <a:ext cx="4159908" cy="369332"/>
          </a:xfrm>
          <a:prstGeom prst="rect">
            <a:avLst/>
          </a:prstGeom>
          <a:noFill/>
        </p:spPr>
        <p:txBody>
          <a:bodyPr wrap="square" rtlCol="0">
            <a:spAutoFit/>
          </a:bodyPr>
          <a:lstStyle/>
          <a:p>
            <a:r>
              <a:rPr lang="en-US" dirty="0" smtClean="0"/>
              <a:t>Piloting tool  - for current adjustments</a:t>
            </a:r>
            <a:endParaRPr lang="en-US" dirty="0"/>
          </a:p>
        </p:txBody>
      </p:sp>
      <p:sp>
        <p:nvSpPr>
          <p:cNvPr id="6" name="TextBox 5"/>
          <p:cNvSpPr txBox="1"/>
          <p:nvPr/>
        </p:nvSpPr>
        <p:spPr>
          <a:xfrm>
            <a:off x="1087508" y="6205853"/>
            <a:ext cx="5124232" cy="369332"/>
          </a:xfrm>
          <a:prstGeom prst="rect">
            <a:avLst/>
          </a:prstGeom>
          <a:noFill/>
        </p:spPr>
        <p:txBody>
          <a:bodyPr wrap="none" rtlCol="0">
            <a:spAutoFit/>
          </a:bodyPr>
          <a:lstStyle/>
          <a:p>
            <a:r>
              <a:rPr lang="en-US" dirty="0" smtClean="0"/>
              <a:t>Map Utility – for click-and-send waypoint generation</a:t>
            </a:r>
            <a:endParaRPr lang="en-US" dirty="0"/>
          </a:p>
        </p:txBody>
      </p:sp>
      <p:cxnSp>
        <p:nvCxnSpPr>
          <p:cNvPr id="8" name="Elbow Connector 7"/>
          <p:cNvCxnSpPr/>
          <p:nvPr/>
        </p:nvCxnSpPr>
        <p:spPr>
          <a:xfrm>
            <a:off x="2175018" y="3498401"/>
            <a:ext cx="2228246" cy="2129454"/>
          </a:xfrm>
          <a:prstGeom prst="bentConnector3">
            <a:avLst>
              <a:gd name="adj1" fmla="val 99829"/>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0" name="Elbow Connector 9"/>
          <p:cNvCxnSpPr>
            <a:endCxn id="6" idx="1"/>
          </p:cNvCxnSpPr>
          <p:nvPr/>
        </p:nvCxnSpPr>
        <p:spPr>
          <a:xfrm rot="16200000" flipH="1">
            <a:off x="272686" y="5575696"/>
            <a:ext cx="1272211" cy="357433"/>
          </a:xfrm>
          <a:prstGeom prst="bentConnector2">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15210" y="509549"/>
            <a:ext cx="3835831" cy="369332"/>
          </a:xfrm>
          <a:prstGeom prst="rect">
            <a:avLst/>
          </a:prstGeom>
          <a:noFill/>
        </p:spPr>
        <p:txBody>
          <a:bodyPr wrap="none" rtlCol="0">
            <a:spAutoFit/>
          </a:bodyPr>
          <a:lstStyle/>
          <a:p>
            <a:r>
              <a:rPr lang="en-US" dirty="0" smtClean="0"/>
              <a:t>Google Maps pan and zoom navigation</a:t>
            </a:r>
            <a:endParaRPr lang="en-US" dirty="0"/>
          </a:p>
        </p:txBody>
      </p:sp>
      <p:cxnSp>
        <p:nvCxnSpPr>
          <p:cNvPr id="15" name="Elbow Connector 14"/>
          <p:cNvCxnSpPr/>
          <p:nvPr/>
        </p:nvCxnSpPr>
        <p:spPr>
          <a:xfrm rot="5400000">
            <a:off x="420398" y="1082089"/>
            <a:ext cx="870318" cy="463902"/>
          </a:xfrm>
          <a:prstGeom prst="bentConnector3">
            <a:avLst>
              <a:gd name="adj1" fmla="val 97187"/>
            </a:avLst>
          </a:prstGeom>
          <a:ln>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694965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Vehicle Creation</a:t>
            </a:r>
            <a:endParaRPr lang="en-US" dirty="0"/>
          </a:p>
        </p:txBody>
      </p:sp>
      <p:sp>
        <p:nvSpPr>
          <p:cNvPr id="3" name="Content Placeholder 2"/>
          <p:cNvSpPr>
            <a:spLocks noGrp="1"/>
          </p:cNvSpPr>
          <p:nvPr>
            <p:ph idx="1"/>
          </p:nvPr>
        </p:nvSpPr>
        <p:spPr/>
        <p:txBody>
          <a:bodyPr/>
          <a:lstStyle/>
          <a:p>
            <a:r>
              <a:rPr lang="en-US" dirty="0"/>
              <a:t>B</a:t>
            </a:r>
            <a:r>
              <a:rPr lang="en-US" dirty="0" smtClean="0"/>
              <a:t>uild waypoints on our reference vehicles</a:t>
            </a:r>
          </a:p>
          <a:p>
            <a:pPr lvl="1"/>
            <a:r>
              <a:rPr lang="en-US" dirty="0" smtClean="0"/>
              <a:t>Virtual </a:t>
            </a:r>
            <a:r>
              <a:rPr lang="en-US" dirty="0" err="1" smtClean="0"/>
              <a:t>WaveGliders</a:t>
            </a:r>
            <a:r>
              <a:rPr lang="en-US" dirty="0" smtClean="0"/>
              <a:t> that you can create courses and waypoints on w/o </a:t>
            </a:r>
            <a:r>
              <a:rPr lang="en-US" dirty="0" err="1" smtClean="0"/>
              <a:t>comms</a:t>
            </a:r>
            <a:r>
              <a:rPr lang="en-US" dirty="0" smtClean="0"/>
              <a:t> with a live glider</a:t>
            </a:r>
          </a:p>
          <a:p>
            <a:r>
              <a:rPr lang="en-US" dirty="0" smtClean="0"/>
              <a:t>Creating a reference vehicle:</a:t>
            </a:r>
          </a:p>
          <a:p>
            <a:pPr marL="457200" lvl="1" indent="0">
              <a:buNone/>
            </a:pPr>
            <a:endParaRPr lang="en-US" b="1" dirty="0">
              <a:solidFill>
                <a:schemeClr val="accent1"/>
              </a:solidFill>
            </a:endParaRPr>
          </a:p>
        </p:txBody>
      </p:sp>
      <p:pic>
        <p:nvPicPr>
          <p:cNvPr id="4" name="Picture 3" descr="Screen Shot 2014-09-29 at 8.40.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821" y="4215132"/>
            <a:ext cx="1696530" cy="1303295"/>
          </a:xfrm>
          <a:prstGeom prst="rect">
            <a:avLst/>
          </a:prstGeom>
        </p:spPr>
      </p:pic>
      <p:pic>
        <p:nvPicPr>
          <p:cNvPr id="5" name="Picture 4" descr="Screen Shot 2014-09-29 at 8.40.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764" y="4283427"/>
            <a:ext cx="1379234" cy="1235000"/>
          </a:xfrm>
          <a:prstGeom prst="rect">
            <a:avLst/>
          </a:prstGeom>
        </p:spPr>
      </p:pic>
      <p:pic>
        <p:nvPicPr>
          <p:cNvPr id="6" name="Picture 5" descr="Screen Shot 2014-09-29 at 8.45.2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793" y="4086203"/>
            <a:ext cx="1452115" cy="1500519"/>
          </a:xfrm>
          <a:prstGeom prst="rect">
            <a:avLst/>
          </a:prstGeom>
        </p:spPr>
      </p:pic>
      <p:pic>
        <p:nvPicPr>
          <p:cNvPr id="15" name="Picture 14" descr="Screen Shot 2014-09-29 at 8.48.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1143" y="4678976"/>
            <a:ext cx="1028700" cy="393700"/>
          </a:xfrm>
          <a:prstGeom prst="rect">
            <a:avLst/>
          </a:prstGeom>
        </p:spPr>
      </p:pic>
      <p:graphicFrame>
        <p:nvGraphicFramePr>
          <p:cNvPr id="16" name="Diagram 15"/>
          <p:cNvGraphicFramePr/>
          <p:nvPr>
            <p:extLst>
              <p:ext uri="{D42A27DB-BD31-4B8C-83A1-F6EECF244321}">
                <p14:modId xmlns:p14="http://schemas.microsoft.com/office/powerpoint/2010/main" val="1120560063"/>
              </p:ext>
            </p:extLst>
          </p:nvPr>
        </p:nvGraphicFramePr>
        <p:xfrm>
          <a:off x="426779" y="5772362"/>
          <a:ext cx="8417775" cy="7414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519503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4751"/>
          </a:xfrm>
        </p:spPr>
        <p:txBody>
          <a:bodyPr>
            <a:normAutofit fontScale="90000"/>
          </a:bodyPr>
          <a:lstStyle/>
          <a:p>
            <a:r>
              <a:rPr lang="en-US" dirty="0" smtClean="0"/>
              <a:t>Naming and configuration</a:t>
            </a:r>
            <a:endParaRPr lang="en-US" dirty="0"/>
          </a:p>
        </p:txBody>
      </p:sp>
      <p:pic>
        <p:nvPicPr>
          <p:cNvPr id="6" name="Content Placeholder 5" descr="Screen Shot 2014-09-29 at 8.54.48 PM.png"/>
          <p:cNvPicPr>
            <a:picLocks noGrp="1" noChangeAspect="1"/>
          </p:cNvPicPr>
          <p:nvPr>
            <p:ph idx="1"/>
          </p:nvPr>
        </p:nvPicPr>
        <p:blipFill>
          <a:blip r:embed="rId3">
            <a:extLst>
              <a:ext uri="{28A0092B-C50C-407E-A947-70E740481C1C}">
                <a14:useLocalDpi xmlns:a14="http://schemas.microsoft.com/office/drawing/2010/main" val="0"/>
              </a:ext>
            </a:extLst>
          </a:blip>
          <a:srcRect t="15935" b="15935"/>
          <a:stretch>
            <a:fillRect/>
          </a:stretch>
        </p:blipFill>
        <p:spPr>
          <a:xfrm>
            <a:off x="457200" y="1006993"/>
            <a:ext cx="3852543" cy="2118750"/>
          </a:xfrm>
        </p:spPr>
      </p:pic>
      <p:pic>
        <p:nvPicPr>
          <p:cNvPr id="7" name="Picture 6" descr="Screen Shot 2014-09-29 at 8.42.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019" y="3224610"/>
            <a:ext cx="4840788" cy="2273298"/>
          </a:xfrm>
          <a:prstGeom prst="rect">
            <a:avLst/>
          </a:prstGeom>
        </p:spPr>
      </p:pic>
      <p:sp>
        <p:nvSpPr>
          <p:cNvPr id="8" name="TextBox 7"/>
          <p:cNvSpPr txBox="1"/>
          <p:nvPr/>
        </p:nvSpPr>
        <p:spPr>
          <a:xfrm>
            <a:off x="4753093" y="1067833"/>
            <a:ext cx="3158099" cy="369332"/>
          </a:xfrm>
          <a:prstGeom prst="rect">
            <a:avLst/>
          </a:prstGeom>
          <a:noFill/>
        </p:spPr>
        <p:txBody>
          <a:bodyPr wrap="none" rtlCol="0">
            <a:spAutoFit/>
          </a:bodyPr>
          <a:lstStyle/>
          <a:p>
            <a:r>
              <a:rPr lang="en-US" dirty="0" smtClean="0"/>
              <a:t>Give it a name and an icon style</a:t>
            </a:r>
            <a:endParaRPr lang="en-US" dirty="0"/>
          </a:p>
        </p:txBody>
      </p:sp>
      <p:sp>
        <p:nvSpPr>
          <p:cNvPr id="9" name="TextBox 8"/>
          <p:cNvSpPr txBox="1"/>
          <p:nvPr/>
        </p:nvSpPr>
        <p:spPr>
          <a:xfrm>
            <a:off x="0" y="3353898"/>
            <a:ext cx="3943019" cy="646331"/>
          </a:xfrm>
          <a:prstGeom prst="rect">
            <a:avLst/>
          </a:prstGeom>
          <a:noFill/>
        </p:spPr>
        <p:txBody>
          <a:bodyPr wrap="none" rtlCol="0">
            <a:spAutoFit/>
          </a:bodyPr>
          <a:lstStyle/>
          <a:p>
            <a:r>
              <a:rPr lang="en-US" dirty="0" smtClean="0"/>
              <a:t>Add it to the Multi-Vehicle view for now</a:t>
            </a:r>
          </a:p>
          <a:p>
            <a:r>
              <a:rPr lang="en-US" dirty="0" smtClean="0"/>
              <a:t>Click ‘Display for Guests’ too</a:t>
            </a:r>
            <a:endParaRPr lang="en-US" dirty="0"/>
          </a:p>
        </p:txBody>
      </p:sp>
      <p:pic>
        <p:nvPicPr>
          <p:cNvPr id="10" name="Picture 9" descr="Screen Shot 2014-09-29 at 9.03.0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319" y="5353772"/>
            <a:ext cx="2222500" cy="1206500"/>
          </a:xfrm>
          <a:prstGeom prst="rect">
            <a:avLst/>
          </a:prstGeom>
        </p:spPr>
      </p:pic>
      <p:sp>
        <p:nvSpPr>
          <p:cNvPr id="11" name="TextBox 10"/>
          <p:cNvSpPr txBox="1"/>
          <p:nvPr/>
        </p:nvSpPr>
        <p:spPr>
          <a:xfrm>
            <a:off x="3102819" y="5957022"/>
            <a:ext cx="5455377" cy="369332"/>
          </a:xfrm>
          <a:prstGeom prst="rect">
            <a:avLst/>
          </a:prstGeom>
          <a:noFill/>
        </p:spPr>
        <p:txBody>
          <a:bodyPr wrap="none" rtlCol="0">
            <a:spAutoFit/>
          </a:bodyPr>
          <a:lstStyle/>
          <a:p>
            <a:r>
              <a:rPr lang="en-US" dirty="0" smtClean="0"/>
              <a:t>On the Home screen, select your own Reference Vehicle</a:t>
            </a:r>
          </a:p>
        </p:txBody>
      </p:sp>
    </p:spTree>
    <p:extLst>
      <p:ext uri="{BB962C8B-B14F-4D97-AF65-F5344CB8AC3E}">
        <p14:creationId xmlns:p14="http://schemas.microsoft.com/office/powerpoint/2010/main" val="17447963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759</TotalTime>
  <Words>6486</Words>
  <Application>Microsoft Macintosh PowerPoint</Application>
  <PresentationFormat>On-screen Show (4:3)</PresentationFormat>
  <Paragraphs>390</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WGMS Piloting Primer</vt:lpstr>
      <vt:lpstr>Wave Glider Management System </vt:lpstr>
      <vt:lpstr>3 days &gt;&gt; 1.5 hours</vt:lpstr>
      <vt:lpstr>The WGMS ‘Dashboard’</vt:lpstr>
      <vt:lpstr>Map Toolbar</vt:lpstr>
      <vt:lpstr>Communications and Command History</vt:lpstr>
      <vt:lpstr>Map Panel</vt:lpstr>
      <vt:lpstr>Reference Vehicle Creation</vt:lpstr>
      <vt:lpstr>Naming and configuration</vt:lpstr>
      <vt:lpstr>Task 1 – Upload New Waypoint</vt:lpstr>
      <vt:lpstr>Task 1 – Upload New Waypoint</vt:lpstr>
      <vt:lpstr>Task 1 – Upload New Waypoint</vt:lpstr>
      <vt:lpstr>Task 1 – Upload New Waypoint</vt:lpstr>
      <vt:lpstr>Sending Waypoints to ‘Live’ Glider</vt:lpstr>
      <vt:lpstr>Sending Waypoints to ‘Live’ Glider</vt:lpstr>
      <vt:lpstr>Who’s Driving?</vt:lpstr>
      <vt:lpstr>Task 2 - Redirecting the Glider from Threats</vt:lpstr>
      <vt:lpstr>Task 2 - Redirecting the Glider from Threats</vt:lpstr>
      <vt:lpstr>Task 2 - Redirecting the Glider from Threats</vt:lpstr>
      <vt:lpstr>Task 2 - Redirecting the Glider from Threats</vt:lpstr>
      <vt:lpstr>Task 2 - Redirecting the Glider from Threats</vt:lpstr>
      <vt:lpstr>Task 2 - Redirecting the Glider from Threats</vt:lpstr>
      <vt:lpstr>Break</vt:lpstr>
      <vt:lpstr>Our 4 Critical Tasks</vt:lpstr>
      <vt:lpstr>Task 3 - Power Savings</vt:lpstr>
      <vt:lpstr>Task 3 - Power Savings</vt:lpstr>
      <vt:lpstr>Task 3 - Power Savings</vt:lpstr>
      <vt:lpstr>Task 4 – VR4 Offloading</vt:lpstr>
      <vt:lpstr>Task 4 – VR4 Offloading</vt:lpstr>
      <vt:lpstr>Task 4 – VR4 Offloading</vt:lpstr>
      <vt:lpstr>Offload Status Page</vt:lpstr>
      <vt:lpstr>Task 4 – VR4 Offloading</vt:lpstr>
      <vt:lpstr>Task 4 – VR4 Offloading</vt:lpstr>
      <vt:lpstr>Other VM4 Commands</vt:lpstr>
      <vt:lpstr>That’s it!</vt:lpstr>
    </vt:vector>
  </TitlesOfParts>
  <Company>Dalhousie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WGMS Piloting Primer</dc:title>
  <dc:creator>Jon Pye</dc:creator>
  <cp:lastModifiedBy>Jon Pye</cp:lastModifiedBy>
  <cp:revision>68</cp:revision>
  <dcterms:created xsi:type="dcterms:W3CDTF">2014-09-29T23:00:14Z</dcterms:created>
  <dcterms:modified xsi:type="dcterms:W3CDTF">2014-09-30T15:57:39Z</dcterms:modified>
</cp:coreProperties>
</file>