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60" r:id="rId1"/>
  </p:sldMasterIdLst>
  <p:notesMasterIdLst>
    <p:notesMasterId r:id="rId33"/>
  </p:notesMasterIdLst>
  <p:sldIdLst>
    <p:sldId id="256" r:id="rId2"/>
    <p:sldId id="281" r:id="rId3"/>
    <p:sldId id="282" r:id="rId4"/>
    <p:sldId id="257" r:id="rId5"/>
    <p:sldId id="286" r:id="rId6"/>
    <p:sldId id="258" r:id="rId7"/>
    <p:sldId id="259" r:id="rId8"/>
    <p:sldId id="260" r:id="rId9"/>
    <p:sldId id="261" r:id="rId10"/>
    <p:sldId id="262" r:id="rId11"/>
    <p:sldId id="285" r:id="rId12"/>
    <p:sldId id="263" r:id="rId13"/>
    <p:sldId id="264" r:id="rId14"/>
    <p:sldId id="265" r:id="rId15"/>
    <p:sldId id="266" r:id="rId16"/>
    <p:sldId id="287" r:id="rId17"/>
    <p:sldId id="267" r:id="rId18"/>
    <p:sldId id="268" r:id="rId19"/>
    <p:sldId id="269" r:id="rId20"/>
    <p:sldId id="280" r:id="rId21"/>
    <p:sldId id="270" r:id="rId22"/>
    <p:sldId id="271" r:id="rId23"/>
    <p:sldId id="283" r:id="rId24"/>
    <p:sldId id="284" r:id="rId25"/>
    <p:sldId id="272" r:id="rId26"/>
    <p:sldId id="273" r:id="rId27"/>
    <p:sldId id="274" r:id="rId28"/>
    <p:sldId id="278" r:id="rId29"/>
    <p:sldId id="279" r:id="rId30"/>
    <p:sldId id="276"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9" autoAdjust="0"/>
    <p:restoredTop sz="82699" autoAdjust="0"/>
  </p:normalViewPr>
  <p:slideViewPr>
    <p:cSldViewPr snapToGrid="0" snapToObjects="1">
      <p:cViewPr>
        <p:scale>
          <a:sx n="140" d="100"/>
          <a:sy n="140" d="100"/>
        </p:scale>
        <p:origin x="-15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125" d="100"/>
          <a:sy n="125" d="100"/>
        </p:scale>
        <p:origin x="-3960"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538BB-B972-2943-8C7C-A9125DC7D418}" type="datetimeFigureOut">
              <a:rPr lang="en-US" smtClean="0"/>
              <a:pPr/>
              <a:t>7/29/14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0DE50-24CE-624F-B6D5-EB364679F20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3583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a:t>
            </a:r>
            <a:r>
              <a:rPr lang="en-US" dirty="0" err="1" smtClean="0"/>
              <a:t>I’mgoing</a:t>
            </a:r>
            <a:r>
              <a:rPr lang="en-US" dirty="0" smtClean="0"/>
              <a:t> to </a:t>
            </a:r>
            <a:r>
              <a:rPr lang="en-US" dirty="0" smtClean="0"/>
              <a:t>talk about using </a:t>
            </a:r>
            <a:r>
              <a:rPr lang="en-US" dirty="0" err="1" smtClean="0"/>
              <a:t>OTN’s</a:t>
            </a:r>
            <a:r>
              <a:rPr lang="en-US" dirty="0" smtClean="0"/>
              <a:t> </a:t>
            </a:r>
            <a:r>
              <a:rPr lang="en-US" dirty="0" err="1" smtClean="0"/>
              <a:t>Geoserver</a:t>
            </a:r>
            <a:r>
              <a:rPr lang="en-US" dirty="0" smtClean="0"/>
              <a:t> to retrieve</a:t>
            </a:r>
            <a:r>
              <a:rPr lang="en-US" baseline="0" dirty="0" smtClean="0"/>
              <a:t> geospatial data</a:t>
            </a:r>
            <a:r>
              <a:rPr lang="en-US" dirty="0" smtClean="0"/>
              <a:t> layers and also to go over a </a:t>
            </a:r>
            <a:r>
              <a:rPr lang="en-US" dirty="0" smtClean="0"/>
              <a:t>couple of open</a:t>
            </a:r>
            <a:r>
              <a:rPr lang="en-US" baseline="0" dirty="0" smtClean="0"/>
              <a:t> source tools</a:t>
            </a:r>
            <a:r>
              <a:rPr lang="en-US" dirty="0" smtClean="0"/>
              <a:t> to help create maps for publications, posters, presentations, data exploration,</a:t>
            </a:r>
            <a:r>
              <a:rPr lang="en-US" baseline="0" dirty="0" smtClean="0"/>
              <a:t> etc..</a:t>
            </a:r>
            <a:r>
              <a:rPr lang="en-US" dirty="0" smtClean="0"/>
              <a:t> </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46764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where we’ll get a map plotted. We create a set of axes from </a:t>
            </a:r>
            <a:r>
              <a:rPr lang="en-US" dirty="0" err="1" smtClean="0"/>
              <a:t>Matplotlib</a:t>
            </a:r>
            <a:r>
              <a:rPr lang="en-US" dirty="0" smtClean="0"/>
              <a:t>, we give it a projection from </a:t>
            </a:r>
            <a:r>
              <a:rPr lang="en-US" dirty="0" err="1" smtClean="0"/>
              <a:t>cartopy’s</a:t>
            </a:r>
            <a:r>
              <a:rPr lang="en-US" dirty="0" smtClean="0"/>
              <a:t> projections. Now we’ll bring in all the features in </a:t>
            </a:r>
            <a:r>
              <a:rPr lang="en-US" dirty="0" err="1" smtClean="0"/>
              <a:t>geom</a:t>
            </a:r>
            <a:r>
              <a:rPr lang="en-US" dirty="0" smtClean="0"/>
              <a:t> and peel</a:t>
            </a:r>
            <a:r>
              <a:rPr lang="en-US" baseline="0" dirty="0" smtClean="0"/>
              <a:t> off the first one and </a:t>
            </a:r>
            <a:r>
              <a:rPr lang="en-US" dirty="0" smtClean="0"/>
              <a:t>have a look </a:t>
            </a:r>
            <a:r>
              <a:rPr lang="en-US" baseline="0" dirty="0" smtClean="0"/>
              <a:t>to make sure it’s what we expect it to be. Now we could print every feature on here, but I’m just interested in plotting the </a:t>
            </a:r>
            <a:r>
              <a:rPr lang="en-US" baseline="0" dirty="0" err="1" smtClean="0"/>
              <a:t>halifax</a:t>
            </a:r>
            <a:r>
              <a:rPr lang="en-US" baseline="0" dirty="0" smtClean="0"/>
              <a:t> line. So we’ll take just our </a:t>
            </a:r>
            <a:r>
              <a:rPr lang="en-US" baseline="0" dirty="0" err="1" smtClean="0"/>
              <a:t>lons</a:t>
            </a:r>
            <a:r>
              <a:rPr lang="en-US" baseline="0" dirty="0" smtClean="0"/>
              <a:t> and </a:t>
            </a:r>
            <a:r>
              <a:rPr lang="en-US" baseline="0" dirty="0" err="1" smtClean="0"/>
              <a:t>lats</a:t>
            </a:r>
            <a:r>
              <a:rPr lang="en-US" baseline="0" dirty="0" smtClean="0"/>
              <a:t> from the larger point objects list using a list projection with a simple constraint on collection code.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148541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where we’ll get a map plotted. It looks like heavy lifting, but we’ll step through it. First we create a set of axes using </a:t>
            </a:r>
            <a:r>
              <a:rPr lang="en-US" dirty="0" err="1" smtClean="0"/>
              <a:t>Matplotlib</a:t>
            </a:r>
            <a:r>
              <a:rPr lang="en-US" dirty="0" smtClean="0"/>
              <a:t>, and we give it a</a:t>
            </a:r>
            <a:r>
              <a:rPr lang="en-US" dirty="0" smtClean="0"/>
              <a:t> map projection </a:t>
            </a:r>
            <a:r>
              <a:rPr lang="en-US" dirty="0" smtClean="0"/>
              <a:t>from </a:t>
            </a:r>
            <a:r>
              <a:rPr lang="en-US" dirty="0" err="1" smtClean="0"/>
              <a:t>cartopy’s</a:t>
            </a:r>
            <a:r>
              <a:rPr lang="en-US" dirty="0" smtClean="0"/>
              <a:t> projections. Now we’ll bring in all the features in </a:t>
            </a:r>
            <a:r>
              <a:rPr lang="en-US" dirty="0" err="1" smtClean="0"/>
              <a:t>geom</a:t>
            </a:r>
            <a:r>
              <a:rPr lang="en-US" dirty="0" smtClean="0"/>
              <a:t> and maybe we should</a:t>
            </a:r>
            <a:r>
              <a:rPr lang="en-US" dirty="0" smtClean="0"/>
              <a:t> just peel</a:t>
            </a:r>
            <a:r>
              <a:rPr lang="en-US" baseline="0" dirty="0" smtClean="0"/>
              <a:t> </a:t>
            </a:r>
            <a:r>
              <a:rPr lang="en-US" baseline="0" dirty="0" smtClean="0"/>
              <a:t>off the </a:t>
            </a:r>
            <a:r>
              <a:rPr lang="en-US" baseline="0" dirty="0" smtClean="0"/>
              <a:t>first (</a:t>
            </a:r>
            <a:r>
              <a:rPr lang="en-US" baseline="0" dirty="0" err="1" smtClean="0"/>
              <a:t>zeroth</a:t>
            </a:r>
            <a:r>
              <a:rPr lang="en-US" baseline="0" dirty="0" smtClean="0"/>
              <a:t>) </a:t>
            </a:r>
            <a:r>
              <a:rPr lang="en-US" baseline="0" dirty="0" smtClean="0"/>
              <a:t>one and </a:t>
            </a:r>
            <a:r>
              <a:rPr lang="en-US" dirty="0" smtClean="0"/>
              <a:t>have a look </a:t>
            </a:r>
            <a:r>
              <a:rPr lang="en-US" baseline="0" dirty="0" smtClean="0"/>
              <a:t>to make sure it’s what we expect it to be. Now we could print every feature on here, but I’m just interested in plotting the </a:t>
            </a:r>
            <a:r>
              <a:rPr lang="en-US" baseline="0" dirty="0" err="1" smtClean="0"/>
              <a:t>halifax</a:t>
            </a:r>
            <a:r>
              <a:rPr lang="en-US" baseline="0" dirty="0" smtClean="0"/>
              <a:t> line. So we’ll take just our </a:t>
            </a:r>
            <a:r>
              <a:rPr lang="en-US" baseline="0" dirty="0" err="1" smtClean="0"/>
              <a:t>lons</a:t>
            </a:r>
            <a:r>
              <a:rPr lang="en-US" baseline="0" dirty="0" smtClean="0"/>
              <a:t> and </a:t>
            </a:r>
            <a:r>
              <a:rPr lang="en-US" baseline="0" dirty="0" err="1" smtClean="0"/>
              <a:t>lats</a:t>
            </a:r>
            <a:r>
              <a:rPr lang="en-US" baseline="0" dirty="0" smtClean="0"/>
              <a:t> from this large list of point objects using a list projection with a constraint (only where </a:t>
            </a:r>
            <a:r>
              <a:rPr lang="en-US" baseline="0" dirty="0" err="1" smtClean="0"/>
              <a:t>collectioncode</a:t>
            </a:r>
            <a:r>
              <a:rPr lang="en-US" baseline="0" dirty="0" smtClean="0"/>
              <a:t> == HFX). Once we have our </a:t>
            </a:r>
            <a:r>
              <a:rPr lang="en-US" baseline="0" dirty="0" err="1" smtClean="0"/>
              <a:t>lats</a:t>
            </a:r>
            <a:r>
              <a:rPr lang="en-US" baseline="0" dirty="0" smtClean="0"/>
              <a:t> and </a:t>
            </a:r>
            <a:r>
              <a:rPr lang="en-US" baseline="0" dirty="0" err="1" smtClean="0"/>
              <a:t>lons</a:t>
            </a:r>
            <a:r>
              <a:rPr lang="en-US" baseline="0" dirty="0" smtClean="0"/>
              <a:t>, we can constrain the map’s dimensions using their max and min values, and use </a:t>
            </a:r>
            <a:r>
              <a:rPr lang="en-US" baseline="0" dirty="0" err="1" smtClean="0"/>
              <a:t>matplotlib’s</a:t>
            </a:r>
            <a:r>
              <a:rPr lang="en-US" baseline="0" dirty="0" smtClean="0"/>
              <a:t> scatter function to plot the data onto the map. We keep track of the map projection and include it into each plotting step.  We’ll do a bit of prettying-up of the plot by using </a:t>
            </a:r>
            <a:r>
              <a:rPr lang="en-US" baseline="0" dirty="0" err="1" smtClean="0"/>
              <a:t>NaturalEarth</a:t>
            </a:r>
            <a:r>
              <a:rPr lang="en-US" baseline="0" dirty="0" smtClean="0"/>
              <a:t> features (both explicitly using </a:t>
            </a:r>
            <a:r>
              <a:rPr lang="en-US" baseline="0" dirty="0" err="1" smtClean="0"/>
              <a:t>add_feature</a:t>
            </a:r>
            <a:r>
              <a:rPr lang="en-US" baseline="0" dirty="0" smtClean="0"/>
              <a:t> and implicitly since coastlines and </a:t>
            </a:r>
            <a:r>
              <a:rPr lang="en-US" baseline="0" dirty="0" err="1" smtClean="0"/>
              <a:t>stock_img</a:t>
            </a:r>
            <a:r>
              <a:rPr lang="en-US" baseline="0" dirty="0" smtClean="0"/>
              <a:t> both download and use </a:t>
            </a:r>
            <a:r>
              <a:rPr lang="en-US" baseline="0" dirty="0" err="1" smtClean="0"/>
              <a:t>NaturalEarth</a:t>
            </a:r>
            <a:r>
              <a:rPr lang="en-US" baseline="0" dirty="0" smtClean="0"/>
              <a:t> datasets) and then we’re ready to show our plot!</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148541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you’ll get a window with this image in the middle.</a:t>
            </a:r>
            <a:r>
              <a:rPr lang="en-US" baseline="0" dirty="0" smtClean="0"/>
              <a:t> If you’re not happy with the bounds, you can now resize them with the python window’s provided tools. You can save the result to a file at any time and get the image you’re looking at at that moment. I’d suggest that if you </a:t>
            </a:r>
            <a:r>
              <a:rPr lang="en-US" baseline="0" dirty="0" smtClean="0"/>
              <a:t>weren’t already </a:t>
            </a:r>
            <a:r>
              <a:rPr lang="en-US" baseline="0" dirty="0" smtClean="0"/>
              <a:t>a python programmer, and you were looking to create something of publication quality, you might be better</a:t>
            </a:r>
            <a:r>
              <a:rPr lang="en-US" baseline="0" dirty="0" smtClean="0"/>
              <a:t> off </a:t>
            </a:r>
            <a:r>
              <a:rPr lang="en-US" baseline="0" dirty="0" smtClean="0"/>
              <a:t>interacting with the Geoserver using a GIS toolset. So we’ll leave </a:t>
            </a:r>
            <a:r>
              <a:rPr lang="en-US" baseline="0" dirty="0" smtClean="0"/>
              <a:t>this example </a:t>
            </a:r>
            <a:r>
              <a:rPr lang="en-US" baseline="0" dirty="0" smtClean="0"/>
              <a:t>here, and explore that option a bit.</a:t>
            </a:r>
            <a:endParaRPr lang="en-US" dirty="0" smtClean="0"/>
          </a:p>
        </p:txBody>
      </p:sp>
      <p:sp>
        <p:nvSpPr>
          <p:cNvPr id="4" name="Slide Number Placeholder 3"/>
          <p:cNvSpPr>
            <a:spLocks noGrp="1"/>
          </p:cNvSpPr>
          <p:nvPr>
            <p:ph type="sldNum" sz="quarter" idx="10"/>
          </p:nvPr>
        </p:nvSpPr>
        <p:spPr/>
        <p:txBody>
          <a:bodyPr/>
          <a:lstStyle/>
          <a:p>
            <a:fld id="{5060DE50-24CE-624F-B6D5-EB364679F20F}" type="slidenum">
              <a:rPr lang="en-US" smtClean="0"/>
              <a:pPr/>
              <a:t>12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9674963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tools that will interface with </a:t>
            </a:r>
            <a:r>
              <a:rPr lang="en-US" baseline="0" dirty="0" err="1" smtClean="0"/>
              <a:t>Geoserver’s</a:t>
            </a:r>
            <a:r>
              <a:rPr lang="en-US" baseline="0" dirty="0" smtClean="0"/>
              <a:t> implementations of Web Feature Service, Web Mapping Service, etc. ArcGIS is happy to use it, QGIS can use it, Geoserver can provide data formats</a:t>
            </a:r>
            <a:r>
              <a:rPr lang="en-US" baseline="0" dirty="0" smtClean="0"/>
              <a:t> that can be fed into online </a:t>
            </a:r>
            <a:r>
              <a:rPr lang="en-US" baseline="0" dirty="0" smtClean="0"/>
              <a:t>GIS manipulators such as </a:t>
            </a:r>
            <a:r>
              <a:rPr lang="en-US" baseline="0" dirty="0" err="1" smtClean="0"/>
              <a:t>cartodb.com</a:t>
            </a:r>
            <a:r>
              <a:rPr lang="en-US" baseline="0" dirty="0" smtClean="0"/>
              <a:t>. In this instance, QGIS is robust in terms of features</a:t>
            </a:r>
            <a:r>
              <a:rPr lang="en-US" baseline="0" dirty="0" smtClean="0"/>
              <a:t>, it’s </a:t>
            </a:r>
            <a:r>
              <a:rPr lang="en-US" baseline="0" dirty="0" smtClean="0"/>
              <a:t>free to use, </a:t>
            </a:r>
            <a:r>
              <a:rPr lang="en-US" baseline="0" dirty="0" smtClean="0"/>
              <a:t>and it </a:t>
            </a:r>
            <a:r>
              <a:rPr lang="en-US" baseline="0" dirty="0" smtClean="0"/>
              <a:t>runs on the client computer, so we’ll use it as our example.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934977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a:t>
            </a:r>
            <a:r>
              <a:rPr lang="en-US" baseline="0" dirty="0" smtClean="0"/>
              <a:t> might have experienced with the installation guides, there are sometimes hurdles to using open source software. QGIS has ironed that out fairly well on the Windows side of things, but we Mac users may have had to download some extra bells and whistles to get QGIS running.</a:t>
            </a:r>
            <a:r>
              <a:rPr lang="en-US" baseline="0" dirty="0" smtClean="0"/>
              <a:t> We Mac people are </a:t>
            </a:r>
            <a:r>
              <a:rPr lang="en-US" baseline="0" dirty="0" smtClean="0"/>
              <a:t>used to that by now, though.</a:t>
            </a:r>
          </a:p>
          <a:p>
            <a:endParaRPr lang="en-US" baseline="0" dirty="0" smtClean="0"/>
          </a:p>
          <a:p>
            <a:r>
              <a:rPr lang="en-US" baseline="0" dirty="0" smtClean="0"/>
              <a:t>We need to grab </a:t>
            </a:r>
            <a:r>
              <a:rPr lang="en-US" baseline="0" dirty="0" smtClean="0"/>
              <a:t>the same </a:t>
            </a:r>
            <a:r>
              <a:rPr lang="en-US" baseline="0" dirty="0" err="1" smtClean="0"/>
              <a:t>NaturalEarth</a:t>
            </a:r>
            <a:r>
              <a:rPr lang="en-US" baseline="0" dirty="0" smtClean="0"/>
              <a:t> layer package that </a:t>
            </a:r>
            <a:r>
              <a:rPr lang="en-US" baseline="0" dirty="0" err="1" smtClean="0"/>
              <a:t>Cartopy</a:t>
            </a:r>
            <a:r>
              <a:rPr lang="en-US" baseline="0" dirty="0" smtClean="0"/>
              <a:t> used in order to explicitly add it on our own here in this example.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9290714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Luckily, Natural Earth provides these</a:t>
            </a:r>
            <a:r>
              <a:rPr lang="en-US" baseline="0" dirty="0" smtClean="0"/>
              <a:t> nice project presets for Arc and QGIS. We’ll go ahead and open up the pre-made .</a:t>
            </a:r>
            <a:r>
              <a:rPr lang="en-US" baseline="0" dirty="0" err="1" smtClean="0"/>
              <a:t>qgs</a:t>
            </a:r>
            <a:r>
              <a:rPr lang="en-US" baseline="0" dirty="0" smtClean="0"/>
              <a:t> file by clicking Open, navigating to where we downloaded </a:t>
            </a:r>
            <a:r>
              <a:rPr lang="en-US" baseline="0" dirty="0" err="1" smtClean="0"/>
              <a:t>NaturalEarth</a:t>
            </a:r>
            <a:r>
              <a:rPr lang="en-US" baseline="0" dirty="0" smtClean="0"/>
              <a:t> and opening </a:t>
            </a:r>
            <a:r>
              <a:rPr lang="en-US" baseline="0" dirty="0" err="1" smtClean="0"/>
              <a:t>quick_start_for_QGIS.qgs</a:t>
            </a:r>
            <a:endParaRPr lang="en-US" baseline="0" dirty="0" smtClean="0"/>
          </a:p>
          <a:p>
            <a:r>
              <a:rPr lang="en-US" baseline="0" dirty="0" smtClean="0"/>
              <a:t>This does a lot of styling for us across a lot of layers of geographical data. We </a:t>
            </a:r>
            <a:r>
              <a:rPr lang="en-US" baseline="0" dirty="0" smtClean="0"/>
              <a:t>don’t want everything that this gives us though, so we’ll de-select a bunch of layers that we aren’t interested in. You can decide what you want to keep and get rid of </a:t>
            </a:r>
            <a:r>
              <a:rPr lang="en-US" baseline="0" dirty="0" smtClean="0"/>
              <a:t>here, and you can also change the style for individual layers to tailor it to what you’re trying to plot.</a:t>
            </a:r>
            <a:endParaRPr lang="en-US" baseline="0" dirty="0" smtClean="0"/>
          </a:p>
          <a:p>
            <a:r>
              <a:rPr lang="en-US" baseline="0" dirty="0" smtClean="0"/>
              <a:t>Now that we have our backdrop sorted out, let’s group everything together by selecting all the layers and right clicking, then clicking Group Selected. Give the layer group a name, and we’ll be able to tuck it out of the way all at once.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1483487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here’s what the NE </a:t>
            </a:r>
            <a:r>
              <a:rPr lang="en-US" dirty="0" err="1" smtClean="0"/>
              <a:t>Quickstart</a:t>
            </a:r>
            <a:r>
              <a:rPr lang="en-US" dirty="0" smtClean="0"/>
              <a:t> gets you, for everybody</a:t>
            </a:r>
            <a:r>
              <a:rPr lang="en-US" baseline="0" dirty="0" smtClean="0"/>
              <a:t> not doing this. We’ll drill in on our project area once we’ve added our </a:t>
            </a:r>
            <a:r>
              <a:rPr lang="en-US" baseline="0" dirty="0" err="1" smtClean="0"/>
              <a:t>Geoserver</a:t>
            </a:r>
            <a:r>
              <a:rPr lang="en-US" baseline="0" dirty="0" smtClean="0"/>
              <a:t> data layers to the map.</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 advantage to the grouping of background</a:t>
            </a:r>
            <a:r>
              <a:rPr lang="en-US" baseline="0" dirty="0" smtClean="0"/>
              <a:t> layers is that we can make sure they all stay in the background, arranged relatively in a way that makes good sense. The preset also does some useful things with rivers and lakes at high zoom levels that it would take some time to figure out manually. Now let’s add OTN’s Geoserver to QGIS. QGIS will remember these credentials and let you come back to this server to get new layers in future projects.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1263187"/>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I’ll run through the</a:t>
            </a:r>
            <a:r>
              <a:rPr lang="en-US" baseline="0" dirty="0" smtClean="0"/>
              <a:t> steps, and then show the output right </a:t>
            </a:r>
            <a:r>
              <a:rPr lang="en-US" baseline="0" dirty="0" smtClean="0"/>
              <a:t>after </a:t>
            </a:r>
            <a:r>
              <a:rPr lang="en-US" baseline="0" dirty="0" err="1" smtClean="0"/>
              <a:t>ths</a:t>
            </a:r>
            <a:r>
              <a:rPr lang="en-US" baseline="0" dirty="0" smtClean="0"/>
              <a:t> slide.</a:t>
            </a:r>
            <a:endParaRPr lang="en-US" baseline="0" dirty="0" smtClean="0"/>
          </a:p>
          <a:p>
            <a:r>
              <a:rPr lang="en-US" dirty="0" smtClean="0"/>
              <a:t>First</a:t>
            </a:r>
            <a:r>
              <a:rPr lang="en-US" baseline="0" dirty="0" smtClean="0"/>
              <a:t> we</a:t>
            </a:r>
            <a:r>
              <a:rPr lang="en-US" dirty="0" smtClean="0"/>
              <a:t> add the stations layer. Highlight</a:t>
            </a:r>
            <a:r>
              <a:rPr lang="en-US" baseline="0" dirty="0" smtClean="0"/>
              <a:t> it and click Add.</a:t>
            </a:r>
          </a:p>
          <a:p>
            <a:r>
              <a:rPr lang="en-US" baseline="0" dirty="0" smtClean="0"/>
              <a:t>It goes on top of your layer list, meaning it’s drawn last. But the style we have is maybe not what we had in mind. We’ll go and change that. Double-click the layer to open its Properties. We’ll go to Style and create sub categories for all our stations using the Categorized symbol settings.</a:t>
            </a:r>
          </a:p>
          <a:p>
            <a:r>
              <a:rPr lang="en-US" baseline="0" dirty="0" smtClean="0"/>
              <a:t>Change Single Symbol to Categorized, and we can now subdivide our data by one of its metadata columns. A really useful one for Stations is ‘</a:t>
            </a:r>
            <a:r>
              <a:rPr lang="en-US" baseline="0" dirty="0" err="1" smtClean="0"/>
              <a:t>collectioncode</a:t>
            </a:r>
            <a:r>
              <a:rPr lang="en-US" baseline="0" dirty="0" smtClean="0"/>
              <a:t>’. If we decide to group on collection code, we can hit classify, and then it will assign a random color to each unique </a:t>
            </a:r>
            <a:r>
              <a:rPr lang="en-US" baseline="0" dirty="0" err="1" smtClean="0"/>
              <a:t>collectioncode</a:t>
            </a:r>
            <a:r>
              <a:rPr lang="en-US" baseline="0" dirty="0" smtClean="0"/>
              <a:t> in the list. Now we can edit each of these subdivisions individually, and we can even get rid of some or most of them (causing them to no longer be rendered on our map), I’ll get rid of everything but HFX.</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9836514"/>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we’ve</a:t>
            </a:r>
            <a:r>
              <a:rPr lang="en-US" dirty="0" smtClean="0"/>
              <a:t> added the Stations layer, we’re in its Properties</a:t>
            </a:r>
            <a:r>
              <a:rPr lang="en-US" baseline="0" dirty="0" smtClean="0"/>
              <a:t> window. We’ve </a:t>
            </a:r>
            <a:r>
              <a:rPr lang="en-US" dirty="0" smtClean="0"/>
              <a:t>selected Categorized as our layer type</a:t>
            </a:r>
            <a:r>
              <a:rPr lang="en-US" baseline="0" dirty="0" smtClean="0"/>
              <a:t> </a:t>
            </a:r>
            <a:r>
              <a:rPr lang="en-US" baseline="0" dirty="0" smtClean="0"/>
              <a:t>and have classified all our different stations by</a:t>
            </a:r>
            <a:r>
              <a:rPr lang="en-US" baseline="0" dirty="0" smtClean="0"/>
              <a:t> their collection </a:t>
            </a:r>
            <a:r>
              <a:rPr lang="en-US" baseline="0" dirty="0" smtClean="0"/>
              <a:t>code.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141294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background on what the Geoserver is and what</a:t>
            </a:r>
            <a:r>
              <a:rPr lang="en-US" baseline="0" dirty="0" smtClean="0"/>
              <a:t> it does. It’s a tool created by the open source community to serve a set of standards agreed upon by the Open Geospatial Consortium. Its strength is in taking multiple geospatial data sources like OTN’s </a:t>
            </a:r>
            <a:r>
              <a:rPr lang="en-US" baseline="0" dirty="0" err="1" smtClean="0"/>
              <a:t>PostGIS</a:t>
            </a:r>
            <a:r>
              <a:rPr lang="en-US" baseline="0" dirty="0" smtClean="0"/>
              <a:t> database, Vector files in </a:t>
            </a:r>
            <a:r>
              <a:rPr lang="en-US" baseline="0" dirty="0" err="1" smtClean="0"/>
              <a:t>ESRI’s</a:t>
            </a:r>
            <a:r>
              <a:rPr lang="en-US" baseline="0" dirty="0" smtClean="0"/>
              <a:t> </a:t>
            </a:r>
            <a:r>
              <a:rPr lang="en-US" baseline="0" dirty="0" err="1" smtClean="0"/>
              <a:t>Shapefile</a:t>
            </a:r>
            <a:r>
              <a:rPr lang="en-US" baseline="0" dirty="0" smtClean="0"/>
              <a:t> format, or raster files with a defined reference geography, transposing them and serving them up by request in many standard formats. It also provides a fairly sophisticated user authentication layer to allow for user authoring of content and data sources, as well as protecting access to the output data layers.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9810803"/>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some of the other metadata available</a:t>
            </a:r>
            <a:r>
              <a:rPr lang="en-US" baseline="0" dirty="0" smtClean="0"/>
              <a:t> for the OTN stations layer. We can group </a:t>
            </a:r>
            <a:r>
              <a:rPr lang="en-US" baseline="0" dirty="0" smtClean="0"/>
              <a:t>on any of </a:t>
            </a:r>
            <a:r>
              <a:rPr lang="en-US" baseline="0" dirty="0" smtClean="0"/>
              <a:t>these, use them as labels on the </a:t>
            </a:r>
            <a:r>
              <a:rPr lang="en-US" baseline="0" dirty="0" smtClean="0"/>
              <a:t>map, create equations using their values to define new properties for each point</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5515532"/>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for now, l</a:t>
            </a:r>
            <a:r>
              <a:rPr lang="en-US" dirty="0" smtClean="0"/>
              <a:t>et’s just </a:t>
            </a:r>
            <a:r>
              <a:rPr lang="en-US" dirty="0" smtClean="0"/>
              <a:t>get rid of every classification but</a:t>
            </a:r>
            <a:r>
              <a:rPr lang="en-US" baseline="0" dirty="0" smtClean="0"/>
              <a:t> HFX…</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0445000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end</a:t>
            </a:r>
            <a:r>
              <a:rPr lang="en-US" baseline="0" dirty="0" smtClean="0"/>
              <a:t> up with a very similar result as we had in our Python example.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6234700"/>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through the steps quickly again, and </a:t>
            </a:r>
            <a:r>
              <a:rPr lang="en-US" baseline="0" dirty="0" smtClean="0"/>
              <a:t>add another later from the OTN </a:t>
            </a:r>
            <a:r>
              <a:rPr lang="en-US" baseline="0" dirty="0" err="1" smtClean="0"/>
              <a:t>geoserver</a:t>
            </a:r>
            <a:r>
              <a:rPr lang="en-US" baseline="0" dirty="0" smtClean="0"/>
              <a:t>,</a:t>
            </a:r>
            <a:r>
              <a:rPr lang="en-US" baseline="0" dirty="0" smtClean="0"/>
              <a:t> this time a </a:t>
            </a:r>
            <a:r>
              <a:rPr lang="en-US" baseline="0" dirty="0" smtClean="0"/>
              <a:t>metadata layer, </a:t>
            </a:r>
            <a:r>
              <a:rPr lang="en-US" baseline="0" dirty="0" err="1" smtClean="0"/>
              <a:t>otn_resources_metadata_points</a:t>
            </a:r>
            <a:r>
              <a:rPr lang="en-US" baseline="0" dirty="0" smtClean="0"/>
              <a:t>, and</a:t>
            </a:r>
            <a:r>
              <a:rPr lang="en-US" baseline="0" dirty="0" smtClean="0"/>
              <a:t> use it to mark </a:t>
            </a:r>
            <a:r>
              <a:rPr lang="en-US" baseline="0" dirty="0" smtClean="0"/>
              <a:t>all </a:t>
            </a:r>
            <a:r>
              <a:rPr lang="en-US" baseline="0" dirty="0" smtClean="0"/>
              <a:t>the other </a:t>
            </a:r>
            <a:r>
              <a:rPr lang="en-US" baseline="0" dirty="0" smtClean="0"/>
              <a:t>projects in the area. We can label them by</a:t>
            </a:r>
            <a:r>
              <a:rPr lang="en-US" baseline="0" dirty="0" smtClean="0"/>
              <a:t> their collection code values via </a:t>
            </a:r>
            <a:r>
              <a:rPr lang="en-US" baseline="0" dirty="0" smtClean="0"/>
              <a:t>the Layer </a:t>
            </a:r>
            <a:r>
              <a:rPr lang="en-US" baseline="0" dirty="0" smtClean="0"/>
              <a:t>Properties we saw before.</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6234700"/>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maybe not all of those projects are active. So, </a:t>
            </a:r>
            <a:r>
              <a:rPr lang="en-US" baseline="0" dirty="0" smtClean="0"/>
              <a:t>using the Categorized rule </a:t>
            </a:r>
            <a:r>
              <a:rPr lang="en-US" baseline="0" dirty="0" smtClean="0"/>
              <a:t>as we did </a:t>
            </a:r>
            <a:r>
              <a:rPr lang="en-US" baseline="0" dirty="0" smtClean="0"/>
              <a:t>before, we can choose to only display the Ongoing projects to get an idea of what’s currently active in our area of interest.</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6234700"/>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 would argue that we arrived much more quickly at a useful, printable map with QGIS. </a:t>
            </a:r>
            <a:r>
              <a:rPr lang="en-US" dirty="0" smtClean="0"/>
              <a:t>GIS</a:t>
            </a:r>
            <a:r>
              <a:rPr lang="en-US" baseline="0" dirty="0" smtClean="0"/>
              <a:t> tools made </a:t>
            </a:r>
            <a:r>
              <a:rPr lang="en-US" baseline="0" dirty="0" smtClean="0"/>
              <a:t>things easier for us. So now we have stations on a</a:t>
            </a:r>
            <a:r>
              <a:rPr lang="en-US" baseline="0" dirty="0" smtClean="0"/>
              <a:t> pretty good looking map</a:t>
            </a:r>
            <a:r>
              <a:rPr lang="en-US" baseline="0" dirty="0" smtClean="0"/>
              <a:t>, let’s </a:t>
            </a:r>
            <a:r>
              <a:rPr lang="en-US" baseline="0" dirty="0" smtClean="0"/>
              <a:t>add in some of our </a:t>
            </a:r>
            <a:r>
              <a:rPr lang="en-US" baseline="0" dirty="0" smtClean="0"/>
              <a:t>detection data.</a:t>
            </a:r>
            <a:r>
              <a:rPr lang="en-US" baseline="0" dirty="0" smtClean="0"/>
              <a:t> To do this, we click the Layer menu </a:t>
            </a:r>
            <a:r>
              <a:rPr lang="en-US" baseline="0" dirty="0" smtClean="0"/>
              <a:t>–</a:t>
            </a:r>
            <a:r>
              <a:rPr lang="en-US" baseline="0" dirty="0" smtClean="0"/>
              <a:t> and select Add </a:t>
            </a:r>
            <a:r>
              <a:rPr lang="en-US" baseline="0" dirty="0" smtClean="0"/>
              <a:t>Delimited Text Layer. We’ll use a Detection Extracts file from the OTN repository, I’m using blue shark data here because it was</a:t>
            </a:r>
            <a:r>
              <a:rPr lang="en-US" baseline="0" dirty="0" smtClean="0"/>
              <a:t> something I already had downloaded and I know the researchers won’t mind.</a:t>
            </a:r>
            <a:endParaRPr lang="en-US" baseline="0" dirty="0" smtClean="0"/>
          </a:p>
          <a:p>
            <a:r>
              <a:rPr lang="en-US" baseline="0" dirty="0" smtClean="0"/>
              <a:t>Since </a:t>
            </a:r>
            <a:r>
              <a:rPr lang="en-US" baseline="0" dirty="0" smtClean="0"/>
              <a:t>this CSV </a:t>
            </a:r>
            <a:r>
              <a:rPr lang="en-US" baseline="0" dirty="0" smtClean="0"/>
              <a:t>file </a:t>
            </a:r>
            <a:r>
              <a:rPr lang="en-US" baseline="0" dirty="0" smtClean="0"/>
              <a:t>has got labeled </a:t>
            </a:r>
            <a:r>
              <a:rPr lang="en-US" baseline="0" dirty="0" smtClean="0"/>
              <a:t>Latitude and Longitude columns in it, QGIS can</a:t>
            </a:r>
            <a:r>
              <a:rPr lang="en-US" baseline="0" dirty="0" smtClean="0"/>
              <a:t> translate these rows of data into points with associated metadata values equal to the contents of the other </a:t>
            </a:r>
            <a:r>
              <a:rPr lang="en-US" baseline="0" dirty="0" err="1" smtClean="0"/>
              <a:t>csv</a:t>
            </a:r>
            <a:r>
              <a:rPr lang="en-US" baseline="0" dirty="0" smtClean="0"/>
              <a:t> columns. </a:t>
            </a:r>
            <a:r>
              <a:rPr lang="en-US" baseline="0" dirty="0" smtClean="0"/>
              <a:t>Our Detection Extracts files are well-designed, but certainly not unique. Any lat/</a:t>
            </a:r>
            <a:r>
              <a:rPr lang="en-US" baseline="0" dirty="0" err="1" smtClean="0"/>
              <a:t>lon</a:t>
            </a:r>
            <a:r>
              <a:rPr lang="en-US" baseline="0" dirty="0" smtClean="0"/>
              <a:t> referenced CSV can be similarly ingested into </a:t>
            </a:r>
            <a:r>
              <a:rPr lang="en-US" baseline="0" dirty="0" smtClean="0"/>
              <a:t>QGIS, including things like model output.</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357434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we had some numerical </a:t>
            </a:r>
            <a:r>
              <a:rPr lang="en-US" baseline="0" dirty="0" smtClean="0"/>
              <a:t>data associated with our </a:t>
            </a:r>
            <a:r>
              <a:rPr lang="en-US" baseline="0" dirty="0" smtClean="0"/>
              <a:t>detections, we could</a:t>
            </a:r>
            <a:r>
              <a:rPr lang="en-US" baseline="0" dirty="0" smtClean="0"/>
              <a:t> adjust their style according to defined ranges using </a:t>
            </a:r>
            <a:r>
              <a:rPr lang="en-US" baseline="0" dirty="0" smtClean="0"/>
              <a:t>a Graduated rule on that </a:t>
            </a:r>
            <a:r>
              <a:rPr lang="en-US" baseline="0" dirty="0" smtClean="0"/>
              <a:t>column</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3731214"/>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how to bring in CSV data, we can start to</a:t>
            </a:r>
            <a:r>
              <a:rPr lang="en-US" dirty="0" smtClean="0"/>
              <a:t> include in our data sets the information we need to creat</a:t>
            </a:r>
            <a:r>
              <a:rPr lang="en-US" baseline="0" dirty="0" smtClean="0"/>
              <a:t>e the images we want. Here’s a CSV we generated with all blue shark detections </a:t>
            </a:r>
            <a:r>
              <a:rPr lang="en-US" baseline="0" dirty="0" smtClean="0"/>
              <a:t>for the month of November summarized by station. Since there’s scalar data associated with each station (detection count), we can make the bubble size a function of that number and QGIS handles the styling details.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95018931"/>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got your map</a:t>
            </a:r>
            <a:r>
              <a:rPr lang="en-US" baseline="0" dirty="0" smtClean="0"/>
              <a:t> and data layers well </a:t>
            </a:r>
            <a:r>
              <a:rPr lang="en-US" baseline="0" dirty="0" smtClean="0"/>
              <a:t>defined, you’ll need</a:t>
            </a:r>
            <a:r>
              <a:rPr lang="en-US" baseline="0" dirty="0" smtClean="0"/>
              <a:t> details like titles</a:t>
            </a:r>
            <a:r>
              <a:rPr lang="en-US" baseline="0" dirty="0" smtClean="0"/>
              <a:t>, legends, </a:t>
            </a:r>
            <a:r>
              <a:rPr lang="en-US" baseline="0" dirty="0" smtClean="0"/>
              <a:t>maybe even </a:t>
            </a:r>
            <a:r>
              <a:rPr lang="en-US" baseline="0" dirty="0" smtClean="0"/>
              <a:t>inset maps</a:t>
            </a:r>
            <a:r>
              <a:rPr lang="en-US" baseline="0" dirty="0" smtClean="0"/>
              <a:t>, hopefully the OTN logo…. </a:t>
            </a:r>
            <a:r>
              <a:rPr lang="en-US" baseline="0" dirty="0" smtClean="0"/>
              <a:t>And when you</a:t>
            </a:r>
            <a:r>
              <a:rPr lang="en-US" baseline="0" dirty="0" smtClean="0"/>
              <a:t> come back a month or a year from now </a:t>
            </a:r>
            <a:r>
              <a:rPr lang="en-US" baseline="0" dirty="0" smtClean="0"/>
              <a:t>and make a map with</a:t>
            </a:r>
            <a:r>
              <a:rPr lang="en-US" baseline="0" dirty="0" smtClean="0"/>
              <a:t> the latest data</a:t>
            </a:r>
            <a:r>
              <a:rPr lang="en-US" baseline="0" dirty="0" smtClean="0"/>
              <a:t>, you might like to keep that layout and format the same. QGIS’s Print Composer will let you define this layout and hold onto it for future renderings of this project. Update your layers, and it will redraw the maps, re-populate the legend, and your look and feel will be preserved. Let’s have a quick look at that.</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56623084"/>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legend is populated initially with all the layers included in the map. You can then exclude background layers like our Natural Earth layer from the legend to simplify, and rename the layers you do want in the legend for clarity. Using the Print Composer, you can keep this layout and use it in other geographical areas, for other data sets, preserving the layout and background layers. This is an immensely useful tool to keep geographical figures consistent and coherent across data sets and geographical regions.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618216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OTN uses our Geoserver to serve publically</a:t>
            </a:r>
            <a:r>
              <a:rPr lang="en-US" baseline="0" dirty="0" smtClean="0"/>
              <a:t> available data, such as station location and history and already-public tag release information. This information can be used to map out a history of OTN receiver locations, get a listing of which projects are active in what areas around the world, etc.  There is also potential to use this tool on the project level using authentication, leveraging the OTN database to report all known information about OTN projects without publicizing the data</a:t>
            </a:r>
            <a:r>
              <a:rPr lang="en-US" baseline="0" dirty="0" smtClean="0"/>
              <a:t>. Today we’ll go over two ways to get data from the OTN </a:t>
            </a:r>
            <a:r>
              <a:rPr lang="en-US" baseline="0" dirty="0" err="1" smtClean="0"/>
              <a:t>Geoserver</a:t>
            </a:r>
            <a:r>
              <a:rPr lang="en-US" baseline="0" dirty="0" smtClean="0"/>
              <a:t>, in straight code using Python, and through a GIS application using QGIS. We’ll explore a couple of features QGIS has that make publication-style plots easier.</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0483019"/>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just as a teaser,</a:t>
            </a:r>
            <a:r>
              <a:rPr lang="en-US" baseline="0" dirty="0" smtClean="0"/>
              <a:t> some ideas on what else can be done once your data is in</a:t>
            </a:r>
            <a:r>
              <a:rPr lang="en-US" baseline="0" dirty="0" smtClean="0"/>
              <a:t> a suite like QGIS. </a:t>
            </a:r>
            <a:r>
              <a:rPr lang="en-US" baseline="0" dirty="0" smtClean="0"/>
              <a:t>Since we’ve imported our stations and our detections and </a:t>
            </a:r>
            <a:r>
              <a:rPr lang="en-US" baseline="0" dirty="0" smtClean="0"/>
              <a:t>maybe even </a:t>
            </a:r>
            <a:r>
              <a:rPr lang="en-US" baseline="0" dirty="0" smtClean="0"/>
              <a:t>our release locations as shapes, we can now use spatial queries to determine buffer zones, intersections between those buffer zones and other points or shapes, etc. Here I’ve created buffer zones around our stations, and marked where they intersect with the coastline </a:t>
            </a:r>
            <a:r>
              <a:rPr lang="en-US" baseline="0" dirty="0" err="1" smtClean="0"/>
              <a:t>shapefile</a:t>
            </a:r>
            <a:r>
              <a:rPr lang="en-US" baseline="0" dirty="0" smtClean="0"/>
              <a:t>. I’m able to define a new style for this new intersection layer, and highlight the areas where OTN is actively detecting. I grabbed the </a:t>
            </a:r>
            <a:r>
              <a:rPr lang="en-US" baseline="0" dirty="0" err="1" smtClean="0"/>
              <a:t>geoJSON</a:t>
            </a:r>
            <a:r>
              <a:rPr lang="en-US" baseline="0" dirty="0" smtClean="0"/>
              <a:t> from </a:t>
            </a:r>
            <a:r>
              <a:rPr lang="en-US" baseline="0" dirty="0" err="1" smtClean="0"/>
              <a:t>Vemco’s</a:t>
            </a:r>
            <a:r>
              <a:rPr lang="en-US" baseline="0" dirty="0" smtClean="0"/>
              <a:t> website and was able to lay their active detection areas on top of that as well. That’s them in red. This is a huge topic with hopefully more interesting applications in your work, but rendering maps of station coverage at different assumed tag/receiver ranges would be a good potential use of this tool.</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30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987889"/>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we’ve touched on a couple of methods you can use to access </a:t>
            </a:r>
            <a:r>
              <a:rPr lang="en-US" baseline="0" dirty="0" err="1" smtClean="0"/>
              <a:t>OTN’s</a:t>
            </a:r>
            <a:r>
              <a:rPr lang="en-US" baseline="0" dirty="0" smtClean="0"/>
              <a:t> </a:t>
            </a:r>
            <a:r>
              <a:rPr lang="en-US" baseline="0" dirty="0" err="1" smtClean="0"/>
              <a:t>Geoserver</a:t>
            </a:r>
            <a:r>
              <a:rPr lang="en-US" baseline="0" dirty="0" smtClean="0"/>
              <a:t> layers for creating figures for </a:t>
            </a:r>
            <a:r>
              <a:rPr lang="en-US" baseline="0" dirty="0" smtClean="0"/>
              <a:t>publication, and gone through some of the features of QGIS that can help you style these layers and generate a print-friendly figure. </a:t>
            </a:r>
            <a:r>
              <a:rPr lang="en-US" baseline="0" dirty="0" smtClean="0"/>
              <a:t>Hopefully this has been useful, and we hope to</a:t>
            </a:r>
            <a:r>
              <a:rPr lang="en-US" baseline="0" dirty="0" smtClean="0"/>
              <a:t> work with you </a:t>
            </a:r>
            <a:r>
              <a:rPr lang="en-US" baseline="0" dirty="0" smtClean="0"/>
              <a:t>to make the tools we discussed today even easier to use</a:t>
            </a:r>
            <a:r>
              <a:rPr lang="en-US" baseline="0" dirty="0" smtClean="0"/>
              <a:t> on </a:t>
            </a:r>
            <a:r>
              <a:rPr lang="en-US" baseline="0" dirty="0" smtClean="0"/>
              <a:t>OTN datasets for presentations</a:t>
            </a:r>
            <a:r>
              <a:rPr lang="en-US" baseline="0" dirty="0" smtClean="0"/>
              <a:t>.</a:t>
            </a:r>
          </a:p>
          <a:p>
            <a:endParaRPr lang="en-US" baseline="0" dirty="0" smtClean="0"/>
          </a:p>
          <a:p>
            <a:r>
              <a:rPr lang="en-US" baseline="0" dirty="0" smtClean="0"/>
              <a:t> The examples are up on the OTN </a:t>
            </a:r>
            <a:r>
              <a:rPr lang="en-US" baseline="0" dirty="0" err="1" smtClean="0"/>
              <a:t>Gitlab</a:t>
            </a:r>
            <a:r>
              <a:rPr lang="en-US" baseline="0" dirty="0" smtClean="0"/>
              <a:t>, which is a directory of shared repositories available for use for all of OTN. I hope that the </a:t>
            </a:r>
            <a:r>
              <a:rPr lang="en-US" baseline="0" dirty="0" err="1" smtClean="0"/>
              <a:t>GitLab</a:t>
            </a:r>
            <a:r>
              <a:rPr lang="en-US" baseline="0" dirty="0" smtClean="0"/>
              <a:t> will be useful to you for future </a:t>
            </a:r>
            <a:r>
              <a:rPr lang="en-US" baseline="0" smtClean="0"/>
              <a:t>collaborative efforts.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sure we’ve</a:t>
            </a:r>
            <a:r>
              <a:rPr lang="en-US" baseline="0" dirty="0" smtClean="0"/>
              <a:t> all heard this quote, and i</a:t>
            </a:r>
            <a:r>
              <a:rPr lang="en-US" dirty="0" smtClean="0"/>
              <a:t>f you’ve never used python before, maybe</a:t>
            </a:r>
            <a:r>
              <a:rPr lang="en-US" baseline="0" dirty="0" smtClean="0"/>
              <a:t> you already had it in mind when doing the installations for this part of the demo</a:t>
            </a:r>
            <a:r>
              <a:rPr lang="en-US" dirty="0" smtClean="0"/>
              <a:t>. To get ready to use Python to ask our Geoserver about its data, we</a:t>
            </a:r>
            <a:r>
              <a:rPr lang="en-US" baseline="0" dirty="0" smtClean="0"/>
              <a:t> </a:t>
            </a:r>
            <a:r>
              <a:rPr lang="en-US" dirty="0" smtClean="0"/>
              <a:t>need a not-insignificant amount of installations. I did</a:t>
            </a:r>
            <a:r>
              <a:rPr lang="en-US" baseline="0" dirty="0" smtClean="0"/>
              <a:t> a bit of legwork trying to guide the installation of these pieces, hopefully if you attempted it, you were successful. If not, we’ll be going over the code on-screen here, not to worry.</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5365179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ready to use Python to ask our Geoserver about its data, we</a:t>
            </a:r>
            <a:r>
              <a:rPr lang="en-US" baseline="0" dirty="0" smtClean="0"/>
              <a:t> </a:t>
            </a:r>
            <a:r>
              <a:rPr lang="en-US" dirty="0" smtClean="0"/>
              <a:t>need</a:t>
            </a:r>
            <a:r>
              <a:rPr lang="en-US" dirty="0" smtClean="0"/>
              <a:t> to first set up a Python</a:t>
            </a:r>
            <a:r>
              <a:rPr lang="en-US" baseline="0" dirty="0" smtClean="0"/>
              <a:t> environment with all the packages we’ll use</a:t>
            </a:r>
            <a:r>
              <a:rPr lang="en-US" dirty="0" smtClean="0"/>
              <a:t>. </a:t>
            </a:r>
            <a:r>
              <a:rPr lang="en-US" dirty="0" smtClean="0"/>
              <a:t>I</a:t>
            </a:r>
            <a:r>
              <a:rPr lang="en-US" dirty="0" smtClean="0"/>
              <a:t> went through</a:t>
            </a:r>
            <a:r>
              <a:rPr lang="en-US" baseline="0" dirty="0" smtClean="0"/>
              <a:t> a few test installs on each operating system when I wrote up the </a:t>
            </a:r>
            <a:r>
              <a:rPr lang="en-US" baseline="0" dirty="0" smtClean="0"/>
              <a:t>guide </a:t>
            </a:r>
            <a:r>
              <a:rPr lang="en-US" baseline="0" dirty="0" smtClean="0"/>
              <a:t>to installing </a:t>
            </a:r>
            <a:r>
              <a:rPr lang="en-US" baseline="0" dirty="0" smtClean="0"/>
              <a:t>these pieces, hopefully if you attempted it, you were successful. If not, we’ll be going over the code on-screen here, not to worry.</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5365179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 lot of projects on the go,</a:t>
            </a:r>
            <a:r>
              <a:rPr lang="en-US" baseline="0" dirty="0" smtClean="0"/>
              <a:t> and so I like to create virtual environments to keep things locally independent. The instructions provided ran through how to set one of those up, but for Windows users, you may have found it easier to install everything using </a:t>
            </a:r>
            <a:r>
              <a:rPr lang="en-US" baseline="0" dirty="0" err="1" smtClean="0"/>
              <a:t>executables</a:t>
            </a:r>
            <a:r>
              <a:rPr lang="en-US" baseline="0" dirty="0" smtClean="0"/>
              <a:t> instead of compiling all the supporting libraries, and if so you don’t have to worry about entering a virtual environment.</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255710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Geoserver can serve up vector</a:t>
            </a:r>
            <a:r>
              <a:rPr lang="en-US" dirty="0" smtClean="0"/>
              <a:t> and </a:t>
            </a:r>
            <a:r>
              <a:rPr lang="en-US" dirty="0" smtClean="0"/>
              <a:t>raster data,</a:t>
            </a:r>
            <a:r>
              <a:rPr lang="en-US" dirty="0" smtClean="0"/>
              <a:t> vector being</a:t>
            </a:r>
            <a:r>
              <a:rPr lang="en-US" baseline="0" dirty="0" smtClean="0"/>
              <a:t> points and shapes defined in a coordinate system, raster being a set of pixels that we can assign to a geographic box area. T</a:t>
            </a:r>
            <a:r>
              <a:rPr lang="en-US" dirty="0" smtClean="0"/>
              <a:t>oday</a:t>
            </a:r>
            <a:r>
              <a:rPr lang="en-US" baseline="0" dirty="0" smtClean="0"/>
              <a:t> </a:t>
            </a:r>
            <a:r>
              <a:rPr lang="en-US" baseline="0" dirty="0" smtClean="0"/>
              <a:t>we’re going to be working with vector data, namely station and animal point objects. To access those, we’ll use </a:t>
            </a:r>
            <a:r>
              <a:rPr lang="en-US" baseline="0" dirty="0" err="1" smtClean="0"/>
              <a:t>Geoserver’s</a:t>
            </a:r>
            <a:r>
              <a:rPr lang="en-US" baseline="0" dirty="0" smtClean="0"/>
              <a:t> Web Feature Service. To access that in Python, we can use some specialized URLs to grab the data in pre-organized format, or we can interact with the WFS server directly using </a:t>
            </a:r>
            <a:r>
              <a:rPr lang="en-US" baseline="0" dirty="0" err="1" smtClean="0"/>
              <a:t>owslib</a:t>
            </a:r>
            <a:r>
              <a:rPr lang="en-US" baseline="0" dirty="0" smtClean="0"/>
              <a:t>. So this</a:t>
            </a:r>
            <a:r>
              <a:rPr lang="en-US" baseline="0" dirty="0" smtClean="0"/>
              <a:t> example is </a:t>
            </a:r>
            <a:r>
              <a:rPr lang="en-US" baseline="0" dirty="0" smtClean="0"/>
              <a:t>just a quick rundown on how to</a:t>
            </a:r>
            <a:r>
              <a:rPr lang="en-US" baseline="0" dirty="0" smtClean="0"/>
              <a:t> interact directly with </a:t>
            </a:r>
            <a:r>
              <a:rPr lang="en-US" baseline="0" dirty="0" err="1" smtClean="0"/>
              <a:t>Geoserver’s</a:t>
            </a:r>
            <a:r>
              <a:rPr lang="en-US" baseline="0" dirty="0" smtClean="0"/>
              <a:t> Web Feature Service. </a:t>
            </a:r>
            <a:r>
              <a:rPr lang="en-US" baseline="0" dirty="0" smtClean="0"/>
              <a:t>We connect using the OTN Geoserver </a:t>
            </a:r>
            <a:r>
              <a:rPr lang="en-US" baseline="0" dirty="0" err="1" smtClean="0"/>
              <a:t>url</a:t>
            </a:r>
            <a:r>
              <a:rPr lang="en-US" baseline="0" dirty="0" smtClean="0"/>
              <a:t> and we grab a list of the layers that are public. We can</a:t>
            </a:r>
            <a:r>
              <a:rPr lang="en-US" baseline="0" dirty="0" smtClean="0"/>
              <a:t> also provide </a:t>
            </a:r>
            <a:r>
              <a:rPr lang="en-US" baseline="0" dirty="0" smtClean="0"/>
              <a:t>credentials if we have them as well to make any protected layers </a:t>
            </a:r>
            <a:r>
              <a:rPr lang="en-US" baseline="0" dirty="0" smtClean="0"/>
              <a:t>available to us.</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5435535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our</a:t>
            </a:r>
            <a:r>
              <a:rPr lang="en-US" baseline="0" dirty="0" smtClean="0"/>
              <a:t> example script, we connect to OTN’s Geoserver, we get a station layer, and we generate a nice map.</a:t>
            </a:r>
            <a:r>
              <a:rPr lang="en-US" baseline="0" dirty="0" smtClean="0"/>
              <a:t> Hopefully with this example, you </a:t>
            </a:r>
            <a:r>
              <a:rPr lang="en-US" baseline="0" dirty="0" smtClean="0"/>
              <a:t>should be able to take</a:t>
            </a:r>
            <a:r>
              <a:rPr lang="en-US" baseline="0" dirty="0" smtClean="0"/>
              <a:t> these snippets, </a:t>
            </a:r>
            <a:r>
              <a:rPr lang="en-US" baseline="0" dirty="0" smtClean="0"/>
              <a:t>extend </a:t>
            </a:r>
            <a:r>
              <a:rPr lang="en-US" baseline="0" dirty="0" smtClean="0"/>
              <a:t>them for your purposes, grab the </a:t>
            </a:r>
            <a:r>
              <a:rPr lang="en-US" baseline="0" dirty="0" smtClean="0"/>
              <a:t>things you’re interested in and plot them.</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0447236"/>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 are.</a:t>
            </a:r>
            <a:r>
              <a:rPr lang="en-US" dirty="0" smtClean="0"/>
              <a:t> The example here is </a:t>
            </a:r>
            <a:r>
              <a:rPr lang="en-US" baseline="0" dirty="0" smtClean="0"/>
              <a:t>a </a:t>
            </a:r>
            <a:r>
              <a:rPr lang="en-US" baseline="0" dirty="0" smtClean="0"/>
              <a:t>nice even split between code and comments. If you are wondering if you have too many comments in your code, you don’t. If you’re wondering if you might not have enough comments, you don’t have enough comments</a:t>
            </a:r>
            <a:r>
              <a:rPr lang="en-US" baseline="0" dirty="0" smtClean="0"/>
              <a:t>. First we import the packages we need to bring the data out of the </a:t>
            </a:r>
            <a:r>
              <a:rPr lang="en-US" baseline="0" dirty="0" err="1" smtClean="0"/>
              <a:t>Geoserver</a:t>
            </a:r>
            <a:r>
              <a:rPr lang="en-US" baseline="0" dirty="0" smtClean="0"/>
              <a:t>, then we’ll import the packages we’ll need to put the data on the map. Now we create the connection to </a:t>
            </a:r>
            <a:r>
              <a:rPr lang="en-US" baseline="0" dirty="0" err="1" smtClean="0"/>
              <a:t>OTN’s</a:t>
            </a:r>
            <a:r>
              <a:rPr lang="en-US" baseline="0" dirty="0" smtClean="0"/>
              <a:t> </a:t>
            </a:r>
            <a:r>
              <a:rPr lang="en-US" baseline="0" dirty="0" err="1" smtClean="0"/>
              <a:t>Geoserver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060DE50-24CE-624F-B6D5-EB364679F20F}"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260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CA"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Tuesday, July 29,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Tuesday, July 29,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Tuesday, July 29,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Tuesday, July 29,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Tuesday, July 29,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Tuesday, July 29,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Tuesday, July 29, 2014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Tuesday, July 29, 2014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Tuesday, July 29, 2014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CA"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Tuesday, July 29,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CA"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Tuesday, July 29,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Tuesday, July 29, 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qgis.org" TargetMode="External"/><Relationship Id="rId4" Type="http://schemas.openxmlformats.org/officeDocument/2006/relationships/hyperlink" Target="http://docs.qgis.org/2.2/en/docs/user_manua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kelso.it/x/nequickstar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global.oceantrack.org:8080/geoserver/ows?version=1.0.0&amp;"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citools.org.uk/cartopy/docs/latest/" TargetMode="External"/><Relationship Id="rId4" Type="http://schemas.openxmlformats.org/officeDocument/2006/relationships/hyperlink" Target="http://www.qgistutorials.com/" TargetMode="External"/><Relationship Id="rId5" Type="http://schemas.openxmlformats.org/officeDocument/2006/relationships/hyperlink" Target="https://utility.oceantrack.org/gitlab/"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007" y="1276118"/>
            <a:ext cx="8555566" cy="1927225"/>
          </a:xfrm>
        </p:spPr>
        <p:txBody>
          <a:bodyPr/>
          <a:lstStyle/>
          <a:p>
            <a:pPr algn="ctr"/>
            <a:r>
              <a:rPr lang="en-US" dirty="0" smtClean="0">
                <a:latin typeface="Trade Gothic LT Std Condensed No. 18"/>
                <a:cs typeface="Trade Gothic LT Std Cn"/>
              </a:rPr>
              <a:t>Creating Maps with Geoserver</a:t>
            </a:r>
            <a:endParaRPr lang="en-US" dirty="0">
              <a:latin typeface="Trade Gothic LT Std Condensed No. 18"/>
              <a:cs typeface="Trade Gothic LT Std Cn"/>
            </a:endParaRPr>
          </a:p>
        </p:txBody>
      </p:sp>
      <p:sp>
        <p:nvSpPr>
          <p:cNvPr id="3" name="Subtitle 2"/>
          <p:cNvSpPr>
            <a:spLocks noGrp="1"/>
          </p:cNvSpPr>
          <p:nvPr>
            <p:ph type="subTitle" idx="1"/>
          </p:nvPr>
        </p:nvSpPr>
        <p:spPr>
          <a:xfrm>
            <a:off x="685800" y="3505200"/>
            <a:ext cx="7848600" cy="1752600"/>
          </a:xfrm>
        </p:spPr>
        <p:txBody>
          <a:bodyPr/>
          <a:lstStyle/>
          <a:p>
            <a:pPr algn="ctr"/>
            <a:r>
              <a:rPr lang="en-US" dirty="0" smtClean="0"/>
              <a:t>Accessing geospatial layers in Python and QGIS</a:t>
            </a:r>
            <a:endParaRPr lang="en-US" dirty="0"/>
          </a:p>
        </p:txBody>
      </p:sp>
      <p:pic>
        <p:nvPicPr>
          <p:cNvPr id="4" name="Picture 3" descr="OTN_logo_trans.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04175" y="626916"/>
            <a:ext cx="1835776" cy="941424"/>
          </a:xfrm>
          <a:prstGeom prst="rect">
            <a:avLst/>
          </a:prstGeom>
        </p:spPr>
      </p:pic>
      <p:pic>
        <p:nvPicPr>
          <p:cNvPr id="5" name="Picture 4" descr="cartopy.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37766" y="5333414"/>
            <a:ext cx="1996634" cy="1016144"/>
          </a:xfrm>
          <a:prstGeom prst="rect">
            <a:avLst/>
          </a:prstGeom>
        </p:spPr>
      </p:pic>
      <p:pic>
        <p:nvPicPr>
          <p:cNvPr id="7" name="Picture 6" descr="qgis_logo.pn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1111" y="4777216"/>
            <a:ext cx="1651912" cy="1765692"/>
          </a:xfrm>
          <a:prstGeom prst="rect">
            <a:avLst/>
          </a:prstGeom>
        </p:spPr>
      </p:pic>
      <p:pic>
        <p:nvPicPr>
          <p:cNvPr id="8" name="Picture 7" descr="GeoServer_Logo.svg.pn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46681" y="5432930"/>
            <a:ext cx="2906612" cy="91662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5528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dirty="0" smtClean="0"/>
              <a:t>Geometry to </a:t>
            </a:r>
            <a:r>
              <a:rPr lang="en-US" dirty="0" err="1" smtClean="0"/>
              <a:t>Cartopy</a:t>
            </a:r>
            <a:endParaRPr lang="en-US" dirty="0"/>
          </a:p>
        </p:txBody>
      </p:sp>
      <p:sp>
        <p:nvSpPr>
          <p:cNvPr id="3" name="Content Placeholder 2"/>
          <p:cNvSpPr>
            <a:spLocks noGrp="1"/>
          </p:cNvSpPr>
          <p:nvPr>
            <p:ph idx="1"/>
          </p:nvPr>
        </p:nvSpPr>
        <p:spPr>
          <a:xfrm>
            <a:off x="457200" y="1143000"/>
            <a:ext cx="8229600" cy="5089071"/>
          </a:xfrm>
        </p:spPr>
        <p:txBody>
          <a:bodyPr>
            <a:noAutofit/>
          </a:bodyPr>
          <a:lstStyle/>
          <a:p>
            <a:pPr marL="0" indent="0">
              <a:buNone/>
            </a:pPr>
            <a:r>
              <a:rPr lang="en-US" sz="800" dirty="0">
                <a:solidFill>
                  <a:srgbClr val="000000"/>
                </a:solidFill>
                <a:latin typeface="Menlo-Regular"/>
              </a:rPr>
              <a:t>ax </a:t>
            </a:r>
            <a:r>
              <a:rPr lang="en-US" sz="800" dirty="0">
                <a:solidFill>
                  <a:srgbClr val="0000FF"/>
                </a:solidFill>
                <a:latin typeface="Menlo-Regular"/>
              </a:rPr>
              <a:t>= </a:t>
            </a:r>
            <a:r>
              <a:rPr lang="en-US" sz="800" dirty="0" err="1">
                <a:solidFill>
                  <a:srgbClr val="000000"/>
                </a:solidFill>
                <a:latin typeface="Menlo-Regular"/>
              </a:rPr>
              <a:t>plt.axes</a:t>
            </a:r>
            <a:r>
              <a:rPr lang="en-US" sz="800" dirty="0">
                <a:solidFill>
                  <a:srgbClr val="000000"/>
                </a:solidFill>
                <a:latin typeface="Menlo-Regular"/>
              </a:rPr>
              <a:t>(projection</a:t>
            </a:r>
            <a:r>
              <a:rPr lang="en-US" sz="800" dirty="0">
                <a:solidFill>
                  <a:srgbClr val="0000FF"/>
                </a:solidFill>
                <a:latin typeface="Menlo-Regular"/>
              </a:rPr>
              <a:t>=</a:t>
            </a:r>
            <a:r>
              <a:rPr lang="en-US" sz="800" dirty="0" err="1">
                <a:solidFill>
                  <a:srgbClr val="000000"/>
                </a:solidFill>
                <a:latin typeface="Menlo-Regular"/>
              </a:rPr>
              <a:t>ccrs.PlateCarree</a:t>
            </a:r>
            <a:r>
              <a:rPr lang="en-US" sz="800" dirty="0">
                <a:solidFill>
                  <a:srgbClr val="000000"/>
                </a:solidFill>
                <a:latin typeface="Menlo-Regular"/>
              </a:rPr>
              <a:t>()</a:t>
            </a:r>
            <a:r>
              <a:rPr lang="en-US" sz="800" dirty="0" smtClean="0">
                <a:solidFill>
                  <a:srgbClr val="000000"/>
                </a:solidFill>
                <a:latin typeface="Menlo-Regular"/>
              </a:rPr>
              <a:t>) </a:t>
            </a:r>
            <a:r>
              <a:rPr lang="en-US" sz="800" dirty="0" smtClean="0">
                <a:solidFill>
                  <a:srgbClr val="3366FF"/>
                </a:solidFill>
                <a:latin typeface="Menlo-Regular"/>
              </a:rPr>
              <a:t># </a:t>
            </a:r>
            <a:r>
              <a:rPr lang="en-US" sz="800" dirty="0" err="1" smtClean="0">
                <a:solidFill>
                  <a:srgbClr val="3366FF"/>
                </a:solidFill>
                <a:latin typeface="Menlo-Regular"/>
              </a:rPr>
              <a:t>PlateCarree</a:t>
            </a:r>
            <a:r>
              <a:rPr lang="en-US" sz="800" dirty="0" smtClean="0">
                <a:solidFill>
                  <a:srgbClr val="3366FF"/>
                </a:solidFill>
                <a:latin typeface="Menlo-Regular"/>
              </a:rPr>
              <a:t> just simplest map projection for this example</a:t>
            </a:r>
          </a:p>
          <a:p>
            <a:pPr marL="0" indent="0">
              <a:buNone/>
            </a:pPr>
            <a:endParaRPr lang="en-US" sz="800" dirty="0" smtClean="0">
              <a:solidFill>
                <a:srgbClr val="3366FF"/>
              </a:solidFill>
              <a:latin typeface="Menlo-Regular"/>
            </a:endParaRPr>
          </a:p>
          <a:p>
            <a:pPr marL="0" indent="0">
              <a:buNone/>
            </a:pPr>
            <a:r>
              <a:rPr lang="en-US" sz="800" dirty="0" smtClean="0">
                <a:solidFill>
                  <a:srgbClr val="0066FF"/>
                </a:solidFill>
                <a:latin typeface="Menlo-Regular"/>
              </a:rPr>
              <a:t># </a:t>
            </a:r>
            <a:r>
              <a:rPr lang="en-US" sz="800" dirty="0">
                <a:solidFill>
                  <a:srgbClr val="0066FF"/>
                </a:solidFill>
                <a:latin typeface="Menlo-Regular"/>
              </a:rPr>
              <a:t>Get a list of all features.</a:t>
            </a:r>
            <a:br>
              <a:rPr lang="en-US" sz="800" dirty="0">
                <a:solidFill>
                  <a:srgbClr val="0066FF"/>
                </a:solidFill>
                <a:latin typeface="Menlo-Regular"/>
              </a:rPr>
            </a:br>
            <a:r>
              <a:rPr lang="en-US" sz="800" dirty="0" err="1">
                <a:solidFill>
                  <a:srgbClr val="000000"/>
                </a:solidFill>
                <a:latin typeface="Menlo-Regular"/>
              </a:rPr>
              <a:t>locs</a:t>
            </a:r>
            <a:r>
              <a:rPr lang="en-US" sz="800" dirty="0">
                <a:solidFill>
                  <a:srgbClr val="000000"/>
                </a:solidFill>
                <a:latin typeface="Menlo-Regular"/>
              </a:rPr>
              <a:t> </a:t>
            </a:r>
            <a:r>
              <a:rPr lang="en-US" sz="800" dirty="0">
                <a:solidFill>
                  <a:srgbClr val="0000FF"/>
                </a:solidFill>
                <a:latin typeface="Menlo-Regular"/>
              </a:rPr>
              <a:t>= </a:t>
            </a:r>
            <a:r>
              <a:rPr lang="en-US" sz="800" dirty="0" err="1">
                <a:solidFill>
                  <a:srgbClr val="000000"/>
                </a:solidFill>
                <a:latin typeface="Menlo-Regular"/>
              </a:rPr>
              <a:t>geom.get</a:t>
            </a:r>
            <a:r>
              <a:rPr lang="en-US" sz="800" dirty="0">
                <a:solidFill>
                  <a:srgbClr val="000000"/>
                </a:solidFill>
                <a:latin typeface="Menlo-Regular"/>
              </a:rPr>
              <a:t>(</a:t>
            </a:r>
            <a:r>
              <a:rPr lang="en-US" sz="800" dirty="0">
                <a:solidFill>
                  <a:srgbClr val="009933"/>
                </a:solidFill>
                <a:latin typeface="Menlo-Regular"/>
              </a:rPr>
              <a:t>"features"</a:t>
            </a:r>
            <a:r>
              <a:rPr lang="en-US" sz="800" dirty="0">
                <a:solidFill>
                  <a:srgbClr val="000000"/>
                </a:solidFill>
                <a:latin typeface="Menlo-Regular"/>
              </a:rPr>
              <a:t>, [])</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a:solidFill>
                  <a:srgbClr val="0066FF"/>
                </a:solidFill>
                <a:latin typeface="Menlo-Regular"/>
              </a:rPr>
              <a:t># Each feature has a lot of reference data associated with, as defined in Geoserver.</a:t>
            </a:r>
            <a:br>
              <a:rPr lang="en-US" sz="800" dirty="0">
                <a:solidFill>
                  <a:srgbClr val="0066FF"/>
                </a:solidFill>
                <a:latin typeface="Menlo-Regular"/>
              </a:rPr>
            </a:br>
            <a:r>
              <a:rPr lang="en-US" sz="800" dirty="0">
                <a:solidFill>
                  <a:srgbClr val="0000FF"/>
                </a:solidFill>
                <a:latin typeface="Menlo-Regular"/>
              </a:rPr>
              <a:t>print </a:t>
            </a:r>
            <a:r>
              <a:rPr lang="en-US" sz="800" dirty="0" err="1">
                <a:solidFill>
                  <a:srgbClr val="000000"/>
                </a:solidFill>
                <a:latin typeface="Menlo-Regular"/>
              </a:rPr>
              <a:t>locs</a:t>
            </a:r>
            <a:r>
              <a:rPr lang="en-US" sz="800" dirty="0">
                <a:solidFill>
                  <a:srgbClr val="000000"/>
                </a:solidFill>
                <a:latin typeface="Menlo-Regular"/>
              </a:rPr>
              <a:t>[</a:t>
            </a:r>
            <a:r>
              <a:rPr lang="en-US" sz="800" dirty="0">
                <a:solidFill>
                  <a:srgbClr val="0066FF"/>
                </a:solidFill>
                <a:latin typeface="Menlo-Regular"/>
              </a:rPr>
              <a:t>0</a:t>
            </a:r>
            <a:r>
              <a:rPr lang="en-US" sz="800" dirty="0">
                <a:solidFill>
                  <a:srgbClr val="000000"/>
                </a:solidFill>
                <a:latin typeface="Menlo-Regular"/>
              </a:rPr>
              <a:t>][</a:t>
            </a:r>
            <a:r>
              <a:rPr lang="en-US" sz="800" dirty="0">
                <a:solidFill>
                  <a:srgbClr val="009933"/>
                </a:solidFill>
                <a:latin typeface="Menlo-Regular"/>
              </a:rPr>
              <a:t>'properties'</a:t>
            </a:r>
            <a:r>
              <a:rPr lang="en-US" sz="800" dirty="0">
                <a:solidFill>
                  <a:srgbClr val="000000"/>
                </a:solidFill>
                <a:latin typeface="Menlo-Regular"/>
              </a:rPr>
              <a:t>].keys(</a:t>
            </a:r>
            <a:r>
              <a:rPr lang="en-US" sz="800" dirty="0" smtClean="0">
                <a:solidFill>
                  <a:srgbClr val="000000"/>
                </a:solidFill>
                <a:latin typeface="Menlo-Regular"/>
              </a:rPr>
              <a:t>)</a:t>
            </a:r>
          </a:p>
          <a:p>
            <a:pPr marL="0" indent="0">
              <a:buNone/>
            </a:pPr>
            <a:r>
              <a:rPr lang="en-US" sz="800" b="1" dirty="0">
                <a:solidFill>
                  <a:srgbClr val="000000"/>
                </a:solidFill>
                <a:latin typeface="Menlo-Regular"/>
              </a:rPr>
              <a:t>&gt; [</a:t>
            </a:r>
            <a:r>
              <a:rPr lang="en-US" sz="800" b="1" dirty="0" err="1">
                <a:solidFill>
                  <a:srgbClr val="000000"/>
                </a:solidFill>
                <a:latin typeface="Menlo-Regular"/>
              </a:rPr>
              <a:t>u'station_type</a:t>
            </a:r>
            <a:r>
              <a:rPr lang="en-US" sz="800" b="1" dirty="0">
                <a:solidFill>
                  <a:srgbClr val="000000"/>
                </a:solidFill>
                <a:latin typeface="Menlo-Regular"/>
              </a:rPr>
              <a:t>', </a:t>
            </a:r>
            <a:r>
              <a:rPr lang="en-US" sz="800" b="1" dirty="0" err="1">
                <a:solidFill>
                  <a:srgbClr val="000000"/>
                </a:solidFill>
                <a:latin typeface="Menlo-Regular"/>
              </a:rPr>
              <a:t>u'notes</a:t>
            </a:r>
            <a:r>
              <a:rPr lang="en-US" sz="800" b="1" dirty="0">
                <a:solidFill>
                  <a:srgbClr val="000000"/>
                </a:solidFill>
                <a:latin typeface="Menlo-Regular"/>
              </a:rPr>
              <a:t>', </a:t>
            </a:r>
            <a:r>
              <a:rPr lang="en-US" sz="800" b="1" dirty="0" err="1">
                <a:solidFill>
                  <a:srgbClr val="000000"/>
                </a:solidFill>
                <a:latin typeface="Menlo-Regular"/>
              </a:rPr>
              <a:t>u'locality</a:t>
            </a:r>
            <a:r>
              <a:rPr lang="en-US" sz="800" b="1" dirty="0">
                <a:solidFill>
                  <a:srgbClr val="000000"/>
                </a:solidFill>
                <a:latin typeface="Menlo-Regular"/>
              </a:rPr>
              <a:t>', </a:t>
            </a:r>
            <a:r>
              <a:rPr lang="en-US" sz="800" b="1" dirty="0" err="1">
                <a:solidFill>
                  <a:srgbClr val="000000"/>
                </a:solidFill>
                <a:latin typeface="Menlo-Regular"/>
              </a:rPr>
              <a:t>u'collectioncode</a:t>
            </a:r>
            <a:r>
              <a:rPr lang="en-US" sz="800" b="1" dirty="0">
                <a:solidFill>
                  <a:srgbClr val="000000"/>
                </a:solidFill>
                <a:latin typeface="Menlo-Regular"/>
              </a:rPr>
              <a:t>', </a:t>
            </a:r>
            <a:r>
              <a:rPr lang="en-US" sz="800" b="1" dirty="0" err="1">
                <a:solidFill>
                  <a:srgbClr val="000000"/>
                </a:solidFill>
                <a:latin typeface="Menlo-Regular"/>
              </a:rPr>
              <a:t>u'longitude</a:t>
            </a:r>
            <a:r>
              <a:rPr lang="en-US" sz="800" b="1" dirty="0">
                <a:solidFill>
                  <a:srgbClr val="000000"/>
                </a:solidFill>
                <a:latin typeface="Menlo-Regular"/>
              </a:rPr>
              <a:t>', </a:t>
            </a:r>
            <a:r>
              <a:rPr lang="en-US" sz="800" b="1" dirty="0" err="1">
                <a:solidFill>
                  <a:srgbClr val="000000"/>
                </a:solidFill>
                <a:latin typeface="Menlo-Regular"/>
              </a:rPr>
              <a:t>u'stationclass</a:t>
            </a:r>
            <a:r>
              <a:rPr lang="en-US" sz="800" b="1" dirty="0">
                <a:solidFill>
                  <a:srgbClr val="000000"/>
                </a:solidFill>
                <a:latin typeface="Menlo-Regular"/>
              </a:rPr>
              <a:t>', </a:t>
            </a:r>
            <a:r>
              <a:rPr lang="en-US" sz="800" b="1" dirty="0" err="1">
                <a:solidFill>
                  <a:srgbClr val="000000"/>
                </a:solidFill>
                <a:latin typeface="Menlo-Regular"/>
              </a:rPr>
              <a:t>u'depth</a:t>
            </a:r>
            <a:r>
              <a:rPr lang="en-US" sz="800" b="1" dirty="0">
                <a:solidFill>
                  <a:srgbClr val="000000"/>
                </a:solidFill>
                <a:latin typeface="Menlo-Regular"/>
              </a:rPr>
              <a:t>', </a:t>
            </a:r>
            <a:r>
              <a:rPr lang="en-US" sz="800" b="1" dirty="0" err="1" smtClean="0">
                <a:solidFill>
                  <a:srgbClr val="000000"/>
                </a:solidFill>
                <a:latin typeface="Menlo-Regular"/>
              </a:rPr>
              <a:t>u'latitude</a:t>
            </a:r>
            <a:r>
              <a:rPr lang="en-US" sz="800" b="1" dirty="0" smtClean="0">
                <a:solidFill>
                  <a:srgbClr val="000000"/>
                </a:solidFill>
                <a:latin typeface="Menlo-Regular"/>
              </a:rPr>
              <a:t>’, </a:t>
            </a:r>
            <a:r>
              <a:rPr lang="en-US" sz="800" b="1" dirty="0" err="1" smtClean="0">
                <a:solidFill>
                  <a:srgbClr val="000000"/>
                </a:solidFill>
                <a:latin typeface="Menlo-Regular"/>
              </a:rPr>
              <a:t>u'station_name</a:t>
            </a:r>
            <a:r>
              <a:rPr lang="en-US" sz="800" b="1" dirty="0">
                <a:solidFill>
                  <a:srgbClr val="000000"/>
                </a:solidFill>
                <a:latin typeface="Menlo-Regular"/>
              </a:rPr>
              <a:t>', </a:t>
            </a:r>
            <a:r>
              <a:rPr lang="en-US" sz="800" b="1" dirty="0" err="1">
                <a:solidFill>
                  <a:srgbClr val="000000"/>
                </a:solidFill>
                <a:latin typeface="Menlo-Regular"/>
              </a:rPr>
              <a:t>u'stationstatus</a:t>
            </a:r>
            <a:r>
              <a:rPr lang="en-US" sz="800" b="1" dirty="0">
                <a:solidFill>
                  <a:srgbClr val="000000"/>
                </a:solidFill>
                <a:latin typeface="Menlo-Regular"/>
              </a:rPr>
              <a:t>'</a:t>
            </a:r>
            <a:r>
              <a:rPr lang="en-US" sz="800" b="1" dirty="0" smtClean="0">
                <a:solidFill>
                  <a:srgbClr val="000000"/>
                </a:solidFill>
                <a:latin typeface="Menlo-Regular"/>
              </a:rPr>
              <a:t>]</a:t>
            </a:r>
          </a:p>
          <a:p>
            <a:endParaRPr lang="en-US" sz="800" dirty="0">
              <a:solidFill>
                <a:srgbClr val="000000"/>
              </a:solidFill>
              <a:latin typeface="Menlo-Regular"/>
            </a:endParaRPr>
          </a:p>
          <a:p>
            <a:pPr marL="0" indent="0">
              <a:buNone/>
            </a:pPr>
            <a:r>
              <a:rPr lang="en-US" sz="800" dirty="0" smtClean="0">
                <a:solidFill>
                  <a:srgbClr val="0000FF"/>
                </a:solidFill>
                <a:latin typeface="Menlo-Regular"/>
              </a:rPr>
              <a:t>print </a:t>
            </a:r>
            <a:r>
              <a:rPr lang="en-US" sz="800" dirty="0" err="1">
                <a:solidFill>
                  <a:srgbClr val="000000"/>
                </a:solidFill>
                <a:latin typeface="Menlo-Regular"/>
              </a:rPr>
              <a:t>locs</a:t>
            </a:r>
            <a:r>
              <a:rPr lang="en-US" sz="800" dirty="0">
                <a:solidFill>
                  <a:srgbClr val="000000"/>
                </a:solidFill>
                <a:latin typeface="Menlo-Regular"/>
              </a:rPr>
              <a:t>[</a:t>
            </a:r>
            <a:r>
              <a:rPr lang="en-US" sz="800" dirty="0">
                <a:solidFill>
                  <a:srgbClr val="0066FF"/>
                </a:solidFill>
                <a:latin typeface="Menlo-Regular"/>
              </a:rPr>
              <a:t>0</a:t>
            </a:r>
            <a:r>
              <a:rPr lang="en-US" sz="800" dirty="0">
                <a:solidFill>
                  <a:srgbClr val="000000"/>
                </a:solidFill>
                <a:latin typeface="Menlo-Regular"/>
              </a:rPr>
              <a:t>][</a:t>
            </a:r>
            <a:r>
              <a:rPr lang="en-US" sz="800" dirty="0">
                <a:solidFill>
                  <a:srgbClr val="009933"/>
                </a:solidFill>
                <a:latin typeface="Menlo-Regular"/>
              </a:rPr>
              <a:t>'properties'</a:t>
            </a:r>
            <a:r>
              <a:rPr lang="en-US" sz="800" dirty="0">
                <a:solidFill>
                  <a:srgbClr val="000000"/>
                </a:solidFill>
                <a:latin typeface="Menlo-Regular"/>
              </a:rPr>
              <a:t>].values()</a:t>
            </a:r>
            <a:br>
              <a:rPr lang="en-US" sz="800" dirty="0">
                <a:solidFill>
                  <a:srgbClr val="000000"/>
                </a:solidFill>
                <a:latin typeface="Menlo-Regular"/>
              </a:rPr>
            </a:br>
            <a:r>
              <a:rPr lang="en-US" sz="800" b="1" dirty="0">
                <a:solidFill>
                  <a:srgbClr val="000000"/>
                </a:solidFill>
                <a:latin typeface="Menlo-Regular"/>
              </a:rPr>
              <a:t>[</a:t>
            </a:r>
            <a:r>
              <a:rPr lang="en-US" sz="800" b="1" dirty="0" err="1">
                <a:solidFill>
                  <a:srgbClr val="000000"/>
                </a:solidFill>
                <a:latin typeface="Menlo-Regular"/>
              </a:rPr>
              <a:t>u'Acoustic</a:t>
            </a:r>
            <a:r>
              <a:rPr lang="en-US" sz="800" b="1" dirty="0">
                <a:solidFill>
                  <a:srgbClr val="000000"/>
                </a:solidFill>
                <a:latin typeface="Menlo-Regular"/>
              </a:rPr>
              <a:t>', </a:t>
            </a:r>
            <a:r>
              <a:rPr lang="en-US" sz="800" b="1" dirty="0" smtClean="0">
                <a:solidFill>
                  <a:srgbClr val="000000"/>
                </a:solidFill>
                <a:latin typeface="Menlo-Regular"/>
              </a:rPr>
              <a:t>… , </a:t>
            </a:r>
            <a:r>
              <a:rPr lang="en-US" sz="800" b="1" dirty="0" err="1" smtClean="0">
                <a:solidFill>
                  <a:srgbClr val="000000"/>
                </a:solidFill>
                <a:latin typeface="Menlo-Regular"/>
              </a:rPr>
              <a:t>u'Cape</a:t>
            </a:r>
            <a:r>
              <a:rPr lang="en-US" sz="800" b="1" dirty="0" smtClean="0">
                <a:solidFill>
                  <a:srgbClr val="000000"/>
                </a:solidFill>
                <a:latin typeface="Menlo-Regular"/>
              </a:rPr>
              <a:t> </a:t>
            </a:r>
            <a:r>
              <a:rPr lang="en-US" sz="800" b="1" dirty="0">
                <a:solidFill>
                  <a:srgbClr val="000000"/>
                </a:solidFill>
                <a:latin typeface="Menlo-Regular"/>
              </a:rPr>
              <a:t>North to St. Paul Island.', </a:t>
            </a:r>
            <a:r>
              <a:rPr lang="en-US" sz="800" b="1" dirty="0" err="1">
                <a:solidFill>
                  <a:srgbClr val="000000"/>
                </a:solidFill>
                <a:latin typeface="Menlo-Regular"/>
              </a:rPr>
              <a:t>u'CBS</a:t>
            </a:r>
            <a:r>
              <a:rPr lang="en-US" sz="800" b="1" dirty="0">
                <a:solidFill>
                  <a:srgbClr val="000000"/>
                </a:solidFill>
                <a:latin typeface="Menlo-Regular"/>
              </a:rPr>
              <a:t>', -60.33438, </a:t>
            </a:r>
            <a:r>
              <a:rPr lang="en-US" sz="800" b="1" dirty="0" err="1">
                <a:solidFill>
                  <a:srgbClr val="000000"/>
                </a:solidFill>
                <a:latin typeface="Menlo-Regular"/>
              </a:rPr>
              <a:t>u'deployed</a:t>
            </a:r>
            <a:r>
              <a:rPr lang="en-US" sz="800" b="1" dirty="0">
                <a:solidFill>
                  <a:srgbClr val="000000"/>
                </a:solidFill>
                <a:latin typeface="Menlo-Regular"/>
              </a:rPr>
              <a:t>', 162, 47.06696, u'CBS008', </a:t>
            </a:r>
            <a:r>
              <a:rPr lang="en-US" sz="800" b="1" dirty="0" err="1">
                <a:solidFill>
                  <a:srgbClr val="000000"/>
                </a:solidFill>
                <a:latin typeface="Menlo-Regular"/>
              </a:rPr>
              <a:t>u'active</a:t>
            </a:r>
            <a:r>
              <a:rPr lang="en-US" sz="800" b="1" dirty="0">
                <a:solidFill>
                  <a:srgbClr val="000000"/>
                </a:solidFill>
                <a:latin typeface="Menlo-Regular"/>
              </a:rPr>
              <a:t>']</a:t>
            </a:r>
            <a:endParaRPr lang="en-US" sz="800" b="1" dirty="0" smtClean="0">
              <a:solidFill>
                <a:srgbClr val="000000"/>
              </a:solidFill>
              <a:latin typeface="Menlo-Regular"/>
            </a:endParaRPr>
          </a:p>
          <a:p>
            <a:pPr marL="0" indent="0">
              <a:buNone/>
            </a:pPr>
            <a:r>
              <a:rPr lang="en-US" sz="800" dirty="0" smtClean="0">
                <a:solidFill>
                  <a:srgbClr val="000000"/>
                </a:solidFill>
                <a:latin typeface="Menlo-Regular"/>
              </a:rPr>
              <a:t/>
            </a:r>
            <a:br>
              <a:rPr lang="en-US" sz="800" dirty="0" smtClean="0">
                <a:solidFill>
                  <a:srgbClr val="000000"/>
                </a:solidFill>
                <a:latin typeface="Menlo-Regular"/>
              </a:rPr>
            </a:br>
            <a:r>
              <a:rPr lang="en-US" sz="800" dirty="0" smtClean="0">
                <a:solidFill>
                  <a:srgbClr val="0066FF"/>
                </a:solidFill>
                <a:latin typeface="Menlo-Regular"/>
              </a:rPr>
              <a:t># But we also have the coordinates, which is what gets us onto the map.</a:t>
            </a:r>
            <a:br>
              <a:rPr lang="en-US" sz="800" dirty="0" smtClean="0">
                <a:solidFill>
                  <a:srgbClr val="0066FF"/>
                </a:solidFill>
                <a:latin typeface="Menlo-Regular"/>
              </a:rPr>
            </a:br>
            <a:r>
              <a:rPr lang="en-US" sz="800" dirty="0" smtClean="0">
                <a:solidFill>
                  <a:srgbClr val="0066FF"/>
                </a:solidFill>
                <a:latin typeface="Menlo-Regular"/>
              </a:rPr>
              <a:t># </a:t>
            </a:r>
            <a:r>
              <a:rPr lang="en-US" sz="800" dirty="0" err="1" smtClean="0">
                <a:solidFill>
                  <a:srgbClr val="0066FF"/>
                </a:solidFill>
                <a:latin typeface="Menlo-Regular"/>
              </a:rPr>
              <a:t>lons</a:t>
            </a:r>
            <a:r>
              <a:rPr lang="en-US" sz="800" dirty="0" smtClean="0">
                <a:solidFill>
                  <a:srgbClr val="0066FF"/>
                </a:solidFill>
                <a:latin typeface="Menlo-Regular"/>
              </a:rPr>
              <a:t>, </a:t>
            </a:r>
            <a:r>
              <a:rPr lang="en-US" sz="800" dirty="0" err="1" smtClean="0">
                <a:solidFill>
                  <a:srgbClr val="0066FF"/>
                </a:solidFill>
                <a:latin typeface="Menlo-Regular"/>
              </a:rPr>
              <a:t>lats</a:t>
            </a:r>
            <a:r>
              <a:rPr lang="en-US" sz="800" dirty="0" smtClean="0">
                <a:solidFill>
                  <a:srgbClr val="0066FF"/>
                </a:solidFill>
                <a:latin typeface="Menlo-Regular"/>
              </a:rPr>
              <a:t> = zip(*[(x["geometry"]["coordinates"][0], x["geometry"]["coordinates"][1]) for </a:t>
            </a:r>
            <a:r>
              <a:rPr lang="en-US" sz="800" dirty="0" err="1" smtClean="0">
                <a:solidFill>
                  <a:srgbClr val="0066FF"/>
                </a:solidFill>
                <a:latin typeface="Menlo-Regular"/>
              </a:rPr>
              <a:t>x</a:t>
            </a:r>
            <a:r>
              <a:rPr lang="en-US" sz="800" dirty="0" smtClean="0">
                <a:solidFill>
                  <a:srgbClr val="0066FF"/>
                </a:solidFill>
                <a:latin typeface="Menlo-Regular"/>
              </a:rPr>
              <a:t> in </a:t>
            </a:r>
            <a:r>
              <a:rPr lang="en-US" sz="800" dirty="0" err="1" smtClean="0">
                <a:solidFill>
                  <a:srgbClr val="0066FF"/>
                </a:solidFill>
                <a:latin typeface="Menlo-Regular"/>
              </a:rPr>
              <a:t>locs</a:t>
            </a:r>
            <a:r>
              <a:rPr lang="en-US" sz="800" dirty="0" smtClean="0">
                <a:solidFill>
                  <a:srgbClr val="0066FF"/>
                </a:solidFill>
                <a:latin typeface="Menlo-Regular"/>
              </a:rPr>
              <a:t>])</a:t>
            </a:r>
            <a:br>
              <a:rPr lang="en-US" sz="800" dirty="0" smtClean="0">
                <a:solidFill>
                  <a:srgbClr val="0066FF"/>
                </a:solidFill>
                <a:latin typeface="Menlo-Regular"/>
              </a:rPr>
            </a:br>
            <a:endParaRPr lang="en-US" sz="800" dirty="0" smtClean="0">
              <a:solidFill>
                <a:srgbClr val="0066FF"/>
              </a:solidFill>
              <a:latin typeface="Menlo-Regular"/>
            </a:endParaRPr>
          </a:p>
          <a:p>
            <a:pPr marL="0" indent="0">
              <a:buNone/>
            </a:pPr>
            <a:r>
              <a:rPr lang="en-US" sz="800" dirty="0" smtClean="0">
                <a:solidFill>
                  <a:srgbClr val="0066FF"/>
                </a:solidFill>
                <a:latin typeface="Menlo-Regular"/>
              </a:rPr>
              <a:t># </a:t>
            </a:r>
            <a:r>
              <a:rPr lang="en-US" sz="800" dirty="0">
                <a:solidFill>
                  <a:srgbClr val="0066FF"/>
                </a:solidFill>
                <a:latin typeface="Menlo-Regular"/>
              </a:rPr>
              <a:t>You could also </a:t>
            </a:r>
            <a:r>
              <a:rPr lang="en-US" sz="800" dirty="0" err="1">
                <a:solidFill>
                  <a:srgbClr val="0066FF"/>
                </a:solidFill>
                <a:latin typeface="Menlo-Regular"/>
              </a:rPr>
              <a:t>subselect</a:t>
            </a:r>
            <a:r>
              <a:rPr lang="en-US" sz="800" dirty="0">
                <a:solidFill>
                  <a:srgbClr val="0066FF"/>
                </a:solidFill>
                <a:latin typeface="Menlo-Regular"/>
              </a:rPr>
              <a:t> if that fits your project.</a:t>
            </a:r>
            <a:br>
              <a:rPr lang="en-US" sz="800" dirty="0">
                <a:solidFill>
                  <a:srgbClr val="0066FF"/>
                </a:solidFill>
                <a:latin typeface="Menlo-Regular"/>
              </a:rPr>
            </a:br>
            <a:r>
              <a:rPr lang="en-US" sz="800" dirty="0" err="1">
                <a:solidFill>
                  <a:srgbClr val="000000"/>
                </a:solidFill>
                <a:latin typeface="Menlo-Regular"/>
              </a:rPr>
              <a:t>lons</a:t>
            </a:r>
            <a:r>
              <a:rPr lang="en-US" sz="800" dirty="0">
                <a:solidFill>
                  <a:srgbClr val="000000"/>
                </a:solidFill>
                <a:latin typeface="Menlo-Regular"/>
              </a:rPr>
              <a:t>, </a:t>
            </a:r>
            <a:r>
              <a:rPr lang="en-US" sz="800" dirty="0" err="1">
                <a:solidFill>
                  <a:srgbClr val="000000"/>
                </a:solidFill>
                <a:latin typeface="Menlo-Regular"/>
              </a:rPr>
              <a:t>lats</a:t>
            </a:r>
            <a:r>
              <a:rPr lang="en-US" sz="800" dirty="0">
                <a:solidFill>
                  <a:srgbClr val="000000"/>
                </a:solidFill>
                <a:latin typeface="Menlo-Regular"/>
              </a:rPr>
              <a:t> </a:t>
            </a:r>
            <a:r>
              <a:rPr lang="en-US" sz="800" dirty="0">
                <a:solidFill>
                  <a:srgbClr val="0000FF"/>
                </a:solidFill>
                <a:latin typeface="Menlo-Regular"/>
              </a:rPr>
              <a:t>= </a:t>
            </a:r>
            <a:r>
              <a:rPr lang="en-US" sz="800" dirty="0">
                <a:solidFill>
                  <a:srgbClr val="3333FF"/>
                </a:solidFill>
                <a:latin typeface="Menlo-Regular"/>
              </a:rPr>
              <a:t>zip</a:t>
            </a:r>
            <a:r>
              <a:rPr lang="en-US" sz="800" dirty="0">
                <a:solidFill>
                  <a:srgbClr val="000000"/>
                </a:solidFill>
                <a:latin typeface="Menlo-Regular"/>
              </a:rPr>
              <a:t>(</a:t>
            </a:r>
            <a:r>
              <a:rPr lang="en-US" sz="800" dirty="0">
                <a:solidFill>
                  <a:srgbClr val="0000FF"/>
                </a:solidFill>
                <a:latin typeface="Menlo-Regular"/>
              </a:rPr>
              <a:t>*</a:t>
            </a:r>
            <a:r>
              <a:rPr lang="en-US" sz="800" dirty="0">
                <a:solidFill>
                  <a:srgbClr val="000000"/>
                </a:solidFill>
                <a:latin typeface="Menlo-Regular"/>
              </a:rPr>
              <a:t>[(x[</a:t>
            </a:r>
            <a:r>
              <a:rPr lang="en-US" sz="800" dirty="0">
                <a:solidFill>
                  <a:srgbClr val="009933"/>
                </a:solidFill>
                <a:latin typeface="Menlo-Regular"/>
              </a:rPr>
              <a:t>"geometry"</a:t>
            </a:r>
            <a:r>
              <a:rPr lang="en-US" sz="800" dirty="0">
                <a:solidFill>
                  <a:srgbClr val="000000"/>
                </a:solidFill>
                <a:latin typeface="Menlo-Regular"/>
              </a:rPr>
              <a:t>][</a:t>
            </a:r>
            <a:r>
              <a:rPr lang="en-US" sz="800" dirty="0">
                <a:solidFill>
                  <a:srgbClr val="009933"/>
                </a:solidFill>
                <a:latin typeface="Menlo-Regular"/>
              </a:rPr>
              <a:t>"coordinates"</a:t>
            </a:r>
            <a:r>
              <a:rPr lang="en-US" sz="800" dirty="0">
                <a:solidFill>
                  <a:srgbClr val="000000"/>
                </a:solidFill>
                <a:latin typeface="Menlo-Regular"/>
              </a:rPr>
              <a:t>][</a:t>
            </a:r>
            <a:r>
              <a:rPr lang="en-US" sz="800" dirty="0">
                <a:solidFill>
                  <a:srgbClr val="0066FF"/>
                </a:solidFill>
                <a:latin typeface="Menlo-Regular"/>
              </a:rPr>
              <a:t>0</a:t>
            </a:r>
            <a:r>
              <a:rPr lang="en-US" sz="800" dirty="0">
                <a:solidFill>
                  <a:srgbClr val="000000"/>
                </a:solidFill>
                <a:latin typeface="Menlo-Regular"/>
              </a:rPr>
              <a:t>], x[</a:t>
            </a:r>
            <a:r>
              <a:rPr lang="en-US" sz="800" dirty="0">
                <a:solidFill>
                  <a:srgbClr val="009933"/>
                </a:solidFill>
                <a:latin typeface="Menlo-Regular"/>
              </a:rPr>
              <a:t>"geometry"</a:t>
            </a:r>
            <a:r>
              <a:rPr lang="en-US" sz="800" dirty="0">
                <a:solidFill>
                  <a:srgbClr val="000000"/>
                </a:solidFill>
                <a:latin typeface="Menlo-Regular"/>
              </a:rPr>
              <a:t>][</a:t>
            </a:r>
            <a:r>
              <a:rPr lang="en-US" sz="800" dirty="0">
                <a:solidFill>
                  <a:srgbClr val="009933"/>
                </a:solidFill>
                <a:latin typeface="Menlo-Regular"/>
              </a:rPr>
              <a:t>"coordinates"</a:t>
            </a:r>
            <a:r>
              <a:rPr lang="en-US" sz="800" dirty="0">
                <a:solidFill>
                  <a:srgbClr val="000000"/>
                </a:solidFill>
                <a:latin typeface="Menlo-Regular"/>
              </a:rPr>
              <a:t>][</a:t>
            </a:r>
            <a:r>
              <a:rPr lang="en-US" sz="800" dirty="0">
                <a:solidFill>
                  <a:srgbClr val="0066FF"/>
                </a:solidFill>
                <a:latin typeface="Menlo-Regular"/>
              </a:rPr>
              <a:t>1</a:t>
            </a:r>
            <a:r>
              <a:rPr lang="en-US" sz="800" dirty="0">
                <a:solidFill>
                  <a:srgbClr val="000000"/>
                </a:solidFill>
                <a:latin typeface="Menlo-Regular"/>
              </a:rPr>
              <a:t>]) </a:t>
            </a:r>
            <a:r>
              <a:rPr lang="en-US" sz="800" dirty="0">
                <a:solidFill>
                  <a:srgbClr val="0000FF"/>
                </a:solidFill>
                <a:latin typeface="Menlo-Regular"/>
              </a:rPr>
              <a:t>for</a:t>
            </a:r>
            <a:r>
              <a:rPr lang="en-US" sz="800" dirty="0">
                <a:solidFill>
                  <a:srgbClr val="000000"/>
                </a:solidFill>
                <a:latin typeface="Menlo-Regular"/>
              </a:rPr>
              <a:t> x </a:t>
            </a:r>
            <a:r>
              <a:rPr lang="en-US" sz="800" dirty="0">
                <a:solidFill>
                  <a:srgbClr val="0000FF"/>
                </a:solidFill>
                <a:latin typeface="Menlo-Regular"/>
              </a:rPr>
              <a:t>in</a:t>
            </a:r>
            <a:r>
              <a:rPr lang="en-US" sz="800" dirty="0">
                <a:solidFill>
                  <a:srgbClr val="000000"/>
                </a:solidFill>
                <a:latin typeface="Menlo-Regular"/>
              </a:rPr>
              <a:t> </a:t>
            </a:r>
            <a:r>
              <a:rPr lang="en-US" sz="800" dirty="0" err="1">
                <a:solidFill>
                  <a:srgbClr val="000000"/>
                </a:solidFill>
                <a:latin typeface="Menlo-Regular"/>
              </a:rPr>
              <a:t>locs</a:t>
            </a:r>
            <a:r>
              <a:rPr lang="en-US" sz="800" dirty="0">
                <a:solidFill>
                  <a:srgbClr val="000000"/>
                </a:solidFill>
                <a:latin typeface="Menlo-Regular"/>
              </a:rPr>
              <a:t> </a:t>
            </a:r>
            <a:r>
              <a:rPr lang="en-US" sz="800" dirty="0">
                <a:solidFill>
                  <a:srgbClr val="0000FF"/>
                </a:solidFill>
                <a:latin typeface="Menlo-Regular"/>
              </a:rPr>
              <a:t>if </a:t>
            </a:r>
            <a:r>
              <a:rPr lang="en-US" sz="800" dirty="0">
                <a:solidFill>
                  <a:srgbClr val="000000"/>
                </a:solidFill>
                <a:latin typeface="Menlo-Regular"/>
              </a:rPr>
              <a:t>x[</a:t>
            </a:r>
            <a:r>
              <a:rPr lang="en-US" sz="800" dirty="0">
                <a:solidFill>
                  <a:srgbClr val="009933"/>
                </a:solidFill>
                <a:latin typeface="Menlo-Regular"/>
              </a:rPr>
              <a:t>'properties'</a:t>
            </a:r>
            <a:r>
              <a:rPr lang="en-US" sz="800" dirty="0">
                <a:solidFill>
                  <a:srgbClr val="000000"/>
                </a:solidFill>
                <a:latin typeface="Menlo-Regular"/>
              </a:rPr>
              <a:t>][</a:t>
            </a:r>
            <a:r>
              <a:rPr lang="en-US" sz="800" dirty="0">
                <a:solidFill>
                  <a:srgbClr val="009933"/>
                </a:solidFill>
                <a:latin typeface="Menlo-Regular"/>
              </a:rPr>
              <a:t>'</a:t>
            </a:r>
            <a:r>
              <a:rPr lang="en-US" sz="800" dirty="0" err="1">
                <a:solidFill>
                  <a:srgbClr val="009933"/>
                </a:solidFill>
                <a:latin typeface="Menlo-Regular"/>
              </a:rPr>
              <a:t>collectioncode</a:t>
            </a:r>
            <a:r>
              <a:rPr lang="en-US" sz="800" dirty="0">
                <a:solidFill>
                  <a:srgbClr val="009933"/>
                </a:solidFill>
                <a:latin typeface="Menlo-Regular"/>
              </a:rPr>
              <a:t>'</a:t>
            </a:r>
            <a:r>
              <a:rPr lang="en-US" sz="800" dirty="0">
                <a:solidFill>
                  <a:srgbClr val="000000"/>
                </a:solidFill>
                <a:latin typeface="Menlo-Regular"/>
              </a:rPr>
              <a:t>]</a:t>
            </a:r>
            <a:r>
              <a:rPr lang="en-US" sz="800" dirty="0">
                <a:solidFill>
                  <a:srgbClr val="0000FF"/>
                </a:solidFill>
                <a:latin typeface="Menlo-Regular"/>
              </a:rPr>
              <a:t>=</a:t>
            </a:r>
            <a:r>
              <a:rPr lang="en-US" sz="800" dirty="0" smtClean="0">
                <a:solidFill>
                  <a:srgbClr val="0000FF"/>
                </a:solidFill>
                <a:latin typeface="Menlo-Regular"/>
              </a:rPr>
              <a:t>=</a:t>
            </a:r>
            <a:r>
              <a:rPr lang="en-US" sz="800" dirty="0" smtClean="0">
                <a:solidFill>
                  <a:srgbClr val="009933"/>
                </a:solidFill>
                <a:latin typeface="Menlo-Regular"/>
              </a:rPr>
              <a:t>”HFX"</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a:solidFill>
                  <a:srgbClr val="0066FF"/>
                </a:solidFill>
                <a:latin typeface="Menlo-Regular"/>
              </a:rPr>
              <a:t># Do some simple buffering of the map edges based on your returned data.</a:t>
            </a:r>
            <a:br>
              <a:rPr lang="en-US" sz="800" dirty="0">
                <a:solidFill>
                  <a:srgbClr val="0066FF"/>
                </a:solidFill>
                <a:latin typeface="Menlo-Regular"/>
              </a:rPr>
            </a:br>
            <a:r>
              <a:rPr lang="en-US" sz="800" dirty="0">
                <a:solidFill>
                  <a:srgbClr val="000000"/>
                </a:solidFill>
                <a:latin typeface="Menlo-Regular"/>
              </a:rPr>
              <a:t>plt.axis([</a:t>
            </a:r>
            <a:r>
              <a:rPr lang="en-US" sz="800" dirty="0">
                <a:solidFill>
                  <a:srgbClr val="3333FF"/>
                </a:solidFill>
                <a:latin typeface="Menlo-Regular"/>
              </a:rPr>
              <a:t>min</a:t>
            </a:r>
            <a:r>
              <a:rPr lang="en-US" sz="800" dirty="0">
                <a:solidFill>
                  <a:srgbClr val="000000"/>
                </a:solidFill>
                <a:latin typeface="Menlo-Regular"/>
              </a:rPr>
              <a:t>(lons)</a:t>
            </a:r>
            <a:r>
              <a:rPr lang="en-US" sz="800" dirty="0">
                <a:solidFill>
                  <a:srgbClr val="0000FF"/>
                </a:solidFill>
                <a:latin typeface="Menlo-Regular"/>
              </a:rPr>
              <a:t>-</a:t>
            </a:r>
            <a:r>
              <a:rPr lang="en-US" sz="800" dirty="0">
                <a:solidFill>
                  <a:srgbClr val="0066FF"/>
                </a:solidFill>
                <a:latin typeface="Menlo-Regular"/>
              </a:rPr>
              <a:t>1</a:t>
            </a:r>
            <a:r>
              <a:rPr lang="en-US" sz="800" dirty="0">
                <a:solidFill>
                  <a:srgbClr val="000000"/>
                </a:solidFill>
                <a:latin typeface="Menlo-Regular"/>
              </a:rPr>
              <a:t>, </a:t>
            </a:r>
            <a:r>
              <a:rPr lang="en-US" sz="800" dirty="0">
                <a:solidFill>
                  <a:srgbClr val="3333FF"/>
                </a:solidFill>
                <a:latin typeface="Menlo-Regular"/>
              </a:rPr>
              <a:t>max</a:t>
            </a:r>
            <a:r>
              <a:rPr lang="en-US" sz="800" dirty="0">
                <a:solidFill>
                  <a:srgbClr val="000000"/>
                </a:solidFill>
                <a:latin typeface="Menlo-Regular"/>
              </a:rPr>
              <a:t>(lons)</a:t>
            </a:r>
            <a:r>
              <a:rPr lang="en-US" sz="800" dirty="0">
                <a:solidFill>
                  <a:srgbClr val="0000FF"/>
                </a:solidFill>
                <a:latin typeface="Menlo-Regular"/>
              </a:rPr>
              <a:t>+</a:t>
            </a:r>
            <a:r>
              <a:rPr lang="en-US" sz="800" dirty="0">
                <a:solidFill>
                  <a:srgbClr val="0066FF"/>
                </a:solidFill>
                <a:latin typeface="Menlo-Regular"/>
              </a:rPr>
              <a:t>1</a:t>
            </a:r>
            <a:r>
              <a:rPr lang="en-US" sz="800" dirty="0">
                <a:solidFill>
                  <a:srgbClr val="000000"/>
                </a:solidFill>
                <a:latin typeface="Menlo-Regular"/>
              </a:rPr>
              <a:t>, </a:t>
            </a:r>
            <a:r>
              <a:rPr lang="en-US" sz="800" dirty="0">
                <a:solidFill>
                  <a:srgbClr val="3333FF"/>
                </a:solidFill>
                <a:latin typeface="Menlo-Regular"/>
              </a:rPr>
              <a:t>min</a:t>
            </a:r>
            <a:r>
              <a:rPr lang="en-US" sz="800" dirty="0">
                <a:solidFill>
                  <a:srgbClr val="000000"/>
                </a:solidFill>
                <a:latin typeface="Menlo-Regular"/>
              </a:rPr>
              <a:t>(lats)</a:t>
            </a:r>
            <a:r>
              <a:rPr lang="en-US" sz="800" dirty="0">
                <a:solidFill>
                  <a:srgbClr val="0000FF"/>
                </a:solidFill>
                <a:latin typeface="Menlo-Regular"/>
              </a:rPr>
              <a:t>-</a:t>
            </a:r>
            <a:r>
              <a:rPr lang="en-US" sz="800" dirty="0">
                <a:solidFill>
                  <a:srgbClr val="0066FF"/>
                </a:solidFill>
                <a:latin typeface="Menlo-Regular"/>
              </a:rPr>
              <a:t>1</a:t>
            </a:r>
            <a:r>
              <a:rPr lang="en-US" sz="800" dirty="0">
                <a:solidFill>
                  <a:srgbClr val="000000"/>
                </a:solidFill>
                <a:latin typeface="Menlo-Regular"/>
              </a:rPr>
              <a:t>, </a:t>
            </a:r>
            <a:r>
              <a:rPr lang="en-US" sz="800" dirty="0">
                <a:solidFill>
                  <a:srgbClr val="3333FF"/>
                </a:solidFill>
                <a:latin typeface="Menlo-Regular"/>
              </a:rPr>
              <a:t>max</a:t>
            </a:r>
            <a:r>
              <a:rPr lang="en-US" sz="800" dirty="0">
                <a:solidFill>
                  <a:srgbClr val="000000"/>
                </a:solidFill>
                <a:latin typeface="Menlo-Regular"/>
              </a:rPr>
              <a:t>(lats)</a:t>
            </a:r>
            <a:r>
              <a:rPr lang="en-US" sz="800" dirty="0">
                <a:solidFill>
                  <a:srgbClr val="0000FF"/>
                </a:solidFill>
                <a:latin typeface="Menlo-Regular"/>
              </a:rPr>
              <a:t>+</a:t>
            </a:r>
            <a:r>
              <a:rPr lang="en-US" sz="800" dirty="0">
                <a:solidFill>
                  <a:srgbClr val="0066FF"/>
                </a:solidFill>
                <a:latin typeface="Menlo-Regular"/>
              </a:rPr>
              <a:t>1</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a:solidFill>
                  <a:srgbClr val="0066FF"/>
                </a:solidFill>
                <a:latin typeface="Menlo-Regular"/>
              </a:rPr>
              <a:t># Plot the </a:t>
            </a:r>
            <a:r>
              <a:rPr lang="en-US" sz="800" dirty="0" err="1">
                <a:solidFill>
                  <a:srgbClr val="0066FF"/>
                </a:solidFill>
                <a:latin typeface="Menlo-Regular"/>
              </a:rPr>
              <a:t>lons</a:t>
            </a:r>
            <a:r>
              <a:rPr lang="en-US" sz="800" dirty="0">
                <a:solidFill>
                  <a:srgbClr val="0066FF"/>
                </a:solidFill>
                <a:latin typeface="Menlo-Regular"/>
              </a:rPr>
              <a:t> and </a:t>
            </a:r>
            <a:r>
              <a:rPr lang="en-US" sz="800" dirty="0" err="1">
                <a:solidFill>
                  <a:srgbClr val="0066FF"/>
                </a:solidFill>
                <a:latin typeface="Menlo-Regular"/>
              </a:rPr>
              <a:t>lats</a:t>
            </a:r>
            <a:r>
              <a:rPr lang="en-US" sz="800" dirty="0">
                <a:solidFill>
                  <a:srgbClr val="0066FF"/>
                </a:solidFill>
                <a:latin typeface="Menlo-Regular"/>
              </a:rPr>
              <a:t>, transforming them to the axis </a:t>
            </a:r>
            <a:r>
              <a:rPr lang="en-US" sz="800" dirty="0" smtClean="0">
                <a:solidFill>
                  <a:srgbClr val="0066FF"/>
                </a:solidFill>
                <a:latin typeface="Menlo-Regular"/>
              </a:rPr>
              <a:t>projection</a:t>
            </a:r>
            <a:br>
              <a:rPr lang="en-US" sz="800" dirty="0" smtClean="0">
                <a:solidFill>
                  <a:srgbClr val="0066FF"/>
                </a:solidFill>
                <a:latin typeface="Menlo-Regular"/>
              </a:rPr>
            </a:br>
            <a:r>
              <a:rPr lang="en-US" sz="800" dirty="0" err="1">
                <a:solidFill>
                  <a:srgbClr val="000000"/>
                </a:solidFill>
                <a:latin typeface="Menlo-Regular"/>
              </a:rPr>
              <a:t>ax.scatter(lons</a:t>
            </a:r>
            <a:r>
              <a:rPr lang="en-US" sz="800" dirty="0">
                <a:solidFill>
                  <a:srgbClr val="000000"/>
                </a:solidFill>
                <a:latin typeface="Menlo-Regular"/>
              </a:rPr>
              <a:t>, </a:t>
            </a:r>
            <a:r>
              <a:rPr lang="en-US" sz="800" dirty="0" err="1">
                <a:solidFill>
                  <a:srgbClr val="000000"/>
                </a:solidFill>
                <a:latin typeface="Menlo-Regular"/>
              </a:rPr>
              <a:t>lats</a:t>
            </a:r>
            <a:r>
              <a:rPr lang="en-US" sz="800" dirty="0">
                <a:solidFill>
                  <a:srgbClr val="000000"/>
                </a:solidFill>
                <a:latin typeface="Menlo-Regular"/>
              </a:rPr>
              <a:t>, transform</a:t>
            </a:r>
            <a:r>
              <a:rPr lang="en-US" sz="800" dirty="0">
                <a:solidFill>
                  <a:srgbClr val="0000FF"/>
                </a:solidFill>
                <a:latin typeface="Menlo-Regular"/>
              </a:rPr>
              <a:t>=</a:t>
            </a:r>
            <a:r>
              <a:rPr lang="en-US" sz="800" dirty="0" err="1">
                <a:solidFill>
                  <a:srgbClr val="000000"/>
                </a:solidFill>
                <a:latin typeface="Menlo-Regular"/>
              </a:rPr>
              <a:t>ccrs.PlateCarree</a:t>
            </a:r>
            <a:r>
              <a:rPr lang="en-US" sz="800" dirty="0">
                <a:solidFill>
                  <a:srgbClr val="000000"/>
                </a:solidFill>
                <a:latin typeface="Menlo-Regular"/>
              </a:rPr>
              <a:t>(), </a:t>
            </a:r>
            <a:r>
              <a:rPr lang="en-US" sz="800" dirty="0" err="1">
                <a:solidFill>
                  <a:srgbClr val="000000"/>
                </a:solidFill>
                <a:latin typeface="Menlo-Regular"/>
              </a:rPr>
              <a:t>edgecolors</a:t>
            </a:r>
            <a:r>
              <a:rPr lang="en-US" sz="800" dirty="0">
                <a:solidFill>
                  <a:srgbClr val="0000FF"/>
                </a:solidFill>
                <a:latin typeface="Menlo-Regular"/>
              </a:rPr>
              <a:t>=</a:t>
            </a:r>
            <a:r>
              <a:rPr lang="en-US" sz="800" dirty="0">
                <a:solidFill>
                  <a:srgbClr val="009933"/>
                </a:solidFill>
                <a:latin typeface="Menlo-Regular"/>
              </a:rPr>
              <a:t>"k"</a:t>
            </a:r>
            <a:r>
              <a:rPr lang="en-US" sz="800" dirty="0">
                <a:solidFill>
                  <a:srgbClr val="000000"/>
                </a:solidFill>
                <a:latin typeface="Menlo-Regular"/>
              </a:rPr>
              <a:t>, marker</a:t>
            </a:r>
            <a:r>
              <a:rPr lang="en-US" sz="800" dirty="0">
                <a:solidFill>
                  <a:srgbClr val="0000FF"/>
                </a:solidFill>
                <a:latin typeface="Menlo-Regular"/>
              </a:rPr>
              <a:t>=</a:t>
            </a:r>
            <a:r>
              <a:rPr lang="en-US" sz="800" dirty="0">
                <a:solidFill>
                  <a:srgbClr val="009933"/>
                </a:solidFill>
                <a:latin typeface="Menlo-Regular"/>
              </a:rPr>
              <a:t>'.'</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err="1">
                <a:solidFill>
                  <a:srgbClr val="000000"/>
                </a:solidFill>
                <a:latin typeface="Menlo-Regular"/>
              </a:rPr>
              <a:t>ax.stock_img</a:t>
            </a:r>
            <a:r>
              <a:rPr lang="en-US" sz="800" dirty="0">
                <a:solidFill>
                  <a:srgbClr val="000000"/>
                </a:solidFill>
                <a:latin typeface="Menlo-Regular"/>
              </a:rPr>
              <a:t>() </a:t>
            </a:r>
            <a:r>
              <a:rPr lang="en-US" sz="800" dirty="0">
                <a:solidFill>
                  <a:srgbClr val="0066FF"/>
                </a:solidFill>
                <a:latin typeface="Menlo-Regular"/>
              </a:rPr>
              <a:t># fairly nice looking bathymetry provided by </a:t>
            </a:r>
            <a:r>
              <a:rPr lang="en-US" sz="800" dirty="0" err="1">
                <a:solidFill>
                  <a:srgbClr val="0066FF"/>
                </a:solidFill>
                <a:latin typeface="Menlo-Regular"/>
              </a:rPr>
              <a:t>Cartopy</a:t>
            </a:r>
            <a:r>
              <a:rPr lang="en-US" sz="800" dirty="0" smtClean="0">
                <a:solidFill>
                  <a:srgbClr val="0066FF"/>
                </a:solidFill>
                <a:latin typeface="Menlo-Regular"/>
              </a:rPr>
              <a:t/>
            </a:r>
            <a:br>
              <a:rPr lang="en-US" sz="800" dirty="0" smtClean="0">
                <a:solidFill>
                  <a:srgbClr val="0066FF"/>
                </a:solidFill>
                <a:latin typeface="Menlo-Regular"/>
              </a:rPr>
            </a:br>
            <a:r>
              <a:rPr lang="en-US" sz="800" dirty="0" smtClean="0">
                <a:solidFill>
                  <a:srgbClr val="000000"/>
                </a:solidFill>
                <a:latin typeface="Menlo-Regular"/>
              </a:rPr>
              <a:t/>
            </a:r>
            <a:br>
              <a:rPr lang="en-US" sz="800" dirty="0" smtClean="0">
                <a:solidFill>
                  <a:srgbClr val="000000"/>
                </a:solidFill>
                <a:latin typeface="Menlo-Regular"/>
              </a:rPr>
            </a:br>
            <a:r>
              <a:rPr lang="en-US" sz="800" dirty="0">
                <a:solidFill>
                  <a:srgbClr val="0066FF"/>
                </a:solidFill>
                <a:latin typeface="Menlo-Regular"/>
              </a:rPr>
              <a:t># Add the land mass colorings</a:t>
            </a:r>
            <a:br>
              <a:rPr lang="en-US" sz="800" dirty="0">
                <a:solidFill>
                  <a:srgbClr val="0066FF"/>
                </a:solidFill>
                <a:latin typeface="Menlo-Regular"/>
              </a:rPr>
            </a:br>
            <a:r>
              <a:rPr lang="en-US" sz="800" dirty="0" err="1">
                <a:solidFill>
                  <a:srgbClr val="000000"/>
                </a:solidFill>
                <a:latin typeface="Menlo-Regular"/>
              </a:rPr>
              <a:t>ax.add_feature(feature.NaturalEarthFeature(</a:t>
            </a:r>
            <a:r>
              <a:rPr lang="en-US" sz="800" dirty="0" err="1">
                <a:solidFill>
                  <a:srgbClr val="009933"/>
                </a:solidFill>
                <a:latin typeface="Menlo-Regular"/>
              </a:rPr>
              <a:t>'physical</a:t>
            </a:r>
            <a:r>
              <a:rPr lang="en-US" sz="800" dirty="0">
                <a:solidFill>
                  <a:srgbClr val="009933"/>
                </a:solidFill>
                <a:latin typeface="Menlo-Regular"/>
              </a:rPr>
              <a:t>'</a:t>
            </a:r>
            <a:r>
              <a:rPr lang="en-US" sz="800" dirty="0">
                <a:solidFill>
                  <a:srgbClr val="000000"/>
                </a:solidFill>
                <a:latin typeface="Menlo-Regular"/>
              </a:rPr>
              <a:t>, </a:t>
            </a:r>
            <a:r>
              <a:rPr lang="en-US" sz="800" dirty="0">
                <a:solidFill>
                  <a:srgbClr val="009933"/>
                </a:solidFill>
                <a:latin typeface="Menlo-Regular"/>
              </a:rPr>
              <a:t>'land'</a:t>
            </a:r>
            <a:r>
              <a:rPr lang="en-US" sz="800" dirty="0">
                <a:solidFill>
                  <a:srgbClr val="000000"/>
                </a:solidFill>
                <a:latin typeface="Menlo-Regular"/>
              </a:rPr>
              <a:t>, </a:t>
            </a:r>
            <a:r>
              <a:rPr lang="en-US" sz="800" dirty="0">
                <a:solidFill>
                  <a:srgbClr val="009933"/>
                </a:solidFill>
                <a:latin typeface="Menlo-Regular"/>
              </a:rPr>
              <a:t>'10m'</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t>
            </a:r>
            <a:r>
              <a:rPr lang="en-US" sz="800" dirty="0" err="1">
                <a:solidFill>
                  <a:srgbClr val="000000"/>
                </a:solidFill>
                <a:latin typeface="Menlo-Regular"/>
              </a:rPr>
              <a:t>edgecolor</a:t>
            </a:r>
            <a:r>
              <a:rPr lang="en-US" sz="800" dirty="0">
                <a:solidFill>
                  <a:srgbClr val="0000FF"/>
                </a:solidFill>
                <a:latin typeface="Menlo-Regular"/>
              </a:rPr>
              <a:t>=</a:t>
            </a:r>
            <a:r>
              <a:rPr lang="en-US" sz="800" dirty="0">
                <a:solidFill>
                  <a:srgbClr val="009933"/>
                </a:solidFill>
                <a:latin typeface="Menlo-Regular"/>
              </a:rPr>
              <a:t>'face'</a:t>
            </a:r>
            <a:r>
              <a:rPr lang="en-US" sz="800" dirty="0">
                <a:solidFill>
                  <a:srgbClr val="000000"/>
                </a:solidFill>
                <a:latin typeface="Menlo-Regular"/>
              </a:rPr>
              <a:t>, </a:t>
            </a:r>
            <a:r>
              <a:rPr lang="en-US" sz="800" dirty="0" err="1">
                <a:solidFill>
                  <a:srgbClr val="000000"/>
                </a:solidFill>
                <a:latin typeface="Menlo-Regular"/>
              </a:rPr>
              <a:t>facecolor</a:t>
            </a:r>
            <a:r>
              <a:rPr lang="en-US" sz="800" dirty="0">
                <a:solidFill>
                  <a:srgbClr val="0000FF"/>
                </a:solidFill>
                <a:latin typeface="Menlo-Regular"/>
              </a:rPr>
              <a:t>=</a:t>
            </a:r>
            <a:r>
              <a:rPr lang="en-US" sz="800" dirty="0" err="1">
                <a:solidFill>
                  <a:srgbClr val="000000"/>
                </a:solidFill>
                <a:latin typeface="Menlo-Regular"/>
              </a:rPr>
              <a:t>feature.COLORS[</a:t>
            </a:r>
            <a:r>
              <a:rPr lang="en-US" sz="800" dirty="0" err="1">
                <a:solidFill>
                  <a:srgbClr val="009933"/>
                </a:solidFill>
                <a:latin typeface="Menlo-Regular"/>
              </a:rPr>
              <a:t>'land</a:t>
            </a:r>
            <a:r>
              <a:rPr lang="en-US" sz="800" dirty="0">
                <a:solidFill>
                  <a:srgbClr val="009933"/>
                </a:solidFill>
                <a:latin typeface="Menlo-Regular"/>
              </a:rPr>
              <a:t>'</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a:solidFill>
                  <a:srgbClr val="0066FF"/>
                </a:solidFill>
                <a:latin typeface="Menlo-Regular"/>
              </a:rPr>
              <a:t># You can also define a feature and add it in a separate command</a:t>
            </a:r>
            <a:br>
              <a:rPr lang="en-US" sz="800" dirty="0">
                <a:solidFill>
                  <a:srgbClr val="0066FF"/>
                </a:solidFill>
                <a:latin typeface="Menlo-Regular"/>
              </a:rPr>
            </a:br>
            <a:r>
              <a:rPr lang="en-US" sz="800" dirty="0" err="1">
                <a:solidFill>
                  <a:srgbClr val="000000"/>
                </a:solidFill>
                <a:latin typeface="Menlo-Regular"/>
              </a:rPr>
              <a:t>states_provinces</a:t>
            </a:r>
            <a:r>
              <a:rPr lang="en-US" sz="800" dirty="0">
                <a:solidFill>
                  <a:srgbClr val="000000"/>
                </a:solidFill>
                <a:latin typeface="Menlo-Regular"/>
              </a:rPr>
              <a:t> </a:t>
            </a:r>
            <a:r>
              <a:rPr lang="en-US" sz="800" dirty="0">
                <a:solidFill>
                  <a:srgbClr val="0000FF"/>
                </a:solidFill>
                <a:latin typeface="Menlo-Regular"/>
              </a:rPr>
              <a:t>= </a:t>
            </a:r>
            <a:r>
              <a:rPr lang="en-US" sz="800" dirty="0" err="1">
                <a:solidFill>
                  <a:srgbClr val="000000"/>
                </a:solidFill>
                <a:latin typeface="Menlo-Regular"/>
              </a:rPr>
              <a:t>feature.NaturalEarthFeature(</a:t>
            </a:r>
            <a:r>
              <a:rPr lang="en-US" sz="800" dirty="0" err="1">
                <a:solidFill>
                  <a:srgbClr val="009933"/>
                </a:solidFill>
                <a:latin typeface="Menlo-Regular"/>
              </a:rPr>
              <a:t>'cultural</a:t>
            </a:r>
            <a:r>
              <a:rPr lang="en-US" sz="800" dirty="0">
                <a:solidFill>
                  <a:srgbClr val="009933"/>
                </a:solidFill>
                <a:latin typeface="Menlo-Regular"/>
              </a:rPr>
              <a:t>'</a:t>
            </a:r>
            <a:r>
              <a:rPr lang="en-US" sz="800" dirty="0">
                <a:solidFill>
                  <a:srgbClr val="000000"/>
                </a:solidFill>
                <a:latin typeface="Menlo-Regular"/>
              </a:rPr>
              <a:t>, </a:t>
            </a:r>
            <a:r>
              <a:rPr lang="en-US" sz="800" dirty="0">
                <a:solidFill>
                  <a:srgbClr val="009933"/>
                </a:solidFill>
                <a:latin typeface="Menlo-Regular"/>
              </a:rPr>
              <a:t>'admin_1_states_provinces_lines'</a:t>
            </a:r>
            <a:r>
              <a:rPr lang="en-US" sz="800" dirty="0">
                <a:solidFill>
                  <a:srgbClr val="000000"/>
                </a:solidFill>
                <a:latin typeface="Menlo-Regular"/>
              </a:rPr>
              <a:t>, scale</a:t>
            </a:r>
            <a:r>
              <a:rPr lang="en-US" sz="800" dirty="0">
                <a:solidFill>
                  <a:srgbClr val="0000FF"/>
                </a:solidFill>
                <a:latin typeface="Menlo-Regular"/>
              </a:rPr>
              <a:t>=</a:t>
            </a:r>
            <a:r>
              <a:rPr lang="en-US" sz="800" dirty="0">
                <a:solidFill>
                  <a:srgbClr val="009933"/>
                </a:solidFill>
                <a:latin typeface="Menlo-Regular"/>
              </a:rPr>
              <a:t>'50m'</a:t>
            </a:r>
            <a:r>
              <a:rPr lang="en-US" sz="800" dirty="0">
                <a:solidFill>
                  <a:srgbClr val="000000"/>
                </a:solidFill>
                <a:latin typeface="Menlo-Regular"/>
              </a:rPr>
              <a:t>, </a:t>
            </a:r>
            <a:r>
              <a:rPr lang="en-US" sz="800" dirty="0" err="1">
                <a:solidFill>
                  <a:srgbClr val="000000"/>
                </a:solidFill>
                <a:latin typeface="Menlo-Regular"/>
              </a:rPr>
              <a:t>facecolor</a:t>
            </a:r>
            <a:r>
              <a:rPr lang="en-US" sz="800" dirty="0">
                <a:solidFill>
                  <a:srgbClr val="0000FF"/>
                </a:solidFill>
                <a:latin typeface="Menlo-Regular"/>
              </a:rPr>
              <a:t>=</a:t>
            </a:r>
            <a:r>
              <a:rPr lang="en-US" sz="800" dirty="0">
                <a:solidFill>
                  <a:srgbClr val="009933"/>
                </a:solidFill>
                <a:latin typeface="Menlo-Regular"/>
              </a:rPr>
              <a:t>'none'</a:t>
            </a:r>
            <a:r>
              <a:rPr lang="en-US" sz="800" dirty="0">
                <a:solidFill>
                  <a:srgbClr val="000000"/>
                </a:solidFill>
                <a:latin typeface="Menlo-Regular"/>
              </a:rPr>
              <a:t>)</a:t>
            </a:r>
            <a:br>
              <a:rPr lang="en-US" sz="800" dirty="0">
                <a:solidFill>
                  <a:srgbClr val="000000"/>
                </a:solidFill>
                <a:latin typeface="Menlo-Regular"/>
              </a:rPr>
            </a:br>
            <a:r>
              <a:rPr lang="en-US" sz="800" dirty="0" err="1">
                <a:solidFill>
                  <a:srgbClr val="000000"/>
                </a:solidFill>
                <a:latin typeface="Menlo-Regular"/>
              </a:rPr>
              <a:t>ax.add_feature(states_provinces</a:t>
            </a:r>
            <a:r>
              <a:rPr lang="en-US" sz="800" dirty="0">
                <a:solidFill>
                  <a:srgbClr val="000000"/>
                </a:solidFill>
                <a:latin typeface="Menlo-Regular"/>
              </a:rPr>
              <a:t>, </a:t>
            </a:r>
            <a:r>
              <a:rPr lang="en-US" sz="800" dirty="0" err="1">
                <a:solidFill>
                  <a:srgbClr val="000000"/>
                </a:solidFill>
                <a:latin typeface="Menlo-Regular"/>
              </a:rPr>
              <a:t>edgecolor</a:t>
            </a:r>
            <a:r>
              <a:rPr lang="en-US" sz="800" dirty="0">
                <a:solidFill>
                  <a:srgbClr val="0000FF"/>
                </a:solidFill>
                <a:latin typeface="Menlo-Regular"/>
              </a:rPr>
              <a:t>=</a:t>
            </a:r>
            <a:r>
              <a:rPr lang="en-US" sz="800" dirty="0">
                <a:solidFill>
                  <a:srgbClr val="009933"/>
                </a:solidFill>
                <a:latin typeface="Menlo-Regular"/>
              </a:rPr>
              <a:t>'gray'</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a:solidFill>
                  <a:srgbClr val="0066FF"/>
                </a:solidFill>
                <a:latin typeface="Menlo-Regular"/>
              </a:rPr>
              <a:t># There's also a very simple method to call to draw coastlines on your map.</a:t>
            </a:r>
            <a:br>
              <a:rPr lang="en-US" sz="800" dirty="0">
                <a:solidFill>
                  <a:srgbClr val="0066FF"/>
                </a:solidFill>
                <a:latin typeface="Menlo-Regular"/>
              </a:rPr>
            </a:br>
            <a:r>
              <a:rPr lang="en-US" sz="800" dirty="0" err="1">
                <a:solidFill>
                  <a:srgbClr val="000000"/>
                </a:solidFill>
                <a:latin typeface="Menlo-Regular"/>
              </a:rPr>
              <a:t>ax.coastlines</a:t>
            </a:r>
            <a:r>
              <a:rPr lang="en-US" sz="800" dirty="0">
                <a:solidFill>
                  <a:srgbClr val="000000"/>
                </a:solidFill>
                <a:latin typeface="Menlo-Regular"/>
              </a:rPr>
              <a:t>(resolution</a:t>
            </a:r>
            <a:r>
              <a:rPr lang="en-US" sz="800" dirty="0">
                <a:solidFill>
                  <a:srgbClr val="0000FF"/>
                </a:solidFill>
                <a:latin typeface="Menlo-Regular"/>
              </a:rPr>
              <a:t>=</a:t>
            </a:r>
            <a:r>
              <a:rPr lang="en-US" sz="800" dirty="0">
                <a:solidFill>
                  <a:srgbClr val="009933"/>
                </a:solidFill>
                <a:latin typeface="Menlo-Regular"/>
              </a:rPr>
              <a:t>"10m"</a:t>
            </a:r>
            <a:r>
              <a:rPr lang="en-US" sz="800" dirty="0">
                <a:solidFill>
                  <a:srgbClr val="000000"/>
                </a:solidFill>
                <a:latin typeface="Menlo-Regular"/>
              </a:rPr>
              <a:t>)</a:t>
            </a:r>
            <a:br>
              <a:rPr lang="en-US" sz="800" dirty="0">
                <a:solidFill>
                  <a:srgbClr val="000000"/>
                </a:solidFill>
                <a:latin typeface="Menlo-Regular"/>
              </a:rPr>
            </a:br>
            <a:r>
              <a:rPr lang="en-US" sz="800" dirty="0">
                <a:solidFill>
                  <a:srgbClr val="000000"/>
                </a:solidFill>
                <a:latin typeface="Menlo-Regular"/>
              </a:rPr>
              <a:t/>
            </a:r>
            <a:br>
              <a:rPr lang="en-US" sz="800" dirty="0">
                <a:solidFill>
                  <a:srgbClr val="000000"/>
                </a:solidFill>
                <a:latin typeface="Menlo-Regular"/>
              </a:rPr>
            </a:br>
            <a:r>
              <a:rPr lang="en-US" sz="800" dirty="0" err="1">
                <a:solidFill>
                  <a:srgbClr val="000000"/>
                </a:solidFill>
                <a:latin typeface="Menlo-Regular"/>
              </a:rPr>
              <a:t>plt.show</a:t>
            </a:r>
            <a:r>
              <a:rPr lang="en-US" sz="800" dirty="0">
                <a:solidFill>
                  <a:srgbClr val="000000"/>
                </a:solidFill>
                <a:latin typeface="Menlo-Regular"/>
              </a:rPr>
              <a:t>()</a:t>
            </a:r>
            <a:endParaRPr lang="en-US" sz="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020016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 object into </a:t>
            </a:r>
            <a:r>
              <a:rPr lang="en-US" dirty="0" err="1" smtClean="0"/>
              <a:t>Cartopy</a:t>
            </a:r>
            <a:r>
              <a:rPr lang="en-US" dirty="0" smtClean="0"/>
              <a:t> map</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dirty="0">
                <a:solidFill>
                  <a:srgbClr val="000000"/>
                </a:solidFill>
                <a:latin typeface="Menlo-Regular"/>
              </a:rPr>
              <a:t>ax </a:t>
            </a:r>
            <a:r>
              <a:rPr lang="en-US" dirty="0">
                <a:solidFill>
                  <a:srgbClr val="0000FF"/>
                </a:solidFill>
                <a:latin typeface="Menlo-Regular"/>
              </a:rPr>
              <a:t>= </a:t>
            </a:r>
            <a:r>
              <a:rPr lang="en-US" dirty="0" err="1">
                <a:solidFill>
                  <a:srgbClr val="000000"/>
                </a:solidFill>
                <a:latin typeface="Menlo-Regular"/>
              </a:rPr>
              <a:t>plt.axes</a:t>
            </a:r>
            <a:r>
              <a:rPr lang="en-US" dirty="0">
                <a:solidFill>
                  <a:srgbClr val="000000"/>
                </a:solidFill>
                <a:latin typeface="Menlo-Regular"/>
              </a:rPr>
              <a:t>(projection</a:t>
            </a:r>
            <a:r>
              <a:rPr lang="en-US" dirty="0">
                <a:solidFill>
                  <a:srgbClr val="0000FF"/>
                </a:solidFill>
                <a:latin typeface="Menlo-Regular"/>
              </a:rPr>
              <a:t>=</a:t>
            </a:r>
            <a:r>
              <a:rPr lang="en-US" dirty="0" err="1">
                <a:solidFill>
                  <a:srgbClr val="000000"/>
                </a:solidFill>
                <a:latin typeface="Menlo-Regular"/>
              </a:rPr>
              <a:t>ccrs.PlateCarree</a:t>
            </a:r>
            <a:r>
              <a:rPr lang="en-US" dirty="0">
                <a:solidFill>
                  <a:srgbClr val="000000"/>
                </a:solidFill>
                <a:latin typeface="Menlo-Regular"/>
              </a:rPr>
              <a:t>()</a:t>
            </a:r>
            <a:r>
              <a:rPr lang="en-US" dirty="0" smtClean="0">
                <a:solidFill>
                  <a:srgbClr val="000000"/>
                </a:solidFill>
                <a:latin typeface="Menlo-Regular"/>
              </a:rPr>
              <a:t>) </a:t>
            </a:r>
            <a:r>
              <a:rPr lang="en-US" dirty="0" smtClean="0">
                <a:solidFill>
                  <a:srgbClr val="3366FF"/>
                </a:solidFill>
                <a:latin typeface="Menlo-Regular"/>
              </a:rPr>
              <a:t># </a:t>
            </a:r>
            <a:r>
              <a:rPr lang="en-US" dirty="0" err="1" smtClean="0">
                <a:solidFill>
                  <a:srgbClr val="3366FF"/>
                </a:solidFill>
                <a:latin typeface="Menlo-Regular"/>
              </a:rPr>
              <a:t>PlateCarree</a:t>
            </a:r>
            <a:r>
              <a:rPr lang="en-US" dirty="0" smtClean="0">
                <a:solidFill>
                  <a:srgbClr val="3366FF"/>
                </a:solidFill>
                <a:latin typeface="Menlo-Regular"/>
              </a:rPr>
              <a:t> just simplest map projection for this example</a:t>
            </a:r>
          </a:p>
          <a:p>
            <a:pPr marL="0" indent="0">
              <a:buNone/>
            </a:pPr>
            <a:endParaRPr lang="en-US" dirty="0" smtClean="0">
              <a:solidFill>
                <a:srgbClr val="3366FF"/>
              </a:solidFill>
              <a:latin typeface="Menlo-Regular"/>
            </a:endParaRPr>
          </a:p>
          <a:p>
            <a:pPr marL="0" indent="0">
              <a:buNone/>
            </a:pPr>
            <a:r>
              <a:rPr lang="en-US" dirty="0" smtClean="0">
                <a:solidFill>
                  <a:srgbClr val="0066FF"/>
                </a:solidFill>
                <a:latin typeface="Menlo-Regular"/>
              </a:rPr>
              <a:t># </a:t>
            </a:r>
            <a:r>
              <a:rPr lang="en-US" dirty="0">
                <a:solidFill>
                  <a:srgbClr val="0066FF"/>
                </a:solidFill>
                <a:latin typeface="Menlo-Regular"/>
              </a:rPr>
              <a:t>Get a list of all features.</a:t>
            </a:r>
            <a:br>
              <a:rPr lang="en-US" dirty="0">
                <a:solidFill>
                  <a:srgbClr val="0066FF"/>
                </a:solidFill>
                <a:latin typeface="Menlo-Regular"/>
              </a:rPr>
            </a:br>
            <a:r>
              <a:rPr lang="en-US" dirty="0" err="1">
                <a:solidFill>
                  <a:srgbClr val="000000"/>
                </a:solidFill>
                <a:latin typeface="Menlo-Regular"/>
              </a:rPr>
              <a:t>locs</a:t>
            </a:r>
            <a:r>
              <a:rPr lang="en-US" dirty="0">
                <a:solidFill>
                  <a:srgbClr val="000000"/>
                </a:solidFill>
                <a:latin typeface="Menlo-Regular"/>
              </a:rPr>
              <a:t> </a:t>
            </a:r>
            <a:r>
              <a:rPr lang="en-US" dirty="0">
                <a:solidFill>
                  <a:srgbClr val="0000FF"/>
                </a:solidFill>
                <a:latin typeface="Menlo-Regular"/>
              </a:rPr>
              <a:t>= </a:t>
            </a:r>
            <a:r>
              <a:rPr lang="en-US" dirty="0" err="1">
                <a:solidFill>
                  <a:srgbClr val="000000"/>
                </a:solidFill>
                <a:latin typeface="Menlo-Regular"/>
              </a:rPr>
              <a:t>geom.get</a:t>
            </a:r>
            <a:r>
              <a:rPr lang="en-US" dirty="0">
                <a:solidFill>
                  <a:srgbClr val="000000"/>
                </a:solidFill>
                <a:latin typeface="Menlo-Regular"/>
              </a:rPr>
              <a:t>(</a:t>
            </a:r>
            <a:r>
              <a:rPr lang="en-US" dirty="0">
                <a:solidFill>
                  <a:srgbClr val="009933"/>
                </a:solidFill>
                <a:latin typeface="Menlo-Regular"/>
              </a:rPr>
              <a:t>"features"</a:t>
            </a:r>
            <a:r>
              <a:rPr lang="en-US" dirty="0">
                <a:solidFill>
                  <a:srgbClr val="000000"/>
                </a:solidFill>
                <a:latin typeface="Menlo-Regular"/>
              </a:rPr>
              <a:t>, [])</a:t>
            </a:r>
            <a:br>
              <a:rPr lang="en-US" dirty="0">
                <a:solidFill>
                  <a:srgbClr val="000000"/>
                </a:solidFill>
                <a:latin typeface="Menlo-Regular"/>
              </a:rPr>
            </a:br>
            <a:r>
              <a:rPr lang="en-US" dirty="0">
                <a:solidFill>
                  <a:srgbClr val="000000"/>
                </a:solidFill>
                <a:latin typeface="Menlo-Regular"/>
              </a:rPr>
              <a:t/>
            </a:r>
            <a:br>
              <a:rPr lang="en-US" dirty="0">
                <a:solidFill>
                  <a:srgbClr val="000000"/>
                </a:solidFill>
                <a:latin typeface="Menlo-Regular"/>
              </a:rPr>
            </a:br>
            <a:r>
              <a:rPr lang="en-US" dirty="0">
                <a:solidFill>
                  <a:srgbClr val="0066FF"/>
                </a:solidFill>
                <a:latin typeface="Menlo-Regular"/>
              </a:rPr>
              <a:t># Each feature has a lot of reference data associated with, as defined in Geoserver.</a:t>
            </a:r>
            <a:br>
              <a:rPr lang="en-US" dirty="0">
                <a:solidFill>
                  <a:srgbClr val="0066FF"/>
                </a:solidFill>
                <a:latin typeface="Menlo-Regular"/>
              </a:rPr>
            </a:br>
            <a:r>
              <a:rPr lang="en-US" dirty="0">
                <a:solidFill>
                  <a:srgbClr val="0000FF"/>
                </a:solidFill>
                <a:latin typeface="Menlo-Regular"/>
              </a:rPr>
              <a:t>print </a:t>
            </a:r>
            <a:r>
              <a:rPr lang="en-US" dirty="0" err="1">
                <a:solidFill>
                  <a:srgbClr val="000000"/>
                </a:solidFill>
                <a:latin typeface="Menlo-Regular"/>
              </a:rPr>
              <a:t>locs</a:t>
            </a:r>
            <a:r>
              <a:rPr lang="en-US" dirty="0">
                <a:solidFill>
                  <a:srgbClr val="000000"/>
                </a:solidFill>
                <a:latin typeface="Menlo-Regular"/>
              </a:rPr>
              <a:t>[</a:t>
            </a:r>
            <a:r>
              <a:rPr lang="en-US" dirty="0">
                <a:solidFill>
                  <a:srgbClr val="0066FF"/>
                </a:solidFill>
                <a:latin typeface="Menlo-Regular"/>
              </a:rPr>
              <a:t>0</a:t>
            </a:r>
            <a:r>
              <a:rPr lang="en-US" dirty="0">
                <a:solidFill>
                  <a:srgbClr val="000000"/>
                </a:solidFill>
                <a:latin typeface="Menlo-Regular"/>
              </a:rPr>
              <a:t>][</a:t>
            </a:r>
            <a:r>
              <a:rPr lang="en-US" dirty="0">
                <a:solidFill>
                  <a:srgbClr val="009933"/>
                </a:solidFill>
                <a:latin typeface="Menlo-Regular"/>
              </a:rPr>
              <a:t>'properties'</a:t>
            </a:r>
            <a:r>
              <a:rPr lang="en-US" dirty="0">
                <a:solidFill>
                  <a:srgbClr val="000000"/>
                </a:solidFill>
                <a:latin typeface="Menlo-Regular"/>
              </a:rPr>
              <a:t>].keys(</a:t>
            </a:r>
            <a:r>
              <a:rPr lang="en-US" dirty="0" smtClean="0">
                <a:solidFill>
                  <a:srgbClr val="000000"/>
                </a:solidFill>
                <a:latin typeface="Menlo-Regular"/>
              </a:rPr>
              <a:t>)</a:t>
            </a:r>
          </a:p>
          <a:p>
            <a:pPr marL="0" indent="0">
              <a:buNone/>
            </a:pPr>
            <a:r>
              <a:rPr lang="en-US" b="1" dirty="0">
                <a:solidFill>
                  <a:srgbClr val="000000"/>
                </a:solidFill>
                <a:latin typeface="Menlo-Regular"/>
              </a:rPr>
              <a:t>&gt; [</a:t>
            </a:r>
            <a:r>
              <a:rPr lang="en-US" b="1" dirty="0" err="1">
                <a:solidFill>
                  <a:srgbClr val="000000"/>
                </a:solidFill>
                <a:latin typeface="Menlo-Regular"/>
              </a:rPr>
              <a:t>u'station_type</a:t>
            </a:r>
            <a:r>
              <a:rPr lang="en-US" b="1" dirty="0">
                <a:solidFill>
                  <a:srgbClr val="000000"/>
                </a:solidFill>
                <a:latin typeface="Menlo-Regular"/>
              </a:rPr>
              <a:t>', </a:t>
            </a:r>
            <a:r>
              <a:rPr lang="en-US" b="1" dirty="0" err="1">
                <a:solidFill>
                  <a:srgbClr val="000000"/>
                </a:solidFill>
                <a:latin typeface="Menlo-Regular"/>
              </a:rPr>
              <a:t>u'notes</a:t>
            </a:r>
            <a:r>
              <a:rPr lang="en-US" b="1" dirty="0">
                <a:solidFill>
                  <a:srgbClr val="000000"/>
                </a:solidFill>
                <a:latin typeface="Menlo-Regular"/>
              </a:rPr>
              <a:t>', </a:t>
            </a:r>
            <a:r>
              <a:rPr lang="en-US" b="1" dirty="0" err="1">
                <a:solidFill>
                  <a:srgbClr val="000000"/>
                </a:solidFill>
                <a:latin typeface="Menlo-Regular"/>
              </a:rPr>
              <a:t>u'locality</a:t>
            </a:r>
            <a:r>
              <a:rPr lang="en-US" b="1" dirty="0">
                <a:solidFill>
                  <a:srgbClr val="000000"/>
                </a:solidFill>
                <a:latin typeface="Menlo-Regular"/>
              </a:rPr>
              <a:t>', </a:t>
            </a:r>
            <a:r>
              <a:rPr lang="en-US" b="1" dirty="0" err="1">
                <a:solidFill>
                  <a:srgbClr val="000000"/>
                </a:solidFill>
                <a:latin typeface="Menlo-Regular"/>
              </a:rPr>
              <a:t>u'collectioncode</a:t>
            </a:r>
            <a:r>
              <a:rPr lang="en-US" b="1" dirty="0">
                <a:solidFill>
                  <a:srgbClr val="000000"/>
                </a:solidFill>
                <a:latin typeface="Menlo-Regular"/>
              </a:rPr>
              <a:t>', </a:t>
            </a:r>
            <a:r>
              <a:rPr lang="en-US" b="1" dirty="0" err="1">
                <a:solidFill>
                  <a:srgbClr val="000000"/>
                </a:solidFill>
                <a:latin typeface="Menlo-Regular"/>
              </a:rPr>
              <a:t>u'longitude</a:t>
            </a:r>
            <a:r>
              <a:rPr lang="en-US" b="1" dirty="0">
                <a:solidFill>
                  <a:srgbClr val="000000"/>
                </a:solidFill>
                <a:latin typeface="Menlo-Regular"/>
              </a:rPr>
              <a:t>', </a:t>
            </a:r>
            <a:r>
              <a:rPr lang="en-US" b="1" dirty="0" err="1">
                <a:solidFill>
                  <a:srgbClr val="000000"/>
                </a:solidFill>
                <a:latin typeface="Menlo-Regular"/>
              </a:rPr>
              <a:t>u'stationclass</a:t>
            </a:r>
            <a:r>
              <a:rPr lang="en-US" b="1" dirty="0">
                <a:solidFill>
                  <a:srgbClr val="000000"/>
                </a:solidFill>
                <a:latin typeface="Menlo-Regular"/>
              </a:rPr>
              <a:t>', </a:t>
            </a:r>
            <a:r>
              <a:rPr lang="en-US" b="1" dirty="0" err="1">
                <a:solidFill>
                  <a:srgbClr val="000000"/>
                </a:solidFill>
                <a:latin typeface="Menlo-Regular"/>
              </a:rPr>
              <a:t>u'depth</a:t>
            </a:r>
            <a:r>
              <a:rPr lang="en-US" b="1" dirty="0">
                <a:solidFill>
                  <a:srgbClr val="000000"/>
                </a:solidFill>
                <a:latin typeface="Menlo-Regular"/>
              </a:rPr>
              <a:t>', </a:t>
            </a:r>
            <a:r>
              <a:rPr lang="en-US" b="1" dirty="0" err="1">
                <a:solidFill>
                  <a:srgbClr val="000000"/>
                </a:solidFill>
                <a:latin typeface="Menlo-Regular"/>
              </a:rPr>
              <a:t>u'latitude</a:t>
            </a:r>
            <a:r>
              <a:rPr lang="en-US" b="1" dirty="0">
                <a:solidFill>
                  <a:srgbClr val="000000"/>
                </a:solidFill>
                <a:latin typeface="Menlo-Regular"/>
              </a:rPr>
              <a:t>', </a:t>
            </a:r>
            <a:r>
              <a:rPr lang="en-US" b="1" dirty="0" err="1">
                <a:solidFill>
                  <a:srgbClr val="000000"/>
                </a:solidFill>
                <a:latin typeface="Menlo-Regular"/>
              </a:rPr>
              <a:t>u'station_name</a:t>
            </a:r>
            <a:r>
              <a:rPr lang="en-US" b="1" dirty="0">
                <a:solidFill>
                  <a:srgbClr val="000000"/>
                </a:solidFill>
                <a:latin typeface="Menlo-Regular"/>
              </a:rPr>
              <a:t>', </a:t>
            </a:r>
            <a:r>
              <a:rPr lang="en-US" b="1" dirty="0" err="1">
                <a:solidFill>
                  <a:srgbClr val="000000"/>
                </a:solidFill>
                <a:latin typeface="Menlo-Regular"/>
              </a:rPr>
              <a:t>u'stationstatus</a:t>
            </a:r>
            <a:r>
              <a:rPr lang="en-US" b="1" dirty="0">
                <a:solidFill>
                  <a:srgbClr val="000000"/>
                </a:solidFill>
                <a:latin typeface="Menlo-Regular"/>
              </a:rPr>
              <a:t>'</a:t>
            </a:r>
            <a:r>
              <a:rPr lang="en-US" b="1" dirty="0" smtClean="0">
                <a:solidFill>
                  <a:srgbClr val="000000"/>
                </a:solidFill>
                <a:latin typeface="Menlo-Regular"/>
              </a:rPr>
              <a:t>]</a:t>
            </a:r>
          </a:p>
          <a:p>
            <a:endParaRPr lang="en-US" dirty="0">
              <a:solidFill>
                <a:srgbClr val="000000"/>
              </a:solidFill>
              <a:latin typeface="Menlo-Regular"/>
            </a:endParaRPr>
          </a:p>
          <a:p>
            <a:pPr marL="0" indent="0">
              <a:buNone/>
            </a:pPr>
            <a:r>
              <a:rPr lang="en-US" dirty="0" smtClean="0">
                <a:solidFill>
                  <a:srgbClr val="0000FF"/>
                </a:solidFill>
                <a:latin typeface="Menlo-Regular"/>
              </a:rPr>
              <a:t>print </a:t>
            </a:r>
            <a:r>
              <a:rPr lang="en-US" dirty="0">
                <a:solidFill>
                  <a:srgbClr val="000000"/>
                </a:solidFill>
                <a:latin typeface="Menlo-Regular"/>
              </a:rPr>
              <a:t>locs[</a:t>
            </a:r>
            <a:r>
              <a:rPr lang="en-US" dirty="0">
                <a:solidFill>
                  <a:srgbClr val="0066FF"/>
                </a:solidFill>
                <a:latin typeface="Menlo-Regular"/>
              </a:rPr>
              <a:t>0</a:t>
            </a:r>
            <a:r>
              <a:rPr lang="en-US" dirty="0">
                <a:solidFill>
                  <a:srgbClr val="000000"/>
                </a:solidFill>
                <a:latin typeface="Menlo-Regular"/>
              </a:rPr>
              <a:t>][</a:t>
            </a:r>
            <a:r>
              <a:rPr lang="en-US" dirty="0">
                <a:solidFill>
                  <a:srgbClr val="009933"/>
                </a:solidFill>
                <a:latin typeface="Menlo-Regular"/>
              </a:rPr>
              <a:t>'properties'</a:t>
            </a:r>
            <a:r>
              <a:rPr lang="en-US" dirty="0">
                <a:solidFill>
                  <a:srgbClr val="000000"/>
                </a:solidFill>
                <a:latin typeface="Menlo-Regular"/>
              </a:rPr>
              <a:t>].values()</a:t>
            </a:r>
            <a:r>
              <a:rPr lang="en-US" dirty="0" smtClean="0">
                <a:solidFill>
                  <a:srgbClr val="000000"/>
                </a:solidFill>
                <a:latin typeface="Menlo-Regular"/>
              </a:rPr>
              <a:t/>
            </a:r>
            <a:br>
              <a:rPr lang="en-US" dirty="0" smtClean="0">
                <a:solidFill>
                  <a:srgbClr val="000000"/>
                </a:solidFill>
                <a:latin typeface="Menlo-Regular"/>
              </a:rPr>
            </a:br>
            <a:r>
              <a:rPr lang="en-US" dirty="0" smtClean="0">
                <a:solidFill>
                  <a:srgbClr val="000000"/>
                </a:solidFill>
                <a:latin typeface="Menlo-Regular"/>
              </a:rPr>
              <a:t>&gt; </a:t>
            </a:r>
            <a:r>
              <a:rPr lang="en-US" b="1" dirty="0" smtClean="0">
                <a:solidFill>
                  <a:srgbClr val="000000"/>
                </a:solidFill>
                <a:latin typeface="Menlo-Regular"/>
              </a:rPr>
              <a:t>[</a:t>
            </a:r>
            <a:r>
              <a:rPr lang="en-US" b="1" dirty="0" err="1">
                <a:solidFill>
                  <a:srgbClr val="000000"/>
                </a:solidFill>
                <a:latin typeface="Menlo-Regular"/>
              </a:rPr>
              <a:t>u'Acoustic</a:t>
            </a:r>
            <a:r>
              <a:rPr lang="en-US" b="1" dirty="0">
                <a:solidFill>
                  <a:srgbClr val="000000"/>
                </a:solidFill>
                <a:latin typeface="Menlo-Regular"/>
              </a:rPr>
              <a:t>', </a:t>
            </a:r>
            <a:r>
              <a:rPr lang="en-US" b="1" dirty="0" smtClean="0">
                <a:solidFill>
                  <a:srgbClr val="000000"/>
                </a:solidFill>
                <a:latin typeface="Menlo-Regular"/>
              </a:rPr>
              <a:t>… , </a:t>
            </a:r>
            <a:r>
              <a:rPr lang="en-US" b="1" dirty="0" err="1" smtClean="0">
                <a:solidFill>
                  <a:srgbClr val="000000"/>
                </a:solidFill>
                <a:latin typeface="Menlo-Regular"/>
              </a:rPr>
              <a:t>u'Cape</a:t>
            </a:r>
            <a:r>
              <a:rPr lang="en-US" b="1" dirty="0" smtClean="0">
                <a:solidFill>
                  <a:srgbClr val="000000"/>
                </a:solidFill>
                <a:latin typeface="Menlo-Regular"/>
              </a:rPr>
              <a:t> </a:t>
            </a:r>
            <a:r>
              <a:rPr lang="en-US" b="1" dirty="0">
                <a:solidFill>
                  <a:srgbClr val="000000"/>
                </a:solidFill>
                <a:latin typeface="Menlo-Regular"/>
              </a:rPr>
              <a:t>North to St. Paul Island.', </a:t>
            </a:r>
            <a:r>
              <a:rPr lang="en-US" b="1" dirty="0" err="1">
                <a:solidFill>
                  <a:srgbClr val="000000"/>
                </a:solidFill>
                <a:latin typeface="Menlo-Regular"/>
              </a:rPr>
              <a:t>u'CBS</a:t>
            </a:r>
            <a:r>
              <a:rPr lang="en-US" b="1" dirty="0">
                <a:solidFill>
                  <a:srgbClr val="000000"/>
                </a:solidFill>
                <a:latin typeface="Menlo-Regular"/>
              </a:rPr>
              <a:t>', -60.33438, </a:t>
            </a:r>
            <a:r>
              <a:rPr lang="en-US" b="1" dirty="0" err="1">
                <a:solidFill>
                  <a:srgbClr val="000000"/>
                </a:solidFill>
                <a:latin typeface="Menlo-Regular"/>
              </a:rPr>
              <a:t>u'deployed</a:t>
            </a:r>
            <a:r>
              <a:rPr lang="en-US" b="1" dirty="0">
                <a:solidFill>
                  <a:srgbClr val="000000"/>
                </a:solidFill>
                <a:latin typeface="Menlo-Regular"/>
              </a:rPr>
              <a:t>', 162, 47.06696, u'CBS008', </a:t>
            </a:r>
            <a:r>
              <a:rPr lang="en-US" b="1" dirty="0" err="1">
                <a:solidFill>
                  <a:srgbClr val="000000"/>
                </a:solidFill>
                <a:latin typeface="Menlo-Regular"/>
              </a:rPr>
              <a:t>u'active</a:t>
            </a:r>
            <a:r>
              <a:rPr lang="en-US" b="1" dirty="0">
                <a:solidFill>
                  <a:srgbClr val="000000"/>
                </a:solidFill>
                <a:latin typeface="Menlo-Regular"/>
              </a:rPr>
              <a:t>']</a:t>
            </a:r>
          </a:p>
          <a:p>
            <a:pPr marL="0" indent="0">
              <a:buNone/>
            </a:pPr>
            <a:r>
              <a:rPr lang="en-US" dirty="0">
                <a:solidFill>
                  <a:srgbClr val="000000"/>
                </a:solidFill>
                <a:latin typeface="Menlo-Regular"/>
              </a:rPr>
              <a:t/>
            </a:r>
            <a:br>
              <a:rPr lang="en-US" dirty="0">
                <a:solidFill>
                  <a:srgbClr val="000000"/>
                </a:solidFill>
                <a:latin typeface="Menlo-Regular"/>
              </a:rPr>
            </a:br>
            <a:r>
              <a:rPr lang="en-US" dirty="0">
                <a:solidFill>
                  <a:srgbClr val="0066FF"/>
                </a:solidFill>
                <a:latin typeface="Menlo-Regular"/>
              </a:rPr>
              <a:t># But we also have the coordinates, which is</a:t>
            </a:r>
            <a:r>
              <a:rPr lang="en-US" dirty="0" smtClean="0">
                <a:solidFill>
                  <a:srgbClr val="0066FF"/>
                </a:solidFill>
                <a:latin typeface="Menlo-Regular"/>
              </a:rPr>
              <a:t> what needs to go onto the map</a:t>
            </a:r>
            <a:br>
              <a:rPr lang="en-US" dirty="0" smtClean="0">
                <a:solidFill>
                  <a:srgbClr val="0066FF"/>
                </a:solidFill>
                <a:latin typeface="Menlo-Regular"/>
              </a:rPr>
            </a:br>
            <a:r>
              <a:rPr lang="en-US" dirty="0" smtClean="0">
                <a:solidFill>
                  <a:srgbClr val="0066FF"/>
                </a:solidFill>
                <a:latin typeface="Menlo-Regular"/>
              </a:rPr>
              <a:t># </a:t>
            </a:r>
            <a:r>
              <a:rPr lang="en-US" dirty="0" err="1" smtClean="0">
                <a:solidFill>
                  <a:srgbClr val="0066FF"/>
                </a:solidFill>
                <a:latin typeface="Menlo-Regular"/>
              </a:rPr>
              <a:t>lons</a:t>
            </a:r>
            <a:r>
              <a:rPr lang="en-US" dirty="0">
                <a:solidFill>
                  <a:srgbClr val="0066FF"/>
                </a:solidFill>
                <a:latin typeface="Menlo-Regular"/>
              </a:rPr>
              <a:t>, </a:t>
            </a:r>
            <a:r>
              <a:rPr lang="en-US" dirty="0" err="1">
                <a:solidFill>
                  <a:srgbClr val="0066FF"/>
                </a:solidFill>
                <a:latin typeface="Menlo-Regular"/>
              </a:rPr>
              <a:t>lats</a:t>
            </a:r>
            <a:r>
              <a:rPr lang="en-US" dirty="0">
                <a:solidFill>
                  <a:srgbClr val="0066FF"/>
                </a:solidFill>
                <a:latin typeface="Menlo-Regular"/>
              </a:rPr>
              <a:t> = zip(*[(x["geometry"]["coordinates"][0], x["geometry"]["coordinates"][1]) for x in </a:t>
            </a:r>
            <a:r>
              <a:rPr lang="en-US" dirty="0" err="1">
                <a:solidFill>
                  <a:srgbClr val="0066FF"/>
                </a:solidFill>
                <a:latin typeface="Menlo-Regular"/>
              </a:rPr>
              <a:t>locs</a:t>
            </a:r>
            <a:r>
              <a:rPr lang="en-US" dirty="0">
                <a:solidFill>
                  <a:srgbClr val="0066FF"/>
                </a:solidFill>
                <a:latin typeface="Menlo-Regular"/>
              </a:rPr>
              <a:t>])</a:t>
            </a:r>
            <a:br>
              <a:rPr lang="en-US" dirty="0">
                <a:solidFill>
                  <a:srgbClr val="0066FF"/>
                </a:solidFill>
                <a:latin typeface="Menlo-Regular"/>
              </a:rPr>
            </a:br>
            <a:endParaRPr lang="en-US" dirty="0" smtClean="0">
              <a:solidFill>
                <a:srgbClr val="0066FF"/>
              </a:solidFill>
              <a:latin typeface="Menlo-Regular"/>
            </a:endParaRPr>
          </a:p>
          <a:p>
            <a:pPr marL="0" indent="0">
              <a:buNone/>
            </a:pPr>
            <a:r>
              <a:rPr lang="en-US" dirty="0" smtClean="0">
                <a:solidFill>
                  <a:srgbClr val="0066FF"/>
                </a:solidFill>
                <a:latin typeface="Menlo-Regular"/>
              </a:rPr>
              <a:t># </a:t>
            </a:r>
            <a:r>
              <a:rPr lang="en-US" dirty="0">
                <a:solidFill>
                  <a:srgbClr val="0066FF"/>
                </a:solidFill>
                <a:latin typeface="Menlo-Regular"/>
              </a:rPr>
              <a:t>You could also </a:t>
            </a:r>
            <a:r>
              <a:rPr lang="en-US" dirty="0" err="1">
                <a:solidFill>
                  <a:srgbClr val="0066FF"/>
                </a:solidFill>
                <a:latin typeface="Menlo-Regular"/>
              </a:rPr>
              <a:t>subselect</a:t>
            </a:r>
            <a:r>
              <a:rPr lang="en-US" dirty="0" smtClean="0">
                <a:solidFill>
                  <a:srgbClr val="0066FF"/>
                </a:solidFill>
                <a:latin typeface="Menlo-Regular"/>
              </a:rPr>
              <a:t> here if you need only some of the stations</a:t>
            </a:r>
            <a:br>
              <a:rPr lang="en-US" dirty="0" smtClean="0">
                <a:solidFill>
                  <a:srgbClr val="0066FF"/>
                </a:solidFill>
                <a:latin typeface="Menlo-Regular"/>
              </a:rPr>
            </a:br>
            <a:r>
              <a:rPr lang="en-US" dirty="0" err="1">
                <a:solidFill>
                  <a:srgbClr val="000000"/>
                </a:solidFill>
                <a:latin typeface="Menlo-Regular"/>
              </a:rPr>
              <a:t>lons</a:t>
            </a:r>
            <a:r>
              <a:rPr lang="en-US" dirty="0">
                <a:solidFill>
                  <a:srgbClr val="000000"/>
                </a:solidFill>
                <a:latin typeface="Menlo-Regular"/>
              </a:rPr>
              <a:t>, </a:t>
            </a:r>
            <a:r>
              <a:rPr lang="en-US" dirty="0" err="1">
                <a:solidFill>
                  <a:srgbClr val="000000"/>
                </a:solidFill>
                <a:latin typeface="Menlo-Regular"/>
              </a:rPr>
              <a:t>lats</a:t>
            </a:r>
            <a:r>
              <a:rPr lang="en-US" dirty="0">
                <a:solidFill>
                  <a:srgbClr val="000000"/>
                </a:solidFill>
                <a:latin typeface="Menlo-Regular"/>
              </a:rPr>
              <a:t> </a:t>
            </a:r>
            <a:r>
              <a:rPr lang="en-US" dirty="0">
                <a:solidFill>
                  <a:srgbClr val="0000FF"/>
                </a:solidFill>
                <a:latin typeface="Menlo-Regular"/>
              </a:rPr>
              <a:t>= </a:t>
            </a:r>
            <a:r>
              <a:rPr lang="en-US" dirty="0">
                <a:solidFill>
                  <a:srgbClr val="3333FF"/>
                </a:solidFill>
                <a:latin typeface="Menlo-Regular"/>
              </a:rPr>
              <a:t>zip</a:t>
            </a:r>
            <a:r>
              <a:rPr lang="en-US" dirty="0">
                <a:solidFill>
                  <a:srgbClr val="000000"/>
                </a:solidFill>
                <a:latin typeface="Menlo-Regular"/>
              </a:rPr>
              <a:t>(</a:t>
            </a:r>
            <a:r>
              <a:rPr lang="en-US" dirty="0">
                <a:solidFill>
                  <a:srgbClr val="0000FF"/>
                </a:solidFill>
                <a:latin typeface="Menlo-Regular"/>
              </a:rPr>
              <a:t>*</a:t>
            </a:r>
            <a:r>
              <a:rPr lang="en-US" dirty="0">
                <a:solidFill>
                  <a:srgbClr val="000000"/>
                </a:solidFill>
                <a:latin typeface="Menlo-Regular"/>
              </a:rPr>
              <a:t>[(x[</a:t>
            </a:r>
            <a:r>
              <a:rPr lang="en-US" dirty="0">
                <a:solidFill>
                  <a:srgbClr val="009933"/>
                </a:solidFill>
                <a:latin typeface="Menlo-Regular"/>
              </a:rPr>
              <a:t>"geometry"</a:t>
            </a:r>
            <a:r>
              <a:rPr lang="en-US" dirty="0">
                <a:solidFill>
                  <a:srgbClr val="000000"/>
                </a:solidFill>
                <a:latin typeface="Menlo-Regular"/>
              </a:rPr>
              <a:t>][</a:t>
            </a:r>
            <a:r>
              <a:rPr lang="en-US" dirty="0">
                <a:solidFill>
                  <a:srgbClr val="009933"/>
                </a:solidFill>
                <a:latin typeface="Menlo-Regular"/>
              </a:rPr>
              <a:t>"coordinates"</a:t>
            </a:r>
            <a:r>
              <a:rPr lang="en-US" dirty="0">
                <a:solidFill>
                  <a:srgbClr val="000000"/>
                </a:solidFill>
                <a:latin typeface="Menlo-Regular"/>
              </a:rPr>
              <a:t>][</a:t>
            </a:r>
            <a:r>
              <a:rPr lang="en-US" dirty="0">
                <a:solidFill>
                  <a:srgbClr val="0066FF"/>
                </a:solidFill>
                <a:latin typeface="Menlo-Regular"/>
              </a:rPr>
              <a:t>0</a:t>
            </a:r>
            <a:r>
              <a:rPr lang="en-US" dirty="0">
                <a:solidFill>
                  <a:srgbClr val="000000"/>
                </a:solidFill>
                <a:latin typeface="Menlo-Regular"/>
              </a:rPr>
              <a:t>], x[</a:t>
            </a:r>
            <a:r>
              <a:rPr lang="en-US" dirty="0">
                <a:solidFill>
                  <a:srgbClr val="009933"/>
                </a:solidFill>
                <a:latin typeface="Menlo-Regular"/>
              </a:rPr>
              <a:t>"geometry"</a:t>
            </a:r>
            <a:r>
              <a:rPr lang="en-US" dirty="0">
                <a:solidFill>
                  <a:srgbClr val="000000"/>
                </a:solidFill>
                <a:latin typeface="Menlo-Regular"/>
              </a:rPr>
              <a:t>][</a:t>
            </a:r>
            <a:r>
              <a:rPr lang="en-US" dirty="0">
                <a:solidFill>
                  <a:srgbClr val="009933"/>
                </a:solidFill>
                <a:latin typeface="Menlo-Regular"/>
              </a:rPr>
              <a:t>"coordinates"</a:t>
            </a:r>
            <a:r>
              <a:rPr lang="en-US" dirty="0">
                <a:solidFill>
                  <a:srgbClr val="000000"/>
                </a:solidFill>
                <a:latin typeface="Menlo-Regular"/>
              </a:rPr>
              <a:t>][</a:t>
            </a:r>
            <a:r>
              <a:rPr lang="en-US" dirty="0">
                <a:solidFill>
                  <a:srgbClr val="0066FF"/>
                </a:solidFill>
                <a:latin typeface="Menlo-Regular"/>
              </a:rPr>
              <a:t>1</a:t>
            </a:r>
            <a:r>
              <a:rPr lang="en-US" dirty="0">
                <a:solidFill>
                  <a:srgbClr val="000000"/>
                </a:solidFill>
                <a:latin typeface="Menlo-Regular"/>
              </a:rPr>
              <a:t>]) </a:t>
            </a:r>
            <a:r>
              <a:rPr lang="en-US" dirty="0">
                <a:solidFill>
                  <a:srgbClr val="0000FF"/>
                </a:solidFill>
                <a:latin typeface="Menlo-Regular"/>
              </a:rPr>
              <a:t>for</a:t>
            </a:r>
            <a:r>
              <a:rPr lang="en-US" dirty="0">
                <a:solidFill>
                  <a:srgbClr val="000000"/>
                </a:solidFill>
                <a:latin typeface="Menlo-Regular"/>
              </a:rPr>
              <a:t> x </a:t>
            </a:r>
            <a:r>
              <a:rPr lang="en-US" dirty="0">
                <a:solidFill>
                  <a:srgbClr val="0000FF"/>
                </a:solidFill>
                <a:latin typeface="Menlo-Regular"/>
              </a:rPr>
              <a:t>in</a:t>
            </a:r>
            <a:r>
              <a:rPr lang="en-US" dirty="0">
                <a:solidFill>
                  <a:srgbClr val="000000"/>
                </a:solidFill>
                <a:latin typeface="Menlo-Regular"/>
              </a:rPr>
              <a:t> </a:t>
            </a:r>
            <a:r>
              <a:rPr lang="en-US" dirty="0" err="1">
                <a:solidFill>
                  <a:srgbClr val="000000"/>
                </a:solidFill>
                <a:latin typeface="Menlo-Regular"/>
              </a:rPr>
              <a:t>locs</a:t>
            </a:r>
            <a:r>
              <a:rPr lang="en-US" dirty="0">
                <a:solidFill>
                  <a:srgbClr val="000000"/>
                </a:solidFill>
                <a:latin typeface="Menlo-Regular"/>
              </a:rPr>
              <a:t> </a:t>
            </a:r>
            <a:r>
              <a:rPr lang="en-US" dirty="0">
                <a:solidFill>
                  <a:srgbClr val="0000FF"/>
                </a:solidFill>
                <a:latin typeface="Menlo-Regular"/>
              </a:rPr>
              <a:t>if </a:t>
            </a:r>
            <a:r>
              <a:rPr lang="en-US" dirty="0" err="1">
                <a:solidFill>
                  <a:srgbClr val="000000"/>
                </a:solidFill>
                <a:latin typeface="Menlo-Regular"/>
              </a:rPr>
              <a:t>x[</a:t>
            </a:r>
            <a:r>
              <a:rPr lang="en-US" dirty="0" err="1">
                <a:solidFill>
                  <a:srgbClr val="009933"/>
                </a:solidFill>
                <a:latin typeface="Menlo-Regular"/>
              </a:rPr>
              <a:t>'properties'</a:t>
            </a:r>
            <a:r>
              <a:rPr lang="en-US" dirty="0" err="1">
                <a:solidFill>
                  <a:srgbClr val="000000"/>
                </a:solidFill>
                <a:latin typeface="Menlo-Regular"/>
              </a:rPr>
              <a:t>][</a:t>
            </a:r>
            <a:r>
              <a:rPr lang="en-US" dirty="0" err="1">
                <a:solidFill>
                  <a:srgbClr val="009933"/>
                </a:solidFill>
                <a:latin typeface="Menlo-Regular"/>
              </a:rPr>
              <a:t>'collectioncode</a:t>
            </a:r>
            <a:r>
              <a:rPr lang="en-US" dirty="0">
                <a:solidFill>
                  <a:srgbClr val="009933"/>
                </a:solidFill>
                <a:latin typeface="Menlo-Regular"/>
              </a:rPr>
              <a:t>'</a:t>
            </a:r>
            <a:r>
              <a:rPr lang="en-US" dirty="0">
                <a:solidFill>
                  <a:srgbClr val="000000"/>
                </a:solidFill>
                <a:latin typeface="Menlo-Regular"/>
              </a:rPr>
              <a:t>]</a:t>
            </a:r>
            <a:r>
              <a:rPr lang="en-US" dirty="0">
                <a:solidFill>
                  <a:srgbClr val="0000FF"/>
                </a:solidFill>
                <a:latin typeface="Menlo-Regular"/>
              </a:rPr>
              <a:t>=</a:t>
            </a:r>
            <a:r>
              <a:rPr lang="en-US" dirty="0" smtClean="0">
                <a:solidFill>
                  <a:srgbClr val="0000FF"/>
                </a:solidFill>
                <a:latin typeface="Menlo-Regular"/>
              </a:rPr>
              <a:t>=</a:t>
            </a:r>
            <a:r>
              <a:rPr lang="en-US" dirty="0" smtClean="0">
                <a:solidFill>
                  <a:srgbClr val="009933"/>
                </a:solidFill>
                <a:latin typeface="Menlo-Regular"/>
              </a:rPr>
              <a:t>”HFX"</a:t>
            </a:r>
            <a:r>
              <a:rPr lang="en-US" dirty="0">
                <a:solidFill>
                  <a:srgbClr val="000000"/>
                </a:solidFill>
                <a:latin typeface="Menlo-Regular"/>
              </a:rPr>
              <a:t>])</a:t>
            </a:r>
            <a:br>
              <a:rPr lang="en-US" dirty="0">
                <a:solidFill>
                  <a:srgbClr val="000000"/>
                </a:solidFill>
                <a:latin typeface="Menlo-Regular"/>
              </a:rPr>
            </a:br>
            <a:r>
              <a:rPr lang="en-US" dirty="0">
                <a:solidFill>
                  <a:srgbClr val="000000"/>
                </a:solidFill>
                <a:latin typeface="Menlo-Regular"/>
              </a:rPr>
              <a:t/>
            </a:r>
            <a:br>
              <a:rPr lang="en-US" dirty="0">
                <a:solidFill>
                  <a:srgbClr val="000000"/>
                </a:solidFill>
                <a:latin typeface="Menlo-Regular"/>
              </a:rPr>
            </a:br>
            <a:r>
              <a:rPr lang="en-US" dirty="0">
                <a:solidFill>
                  <a:srgbClr val="0066FF"/>
                </a:solidFill>
                <a:latin typeface="Menlo-Regular"/>
              </a:rPr>
              <a:t># Do some simple buffering of the map edges based on your returned data.</a:t>
            </a:r>
            <a:br>
              <a:rPr lang="en-US" dirty="0">
                <a:solidFill>
                  <a:srgbClr val="0066FF"/>
                </a:solidFill>
                <a:latin typeface="Menlo-Regular"/>
              </a:rPr>
            </a:br>
            <a:r>
              <a:rPr lang="en-US" dirty="0" err="1">
                <a:solidFill>
                  <a:srgbClr val="000000"/>
                </a:solidFill>
                <a:latin typeface="Menlo-Regular"/>
              </a:rPr>
              <a:t>plt.axis</a:t>
            </a:r>
            <a:r>
              <a:rPr lang="en-US" dirty="0">
                <a:solidFill>
                  <a:srgbClr val="000000"/>
                </a:solidFill>
                <a:latin typeface="Menlo-Regular"/>
              </a:rPr>
              <a:t>([</a:t>
            </a:r>
            <a:r>
              <a:rPr lang="en-US" dirty="0">
                <a:solidFill>
                  <a:srgbClr val="3333FF"/>
                </a:solidFill>
                <a:latin typeface="Menlo-Regular"/>
              </a:rPr>
              <a:t>min</a:t>
            </a:r>
            <a:r>
              <a:rPr lang="en-US" dirty="0">
                <a:solidFill>
                  <a:srgbClr val="000000"/>
                </a:solidFill>
                <a:latin typeface="Menlo-Regular"/>
              </a:rPr>
              <a:t>(</a:t>
            </a:r>
            <a:r>
              <a:rPr lang="en-US" dirty="0" err="1">
                <a:solidFill>
                  <a:srgbClr val="000000"/>
                </a:solidFill>
                <a:latin typeface="Menlo-Regular"/>
              </a:rPr>
              <a:t>lons</a:t>
            </a:r>
            <a:r>
              <a:rPr lang="en-US" dirty="0">
                <a:solidFill>
                  <a:srgbClr val="000000"/>
                </a:solidFill>
                <a:latin typeface="Menlo-Regular"/>
              </a:rPr>
              <a:t>)</a:t>
            </a:r>
            <a:r>
              <a:rPr lang="en-US" dirty="0">
                <a:solidFill>
                  <a:srgbClr val="0000FF"/>
                </a:solidFill>
                <a:latin typeface="Menlo-Regular"/>
              </a:rPr>
              <a:t>-</a:t>
            </a:r>
            <a:r>
              <a:rPr lang="en-US" dirty="0">
                <a:solidFill>
                  <a:srgbClr val="0066FF"/>
                </a:solidFill>
                <a:latin typeface="Menlo-Regular"/>
              </a:rPr>
              <a:t>1</a:t>
            </a:r>
            <a:r>
              <a:rPr lang="en-US" dirty="0">
                <a:solidFill>
                  <a:srgbClr val="000000"/>
                </a:solidFill>
                <a:latin typeface="Menlo-Regular"/>
              </a:rPr>
              <a:t>, </a:t>
            </a:r>
            <a:r>
              <a:rPr lang="en-US" dirty="0">
                <a:solidFill>
                  <a:srgbClr val="3333FF"/>
                </a:solidFill>
                <a:latin typeface="Menlo-Regular"/>
              </a:rPr>
              <a:t>max</a:t>
            </a:r>
            <a:r>
              <a:rPr lang="en-US" dirty="0">
                <a:solidFill>
                  <a:srgbClr val="000000"/>
                </a:solidFill>
                <a:latin typeface="Menlo-Regular"/>
              </a:rPr>
              <a:t>(</a:t>
            </a:r>
            <a:r>
              <a:rPr lang="en-US" dirty="0" err="1">
                <a:solidFill>
                  <a:srgbClr val="000000"/>
                </a:solidFill>
                <a:latin typeface="Menlo-Regular"/>
              </a:rPr>
              <a:t>lons</a:t>
            </a:r>
            <a:r>
              <a:rPr lang="en-US" dirty="0">
                <a:solidFill>
                  <a:srgbClr val="000000"/>
                </a:solidFill>
                <a:latin typeface="Menlo-Regular"/>
              </a:rPr>
              <a:t>)</a:t>
            </a:r>
            <a:r>
              <a:rPr lang="en-US" dirty="0">
                <a:solidFill>
                  <a:srgbClr val="0000FF"/>
                </a:solidFill>
                <a:latin typeface="Menlo-Regular"/>
              </a:rPr>
              <a:t>+</a:t>
            </a:r>
            <a:r>
              <a:rPr lang="en-US" dirty="0">
                <a:solidFill>
                  <a:srgbClr val="0066FF"/>
                </a:solidFill>
                <a:latin typeface="Menlo-Regular"/>
              </a:rPr>
              <a:t>1</a:t>
            </a:r>
            <a:r>
              <a:rPr lang="en-US" dirty="0">
                <a:solidFill>
                  <a:srgbClr val="000000"/>
                </a:solidFill>
                <a:latin typeface="Menlo-Regular"/>
              </a:rPr>
              <a:t>, </a:t>
            </a:r>
            <a:r>
              <a:rPr lang="en-US" dirty="0">
                <a:solidFill>
                  <a:srgbClr val="3333FF"/>
                </a:solidFill>
                <a:latin typeface="Menlo-Regular"/>
              </a:rPr>
              <a:t>min</a:t>
            </a:r>
            <a:r>
              <a:rPr lang="en-US" dirty="0">
                <a:solidFill>
                  <a:srgbClr val="000000"/>
                </a:solidFill>
                <a:latin typeface="Menlo-Regular"/>
              </a:rPr>
              <a:t>(</a:t>
            </a:r>
            <a:r>
              <a:rPr lang="en-US" dirty="0" err="1">
                <a:solidFill>
                  <a:srgbClr val="000000"/>
                </a:solidFill>
                <a:latin typeface="Menlo-Regular"/>
              </a:rPr>
              <a:t>lats</a:t>
            </a:r>
            <a:r>
              <a:rPr lang="en-US" dirty="0">
                <a:solidFill>
                  <a:srgbClr val="000000"/>
                </a:solidFill>
                <a:latin typeface="Menlo-Regular"/>
              </a:rPr>
              <a:t>)</a:t>
            </a:r>
            <a:r>
              <a:rPr lang="en-US" dirty="0">
                <a:solidFill>
                  <a:srgbClr val="0000FF"/>
                </a:solidFill>
                <a:latin typeface="Menlo-Regular"/>
              </a:rPr>
              <a:t>-</a:t>
            </a:r>
            <a:r>
              <a:rPr lang="en-US" dirty="0">
                <a:solidFill>
                  <a:srgbClr val="0066FF"/>
                </a:solidFill>
                <a:latin typeface="Menlo-Regular"/>
              </a:rPr>
              <a:t>1</a:t>
            </a:r>
            <a:r>
              <a:rPr lang="en-US" dirty="0">
                <a:solidFill>
                  <a:srgbClr val="000000"/>
                </a:solidFill>
                <a:latin typeface="Menlo-Regular"/>
              </a:rPr>
              <a:t>, </a:t>
            </a:r>
            <a:r>
              <a:rPr lang="en-US" dirty="0">
                <a:solidFill>
                  <a:srgbClr val="3333FF"/>
                </a:solidFill>
                <a:latin typeface="Menlo-Regular"/>
              </a:rPr>
              <a:t>max</a:t>
            </a:r>
            <a:r>
              <a:rPr lang="en-US" dirty="0">
                <a:solidFill>
                  <a:srgbClr val="000000"/>
                </a:solidFill>
                <a:latin typeface="Menlo-Regular"/>
              </a:rPr>
              <a:t>(</a:t>
            </a:r>
            <a:r>
              <a:rPr lang="en-US" dirty="0" err="1">
                <a:solidFill>
                  <a:srgbClr val="000000"/>
                </a:solidFill>
                <a:latin typeface="Menlo-Regular"/>
              </a:rPr>
              <a:t>lats</a:t>
            </a:r>
            <a:r>
              <a:rPr lang="en-US" dirty="0">
                <a:solidFill>
                  <a:srgbClr val="000000"/>
                </a:solidFill>
                <a:latin typeface="Menlo-Regular"/>
              </a:rPr>
              <a:t>)</a:t>
            </a:r>
            <a:r>
              <a:rPr lang="en-US" dirty="0">
                <a:solidFill>
                  <a:srgbClr val="0000FF"/>
                </a:solidFill>
                <a:latin typeface="Menlo-Regular"/>
              </a:rPr>
              <a:t>+</a:t>
            </a:r>
            <a:r>
              <a:rPr lang="en-US" dirty="0">
                <a:solidFill>
                  <a:srgbClr val="0066FF"/>
                </a:solidFill>
                <a:latin typeface="Menlo-Regular"/>
              </a:rPr>
              <a:t>1</a:t>
            </a:r>
            <a:r>
              <a:rPr lang="en-US" dirty="0">
                <a:solidFill>
                  <a:srgbClr val="000000"/>
                </a:solidFill>
                <a:latin typeface="Menlo-Regular"/>
              </a:rPr>
              <a:t>])</a:t>
            </a:r>
            <a:br>
              <a:rPr lang="en-US" dirty="0">
                <a:solidFill>
                  <a:srgbClr val="000000"/>
                </a:solidFill>
                <a:latin typeface="Menlo-Regular"/>
              </a:rPr>
            </a:br>
            <a:r>
              <a:rPr lang="en-US" dirty="0">
                <a:solidFill>
                  <a:srgbClr val="000000"/>
                </a:solidFill>
                <a:latin typeface="Menlo-Regular"/>
              </a:rPr>
              <a:t/>
            </a:r>
            <a:br>
              <a:rPr lang="en-US" dirty="0">
                <a:solidFill>
                  <a:srgbClr val="000000"/>
                </a:solidFill>
                <a:latin typeface="Menlo-Regular"/>
              </a:rPr>
            </a:br>
            <a:r>
              <a:rPr lang="en-US" dirty="0">
                <a:solidFill>
                  <a:srgbClr val="0066FF"/>
                </a:solidFill>
                <a:latin typeface="Menlo-Regular"/>
              </a:rPr>
              <a:t># Plot the </a:t>
            </a:r>
            <a:r>
              <a:rPr lang="en-US" dirty="0" err="1">
                <a:solidFill>
                  <a:srgbClr val="0066FF"/>
                </a:solidFill>
                <a:latin typeface="Menlo-Regular"/>
              </a:rPr>
              <a:t>lons</a:t>
            </a:r>
            <a:r>
              <a:rPr lang="en-US" dirty="0">
                <a:solidFill>
                  <a:srgbClr val="0066FF"/>
                </a:solidFill>
                <a:latin typeface="Menlo-Regular"/>
              </a:rPr>
              <a:t> and </a:t>
            </a:r>
            <a:r>
              <a:rPr lang="en-US" dirty="0" err="1">
                <a:solidFill>
                  <a:srgbClr val="0066FF"/>
                </a:solidFill>
                <a:latin typeface="Menlo-Regular"/>
              </a:rPr>
              <a:t>lats</a:t>
            </a:r>
            <a:r>
              <a:rPr lang="en-US" dirty="0">
                <a:solidFill>
                  <a:srgbClr val="0066FF"/>
                </a:solidFill>
                <a:latin typeface="Menlo-Regular"/>
              </a:rPr>
              <a:t>, transforming them to the axis projection</a:t>
            </a:r>
            <a:br>
              <a:rPr lang="en-US" dirty="0">
                <a:solidFill>
                  <a:srgbClr val="0066FF"/>
                </a:solidFill>
                <a:latin typeface="Menlo-Regular"/>
              </a:rPr>
            </a:br>
            <a:r>
              <a:rPr lang="en-US" dirty="0" err="1" smtClean="0">
                <a:solidFill>
                  <a:srgbClr val="000000"/>
                </a:solidFill>
                <a:latin typeface="Menlo-Regular"/>
              </a:rPr>
              <a:t>ax.scatter</a:t>
            </a:r>
            <a:r>
              <a:rPr lang="en-US" dirty="0">
                <a:solidFill>
                  <a:srgbClr val="000000"/>
                </a:solidFill>
                <a:latin typeface="Menlo-Regular"/>
              </a:rPr>
              <a:t>(</a:t>
            </a:r>
            <a:r>
              <a:rPr lang="en-US" dirty="0" err="1">
                <a:solidFill>
                  <a:srgbClr val="000000"/>
                </a:solidFill>
                <a:latin typeface="Menlo-Regular"/>
              </a:rPr>
              <a:t>lons</a:t>
            </a:r>
            <a:r>
              <a:rPr lang="en-US" dirty="0">
                <a:solidFill>
                  <a:srgbClr val="000000"/>
                </a:solidFill>
                <a:latin typeface="Menlo-Regular"/>
              </a:rPr>
              <a:t>, </a:t>
            </a:r>
            <a:r>
              <a:rPr lang="en-US" dirty="0" err="1">
                <a:solidFill>
                  <a:srgbClr val="000000"/>
                </a:solidFill>
                <a:latin typeface="Menlo-Regular"/>
              </a:rPr>
              <a:t>lats</a:t>
            </a:r>
            <a:r>
              <a:rPr lang="en-US" dirty="0">
                <a:solidFill>
                  <a:srgbClr val="000000"/>
                </a:solidFill>
                <a:latin typeface="Menlo-Regular"/>
              </a:rPr>
              <a:t>, transform</a:t>
            </a:r>
            <a:r>
              <a:rPr lang="en-US" dirty="0">
                <a:solidFill>
                  <a:srgbClr val="0000FF"/>
                </a:solidFill>
                <a:latin typeface="Menlo-Regular"/>
              </a:rPr>
              <a:t>=</a:t>
            </a:r>
            <a:r>
              <a:rPr lang="en-US" dirty="0" err="1">
                <a:solidFill>
                  <a:srgbClr val="000000"/>
                </a:solidFill>
                <a:latin typeface="Menlo-Regular"/>
              </a:rPr>
              <a:t>ccrs.PlateCarree</a:t>
            </a:r>
            <a:r>
              <a:rPr lang="en-US" dirty="0">
                <a:solidFill>
                  <a:srgbClr val="000000"/>
                </a:solidFill>
                <a:latin typeface="Menlo-Regular"/>
              </a:rPr>
              <a:t>(), </a:t>
            </a:r>
            <a:r>
              <a:rPr lang="en-US" dirty="0" err="1">
                <a:solidFill>
                  <a:srgbClr val="000000"/>
                </a:solidFill>
                <a:latin typeface="Menlo-Regular"/>
              </a:rPr>
              <a:t>edgecolors</a:t>
            </a:r>
            <a:r>
              <a:rPr lang="en-US" dirty="0">
                <a:solidFill>
                  <a:srgbClr val="0000FF"/>
                </a:solidFill>
                <a:latin typeface="Menlo-Regular"/>
              </a:rPr>
              <a:t>=</a:t>
            </a:r>
            <a:r>
              <a:rPr lang="en-US" dirty="0">
                <a:solidFill>
                  <a:srgbClr val="009933"/>
                </a:solidFill>
                <a:latin typeface="Menlo-Regular"/>
              </a:rPr>
              <a:t>"k"</a:t>
            </a:r>
            <a:r>
              <a:rPr lang="en-US" dirty="0">
                <a:solidFill>
                  <a:srgbClr val="000000"/>
                </a:solidFill>
                <a:latin typeface="Menlo-Regular"/>
              </a:rPr>
              <a:t>, marker</a:t>
            </a:r>
            <a:r>
              <a:rPr lang="en-US" dirty="0">
                <a:solidFill>
                  <a:srgbClr val="0000FF"/>
                </a:solidFill>
                <a:latin typeface="Menlo-Regular"/>
              </a:rPr>
              <a:t>=</a:t>
            </a:r>
            <a:r>
              <a:rPr lang="en-US" dirty="0">
                <a:solidFill>
                  <a:srgbClr val="009933"/>
                </a:solidFill>
                <a:latin typeface="Menlo-Regular"/>
              </a:rPr>
              <a:t>'.'</a:t>
            </a:r>
            <a:r>
              <a:rPr lang="en-US" dirty="0">
                <a:solidFill>
                  <a:srgbClr val="000000"/>
                </a:solidFill>
                <a:latin typeface="Menlo-Regular"/>
              </a:rPr>
              <a:t>)</a:t>
            </a:r>
            <a:br>
              <a:rPr lang="en-US" dirty="0">
                <a:solidFill>
                  <a:srgbClr val="000000"/>
                </a:solidFill>
                <a:latin typeface="Menlo-Regular"/>
              </a:rPr>
            </a:br>
            <a:r>
              <a:rPr lang="en-US" dirty="0">
                <a:solidFill>
                  <a:srgbClr val="000000"/>
                </a:solidFill>
                <a:latin typeface="Menlo-Regular"/>
              </a:rPr>
              <a:t/>
            </a:r>
            <a:br>
              <a:rPr lang="en-US" dirty="0">
                <a:solidFill>
                  <a:srgbClr val="000000"/>
                </a:solidFill>
                <a:latin typeface="Menlo-Regular"/>
              </a:rPr>
            </a:br>
            <a:r>
              <a:rPr lang="en-US" dirty="0" err="1">
                <a:solidFill>
                  <a:srgbClr val="000000"/>
                </a:solidFill>
                <a:latin typeface="Menlo-Regular"/>
              </a:rPr>
              <a:t>ax.stock_img</a:t>
            </a:r>
            <a:r>
              <a:rPr lang="en-US" dirty="0">
                <a:solidFill>
                  <a:srgbClr val="000000"/>
                </a:solidFill>
                <a:latin typeface="Menlo-Regular"/>
              </a:rPr>
              <a:t>() </a:t>
            </a:r>
            <a:r>
              <a:rPr lang="en-US" dirty="0">
                <a:solidFill>
                  <a:srgbClr val="0066FF"/>
                </a:solidFill>
                <a:latin typeface="Menlo-Regular"/>
              </a:rPr>
              <a:t># fairly nice looking bathymetry provided by </a:t>
            </a:r>
            <a:r>
              <a:rPr lang="en-US" dirty="0" err="1">
                <a:solidFill>
                  <a:srgbClr val="0066FF"/>
                </a:solidFill>
                <a:latin typeface="Menlo-Regular"/>
              </a:rPr>
              <a:t>Cartopy</a:t>
            </a:r>
            <a:r>
              <a:rPr lang="en-US" dirty="0">
                <a:solidFill>
                  <a:srgbClr val="0066FF"/>
                </a:solidFill>
                <a:latin typeface="Menlo-Regular"/>
              </a:rPr>
              <a:t/>
            </a:r>
            <a:br>
              <a:rPr lang="en-US" dirty="0">
                <a:solidFill>
                  <a:srgbClr val="0066FF"/>
                </a:solidFill>
                <a:latin typeface="Menlo-Regular"/>
              </a:rPr>
            </a:br>
            <a:r>
              <a:rPr lang="en-US" dirty="0">
                <a:solidFill>
                  <a:srgbClr val="000000"/>
                </a:solidFill>
                <a:latin typeface="Menlo-Regular"/>
              </a:rPr>
              <a:t/>
            </a:r>
            <a:br>
              <a:rPr lang="en-US" dirty="0">
                <a:solidFill>
                  <a:srgbClr val="000000"/>
                </a:solidFill>
                <a:latin typeface="Menlo-Regular"/>
              </a:rPr>
            </a:br>
            <a:r>
              <a:rPr lang="en-US" dirty="0">
                <a:solidFill>
                  <a:srgbClr val="0066FF"/>
                </a:solidFill>
                <a:latin typeface="Menlo-Regular"/>
              </a:rPr>
              <a:t># put up some nice looking grid lines</a:t>
            </a:r>
            <a:br>
              <a:rPr lang="en-US" dirty="0">
                <a:solidFill>
                  <a:srgbClr val="0066FF"/>
                </a:solidFill>
                <a:latin typeface="Menlo-Regular"/>
              </a:rPr>
            </a:br>
            <a:r>
              <a:rPr lang="en-US" dirty="0" err="1">
                <a:solidFill>
                  <a:srgbClr val="000000"/>
                </a:solidFill>
                <a:latin typeface="Menlo-Regular"/>
              </a:rPr>
              <a:t>gl</a:t>
            </a:r>
            <a:r>
              <a:rPr lang="en-US" dirty="0">
                <a:solidFill>
                  <a:srgbClr val="0000FF"/>
                </a:solidFill>
                <a:latin typeface="Menlo-Regular"/>
              </a:rPr>
              <a:t>=</a:t>
            </a:r>
            <a:r>
              <a:rPr lang="en-US" dirty="0" err="1">
                <a:solidFill>
                  <a:srgbClr val="000000"/>
                </a:solidFill>
                <a:latin typeface="Menlo-Regular"/>
              </a:rPr>
              <a:t>ax.gridlines</a:t>
            </a:r>
            <a:r>
              <a:rPr lang="en-US" dirty="0">
                <a:solidFill>
                  <a:srgbClr val="000000"/>
                </a:solidFill>
                <a:latin typeface="Menlo-Regular"/>
              </a:rPr>
              <a:t>(</a:t>
            </a:r>
            <a:r>
              <a:rPr lang="en-US" dirty="0" err="1">
                <a:solidFill>
                  <a:srgbClr val="000000"/>
                </a:solidFill>
                <a:latin typeface="Menlo-Regular"/>
              </a:rPr>
              <a:t>draw_labels</a:t>
            </a:r>
            <a:r>
              <a:rPr lang="en-US" dirty="0">
                <a:solidFill>
                  <a:srgbClr val="0000FF"/>
                </a:solidFill>
                <a:latin typeface="Menlo-Regular"/>
              </a:rPr>
              <a:t>=</a:t>
            </a:r>
            <a:r>
              <a:rPr lang="en-US" dirty="0">
                <a:solidFill>
                  <a:srgbClr val="9700CC"/>
                </a:solidFill>
                <a:latin typeface="Menlo-Regular"/>
              </a:rPr>
              <a:t>True</a:t>
            </a:r>
            <a:r>
              <a:rPr lang="en-US" dirty="0">
                <a:solidFill>
                  <a:srgbClr val="000000"/>
                </a:solidFill>
                <a:latin typeface="Menlo-Regular"/>
              </a:rPr>
              <a:t>)</a:t>
            </a:r>
            <a:br>
              <a:rPr lang="en-US" dirty="0">
                <a:solidFill>
                  <a:srgbClr val="000000"/>
                </a:solidFill>
                <a:latin typeface="Menlo-Regular"/>
              </a:rPr>
            </a:br>
            <a:r>
              <a:rPr lang="en-US" dirty="0" err="1">
                <a:solidFill>
                  <a:srgbClr val="000000"/>
                </a:solidFill>
                <a:latin typeface="Menlo-Regular"/>
              </a:rPr>
              <a:t>gl.xlabels_top</a:t>
            </a:r>
            <a:r>
              <a:rPr lang="en-US" dirty="0">
                <a:solidFill>
                  <a:srgbClr val="000000"/>
                </a:solidFill>
                <a:latin typeface="Menlo-Regular"/>
              </a:rPr>
              <a:t> </a:t>
            </a:r>
            <a:r>
              <a:rPr lang="en-US" dirty="0">
                <a:solidFill>
                  <a:srgbClr val="0000FF"/>
                </a:solidFill>
                <a:latin typeface="Menlo-Regular"/>
              </a:rPr>
              <a:t>= </a:t>
            </a:r>
            <a:r>
              <a:rPr lang="en-US" dirty="0">
                <a:solidFill>
                  <a:srgbClr val="9700CC"/>
                </a:solidFill>
                <a:latin typeface="Menlo-Regular"/>
              </a:rPr>
              <a:t>False</a:t>
            </a:r>
            <a:r>
              <a:rPr lang="en-US" dirty="0">
                <a:solidFill>
                  <a:srgbClr val="000000"/>
                </a:solidFill>
                <a:latin typeface="Menlo-Regular"/>
              </a:rPr>
              <a:t/>
            </a:r>
            <a:br>
              <a:rPr lang="en-US" dirty="0">
                <a:solidFill>
                  <a:srgbClr val="000000"/>
                </a:solidFill>
                <a:latin typeface="Menlo-Regular"/>
              </a:rPr>
            </a:br>
            <a:r>
              <a:rPr lang="en-US" dirty="0" err="1">
                <a:solidFill>
                  <a:srgbClr val="000000"/>
                </a:solidFill>
                <a:latin typeface="Menlo-Regular"/>
              </a:rPr>
              <a:t>gl.ylabels_right</a:t>
            </a:r>
            <a:r>
              <a:rPr lang="en-US" dirty="0">
                <a:solidFill>
                  <a:srgbClr val="000000"/>
                </a:solidFill>
                <a:latin typeface="Menlo-Regular"/>
              </a:rPr>
              <a:t> </a:t>
            </a:r>
            <a:r>
              <a:rPr lang="en-US" dirty="0">
                <a:solidFill>
                  <a:srgbClr val="0000FF"/>
                </a:solidFill>
                <a:latin typeface="Menlo-Regular"/>
              </a:rPr>
              <a:t>= </a:t>
            </a:r>
            <a:r>
              <a:rPr lang="en-US" dirty="0">
                <a:solidFill>
                  <a:srgbClr val="9700CC"/>
                </a:solidFill>
                <a:latin typeface="Menlo-Regular"/>
              </a:rPr>
              <a:t>False</a:t>
            </a:r>
            <a:r>
              <a:rPr lang="en-US" dirty="0">
                <a:solidFill>
                  <a:srgbClr val="000000"/>
                </a:solidFill>
                <a:latin typeface="Menlo-Regular"/>
              </a:rPr>
              <a:t/>
            </a:r>
            <a:br>
              <a:rPr lang="en-US" dirty="0">
                <a:solidFill>
                  <a:srgbClr val="000000"/>
                </a:solidFill>
                <a:latin typeface="Menlo-Regular"/>
              </a:rPr>
            </a:br>
            <a:r>
              <a:rPr lang="en-US" dirty="0">
                <a:solidFill>
                  <a:srgbClr val="000000"/>
                </a:solidFill>
                <a:latin typeface="Menlo-Regular"/>
              </a:rPr>
              <a:t/>
            </a:r>
            <a:br>
              <a:rPr lang="en-US" dirty="0">
                <a:solidFill>
                  <a:srgbClr val="000000"/>
                </a:solidFill>
                <a:latin typeface="Menlo-Regular"/>
              </a:rPr>
            </a:br>
            <a:r>
              <a:rPr lang="en-US" dirty="0">
                <a:solidFill>
                  <a:srgbClr val="0066FF"/>
                </a:solidFill>
                <a:latin typeface="Menlo-Regular"/>
              </a:rPr>
              <a:t># Add the land mass colorings</a:t>
            </a:r>
            <a:br>
              <a:rPr lang="en-US" dirty="0">
                <a:solidFill>
                  <a:srgbClr val="0066FF"/>
                </a:solidFill>
                <a:latin typeface="Menlo-Regular"/>
              </a:rPr>
            </a:br>
            <a:r>
              <a:rPr lang="en-US" dirty="0" err="1">
                <a:solidFill>
                  <a:srgbClr val="000000"/>
                </a:solidFill>
                <a:latin typeface="Menlo-Regular"/>
              </a:rPr>
              <a:t>ax.add_feature</a:t>
            </a:r>
            <a:r>
              <a:rPr lang="en-US" dirty="0">
                <a:solidFill>
                  <a:srgbClr val="000000"/>
                </a:solidFill>
                <a:latin typeface="Menlo-Regular"/>
              </a:rPr>
              <a:t>(</a:t>
            </a:r>
            <a:r>
              <a:rPr lang="en-US" dirty="0" err="1">
                <a:solidFill>
                  <a:srgbClr val="000000"/>
                </a:solidFill>
                <a:latin typeface="Menlo-Regular"/>
              </a:rPr>
              <a:t>feature.NaturalEarthFeature</a:t>
            </a:r>
            <a:r>
              <a:rPr lang="en-US" dirty="0">
                <a:solidFill>
                  <a:srgbClr val="000000"/>
                </a:solidFill>
                <a:latin typeface="Menlo-Regular"/>
              </a:rPr>
              <a:t>(</a:t>
            </a:r>
            <a:r>
              <a:rPr lang="en-US" dirty="0">
                <a:solidFill>
                  <a:srgbClr val="009933"/>
                </a:solidFill>
                <a:latin typeface="Menlo-Regular"/>
              </a:rPr>
              <a:t>'physical'</a:t>
            </a:r>
            <a:r>
              <a:rPr lang="en-US" dirty="0">
                <a:solidFill>
                  <a:srgbClr val="000000"/>
                </a:solidFill>
                <a:latin typeface="Menlo-Regular"/>
              </a:rPr>
              <a:t>, </a:t>
            </a:r>
            <a:r>
              <a:rPr lang="en-US" dirty="0">
                <a:solidFill>
                  <a:srgbClr val="009933"/>
                </a:solidFill>
                <a:latin typeface="Menlo-Regular"/>
              </a:rPr>
              <a:t>'land'</a:t>
            </a:r>
            <a:r>
              <a:rPr lang="en-US" dirty="0">
                <a:solidFill>
                  <a:srgbClr val="000000"/>
                </a:solidFill>
                <a:latin typeface="Menlo-Regular"/>
              </a:rPr>
              <a:t>, </a:t>
            </a:r>
            <a:r>
              <a:rPr lang="en-US" dirty="0">
                <a:solidFill>
                  <a:srgbClr val="009933"/>
                </a:solidFill>
                <a:latin typeface="Menlo-Regular"/>
              </a:rPr>
              <a:t>'10m'</a:t>
            </a:r>
            <a:r>
              <a:rPr lang="en-US" dirty="0">
                <a:solidFill>
                  <a:srgbClr val="000000"/>
                </a:solidFill>
                <a:latin typeface="Menlo-Regular"/>
              </a:rPr>
              <a:t>,</a:t>
            </a:r>
            <a:br>
              <a:rPr lang="en-US" dirty="0">
                <a:solidFill>
                  <a:srgbClr val="000000"/>
                </a:solidFill>
                <a:latin typeface="Menlo-Regular"/>
              </a:rPr>
            </a:br>
            <a:r>
              <a:rPr lang="en-US" dirty="0">
                <a:solidFill>
                  <a:srgbClr val="000000"/>
                </a:solidFill>
                <a:latin typeface="Menlo-Regular"/>
              </a:rPr>
              <a:t>                                           </a:t>
            </a:r>
            <a:r>
              <a:rPr lang="en-US" dirty="0" err="1">
                <a:solidFill>
                  <a:srgbClr val="000000"/>
                </a:solidFill>
                <a:latin typeface="Menlo-Regular"/>
              </a:rPr>
              <a:t>edgecolor</a:t>
            </a:r>
            <a:r>
              <a:rPr lang="en-US" dirty="0">
                <a:solidFill>
                  <a:srgbClr val="0000FF"/>
                </a:solidFill>
                <a:latin typeface="Menlo-Regular"/>
              </a:rPr>
              <a:t>=</a:t>
            </a:r>
            <a:r>
              <a:rPr lang="en-US" dirty="0">
                <a:solidFill>
                  <a:srgbClr val="009933"/>
                </a:solidFill>
                <a:latin typeface="Menlo-Regular"/>
              </a:rPr>
              <a:t>'face'</a:t>
            </a:r>
            <a:r>
              <a:rPr lang="en-US" dirty="0">
                <a:solidFill>
                  <a:srgbClr val="000000"/>
                </a:solidFill>
                <a:latin typeface="Menlo-Regular"/>
              </a:rPr>
              <a:t>, </a:t>
            </a:r>
            <a:r>
              <a:rPr lang="en-US" dirty="0" err="1">
                <a:solidFill>
                  <a:srgbClr val="000000"/>
                </a:solidFill>
                <a:latin typeface="Menlo-Regular"/>
              </a:rPr>
              <a:t>facecolor</a:t>
            </a:r>
            <a:r>
              <a:rPr lang="en-US" dirty="0">
                <a:solidFill>
                  <a:srgbClr val="0000FF"/>
                </a:solidFill>
                <a:latin typeface="Menlo-Regular"/>
              </a:rPr>
              <a:t>=</a:t>
            </a:r>
            <a:r>
              <a:rPr lang="en-US" dirty="0" err="1">
                <a:solidFill>
                  <a:srgbClr val="000000"/>
                </a:solidFill>
                <a:latin typeface="Menlo-Regular"/>
              </a:rPr>
              <a:t>feature.COLORS</a:t>
            </a:r>
            <a:r>
              <a:rPr lang="en-US" dirty="0">
                <a:solidFill>
                  <a:srgbClr val="000000"/>
                </a:solidFill>
                <a:latin typeface="Menlo-Regular"/>
              </a:rPr>
              <a:t>[</a:t>
            </a:r>
            <a:r>
              <a:rPr lang="en-US" dirty="0">
                <a:solidFill>
                  <a:srgbClr val="009933"/>
                </a:solidFill>
                <a:latin typeface="Menlo-Regular"/>
              </a:rPr>
              <a:t>'land'</a:t>
            </a:r>
            <a:r>
              <a:rPr lang="en-US" dirty="0">
                <a:solidFill>
                  <a:srgbClr val="000000"/>
                </a:solidFill>
                <a:latin typeface="Menlo-Regular"/>
              </a:rPr>
              <a:t>]))</a:t>
            </a:r>
            <a:br>
              <a:rPr lang="en-US" dirty="0">
                <a:solidFill>
                  <a:srgbClr val="000000"/>
                </a:solidFill>
                <a:latin typeface="Menlo-Regular"/>
              </a:rPr>
            </a:br>
            <a:r>
              <a:rPr lang="en-US" dirty="0">
                <a:solidFill>
                  <a:srgbClr val="000000"/>
                </a:solidFill>
                <a:latin typeface="Menlo-Regular"/>
              </a:rPr>
              <a:t/>
            </a:r>
            <a:br>
              <a:rPr lang="en-US" dirty="0">
                <a:solidFill>
                  <a:srgbClr val="000000"/>
                </a:solidFill>
                <a:latin typeface="Menlo-Regular"/>
              </a:rPr>
            </a:br>
            <a:r>
              <a:rPr lang="en-US" dirty="0">
                <a:solidFill>
                  <a:srgbClr val="0066FF"/>
                </a:solidFill>
                <a:latin typeface="Menlo-Regular"/>
              </a:rPr>
              <a:t># You can also define a feature and add it in a separate command</a:t>
            </a:r>
            <a:br>
              <a:rPr lang="en-US" dirty="0">
                <a:solidFill>
                  <a:srgbClr val="0066FF"/>
                </a:solidFill>
                <a:latin typeface="Menlo-Regular"/>
              </a:rPr>
            </a:br>
            <a:r>
              <a:rPr lang="en-US" dirty="0" err="1">
                <a:solidFill>
                  <a:srgbClr val="000000"/>
                </a:solidFill>
                <a:latin typeface="Menlo-Regular"/>
              </a:rPr>
              <a:t>states_provinces</a:t>
            </a:r>
            <a:r>
              <a:rPr lang="en-US" dirty="0">
                <a:solidFill>
                  <a:srgbClr val="000000"/>
                </a:solidFill>
                <a:latin typeface="Menlo-Regular"/>
              </a:rPr>
              <a:t> </a:t>
            </a:r>
            <a:r>
              <a:rPr lang="en-US" dirty="0">
                <a:solidFill>
                  <a:srgbClr val="0000FF"/>
                </a:solidFill>
                <a:latin typeface="Menlo-Regular"/>
              </a:rPr>
              <a:t>= </a:t>
            </a:r>
            <a:r>
              <a:rPr lang="en-US" dirty="0" err="1">
                <a:solidFill>
                  <a:srgbClr val="000000"/>
                </a:solidFill>
                <a:latin typeface="Menlo-Regular"/>
              </a:rPr>
              <a:t>feature.NaturalEarthFeature</a:t>
            </a:r>
            <a:r>
              <a:rPr lang="en-US" dirty="0">
                <a:solidFill>
                  <a:srgbClr val="000000"/>
                </a:solidFill>
                <a:latin typeface="Menlo-Regular"/>
              </a:rPr>
              <a:t>(</a:t>
            </a:r>
            <a:r>
              <a:rPr lang="en-US" dirty="0">
                <a:solidFill>
                  <a:srgbClr val="009933"/>
                </a:solidFill>
                <a:latin typeface="Menlo-Regular"/>
              </a:rPr>
              <a:t>'cultural'</a:t>
            </a:r>
            <a:r>
              <a:rPr lang="en-US" dirty="0">
                <a:solidFill>
                  <a:srgbClr val="000000"/>
                </a:solidFill>
                <a:latin typeface="Menlo-Regular"/>
              </a:rPr>
              <a:t>, </a:t>
            </a:r>
            <a:r>
              <a:rPr lang="en-US" dirty="0">
                <a:solidFill>
                  <a:srgbClr val="009933"/>
                </a:solidFill>
                <a:latin typeface="Menlo-Regular"/>
              </a:rPr>
              <a:t>'admin_1_states_provinces_lines'</a:t>
            </a:r>
            <a:r>
              <a:rPr lang="en-US" dirty="0">
                <a:solidFill>
                  <a:srgbClr val="000000"/>
                </a:solidFill>
                <a:latin typeface="Menlo-Regular"/>
              </a:rPr>
              <a:t>, scale</a:t>
            </a:r>
            <a:r>
              <a:rPr lang="en-US" dirty="0">
                <a:solidFill>
                  <a:srgbClr val="0000FF"/>
                </a:solidFill>
                <a:latin typeface="Menlo-Regular"/>
              </a:rPr>
              <a:t>=</a:t>
            </a:r>
            <a:r>
              <a:rPr lang="en-US" dirty="0">
                <a:solidFill>
                  <a:srgbClr val="009933"/>
                </a:solidFill>
                <a:latin typeface="Menlo-Regular"/>
              </a:rPr>
              <a:t>'50m'</a:t>
            </a:r>
            <a:r>
              <a:rPr lang="en-US" dirty="0">
                <a:solidFill>
                  <a:srgbClr val="000000"/>
                </a:solidFill>
                <a:latin typeface="Menlo-Regular"/>
              </a:rPr>
              <a:t>, </a:t>
            </a:r>
            <a:r>
              <a:rPr lang="en-US" dirty="0" err="1">
                <a:solidFill>
                  <a:srgbClr val="000000"/>
                </a:solidFill>
                <a:latin typeface="Menlo-Regular"/>
              </a:rPr>
              <a:t>facecolor</a:t>
            </a:r>
            <a:r>
              <a:rPr lang="en-US" dirty="0">
                <a:solidFill>
                  <a:srgbClr val="0000FF"/>
                </a:solidFill>
                <a:latin typeface="Menlo-Regular"/>
              </a:rPr>
              <a:t>=</a:t>
            </a:r>
            <a:r>
              <a:rPr lang="en-US" dirty="0">
                <a:solidFill>
                  <a:srgbClr val="009933"/>
                </a:solidFill>
                <a:latin typeface="Menlo-Regular"/>
              </a:rPr>
              <a:t>'none'</a:t>
            </a:r>
            <a:r>
              <a:rPr lang="en-US" dirty="0">
                <a:solidFill>
                  <a:srgbClr val="000000"/>
                </a:solidFill>
                <a:latin typeface="Menlo-Regular"/>
              </a:rPr>
              <a:t>)</a:t>
            </a:r>
            <a:br>
              <a:rPr lang="en-US" dirty="0">
                <a:solidFill>
                  <a:srgbClr val="000000"/>
                </a:solidFill>
                <a:latin typeface="Menlo-Regular"/>
              </a:rPr>
            </a:br>
            <a:r>
              <a:rPr lang="en-US" dirty="0" err="1">
                <a:solidFill>
                  <a:srgbClr val="000000"/>
                </a:solidFill>
                <a:latin typeface="Menlo-Regular"/>
              </a:rPr>
              <a:t>ax.add_feature</a:t>
            </a:r>
            <a:r>
              <a:rPr lang="en-US" dirty="0">
                <a:solidFill>
                  <a:srgbClr val="000000"/>
                </a:solidFill>
                <a:latin typeface="Menlo-Regular"/>
              </a:rPr>
              <a:t>(</a:t>
            </a:r>
            <a:r>
              <a:rPr lang="en-US" dirty="0" err="1">
                <a:solidFill>
                  <a:srgbClr val="000000"/>
                </a:solidFill>
                <a:latin typeface="Menlo-Regular"/>
              </a:rPr>
              <a:t>states_provinces</a:t>
            </a:r>
            <a:r>
              <a:rPr lang="en-US" dirty="0">
                <a:solidFill>
                  <a:srgbClr val="000000"/>
                </a:solidFill>
                <a:latin typeface="Menlo-Regular"/>
              </a:rPr>
              <a:t>, </a:t>
            </a:r>
            <a:r>
              <a:rPr lang="en-US" dirty="0" err="1">
                <a:solidFill>
                  <a:srgbClr val="000000"/>
                </a:solidFill>
                <a:latin typeface="Menlo-Regular"/>
              </a:rPr>
              <a:t>edgecolor</a:t>
            </a:r>
            <a:r>
              <a:rPr lang="en-US" dirty="0">
                <a:solidFill>
                  <a:srgbClr val="0000FF"/>
                </a:solidFill>
                <a:latin typeface="Menlo-Regular"/>
              </a:rPr>
              <a:t>=</a:t>
            </a:r>
            <a:r>
              <a:rPr lang="en-US" dirty="0">
                <a:solidFill>
                  <a:srgbClr val="009933"/>
                </a:solidFill>
                <a:latin typeface="Menlo-Regular"/>
              </a:rPr>
              <a:t>'gray'</a:t>
            </a:r>
            <a:r>
              <a:rPr lang="en-US" dirty="0">
                <a:solidFill>
                  <a:srgbClr val="000000"/>
                </a:solidFill>
                <a:latin typeface="Menlo-Regular"/>
              </a:rPr>
              <a:t>)</a:t>
            </a:r>
            <a:br>
              <a:rPr lang="en-US" dirty="0">
                <a:solidFill>
                  <a:srgbClr val="000000"/>
                </a:solidFill>
                <a:latin typeface="Menlo-Regular"/>
              </a:rPr>
            </a:br>
            <a:r>
              <a:rPr lang="en-US" dirty="0">
                <a:solidFill>
                  <a:srgbClr val="000000"/>
                </a:solidFill>
                <a:latin typeface="Menlo-Regular"/>
              </a:rPr>
              <a:t/>
            </a:r>
            <a:br>
              <a:rPr lang="en-US" dirty="0">
                <a:solidFill>
                  <a:srgbClr val="000000"/>
                </a:solidFill>
                <a:latin typeface="Menlo-Regular"/>
              </a:rPr>
            </a:br>
            <a:r>
              <a:rPr lang="en-US" dirty="0">
                <a:solidFill>
                  <a:srgbClr val="0066FF"/>
                </a:solidFill>
                <a:latin typeface="Menlo-Regular"/>
              </a:rPr>
              <a:t># There's also a very simple method to call to draw coastlines on your map.</a:t>
            </a:r>
            <a:br>
              <a:rPr lang="en-US" dirty="0">
                <a:solidFill>
                  <a:srgbClr val="0066FF"/>
                </a:solidFill>
                <a:latin typeface="Menlo-Regular"/>
              </a:rPr>
            </a:br>
            <a:r>
              <a:rPr lang="en-US" dirty="0" err="1">
                <a:solidFill>
                  <a:srgbClr val="000000"/>
                </a:solidFill>
                <a:latin typeface="Menlo-Regular"/>
              </a:rPr>
              <a:t>ax.coastlines</a:t>
            </a:r>
            <a:r>
              <a:rPr lang="en-US" dirty="0">
                <a:solidFill>
                  <a:srgbClr val="000000"/>
                </a:solidFill>
                <a:latin typeface="Menlo-Regular"/>
              </a:rPr>
              <a:t>(resolution</a:t>
            </a:r>
            <a:r>
              <a:rPr lang="en-US" dirty="0">
                <a:solidFill>
                  <a:srgbClr val="0000FF"/>
                </a:solidFill>
                <a:latin typeface="Menlo-Regular"/>
              </a:rPr>
              <a:t>=</a:t>
            </a:r>
            <a:r>
              <a:rPr lang="en-US" dirty="0">
                <a:solidFill>
                  <a:srgbClr val="009933"/>
                </a:solidFill>
                <a:latin typeface="Menlo-Regular"/>
              </a:rPr>
              <a:t>"10m"</a:t>
            </a:r>
            <a:r>
              <a:rPr lang="en-US" dirty="0">
                <a:solidFill>
                  <a:srgbClr val="000000"/>
                </a:solidFill>
                <a:latin typeface="Menlo-Regular"/>
              </a:rPr>
              <a:t>)</a:t>
            </a:r>
            <a:br>
              <a:rPr lang="en-US" dirty="0">
                <a:solidFill>
                  <a:srgbClr val="000000"/>
                </a:solidFill>
                <a:latin typeface="Menlo-Regular"/>
              </a:rPr>
            </a:br>
            <a:r>
              <a:rPr lang="en-US" dirty="0">
                <a:solidFill>
                  <a:srgbClr val="000000"/>
                </a:solidFill>
                <a:latin typeface="Menlo-Regular"/>
              </a:rPr>
              <a:t/>
            </a:r>
            <a:br>
              <a:rPr lang="en-US" dirty="0">
                <a:solidFill>
                  <a:srgbClr val="000000"/>
                </a:solidFill>
                <a:latin typeface="Menlo-Regular"/>
              </a:rPr>
            </a:br>
            <a:r>
              <a:rPr lang="en-US" dirty="0" err="1">
                <a:solidFill>
                  <a:srgbClr val="000000"/>
                </a:solidFill>
                <a:latin typeface="Menlo-Regular"/>
              </a:rPr>
              <a:t>plt.show</a:t>
            </a:r>
            <a:r>
              <a:rPr lang="en-US" dirty="0">
                <a:solidFill>
                  <a:srgbClr val="000000"/>
                </a:solidFill>
                <a:latin typeface="Menlo-Regular"/>
              </a:rPr>
              <a: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41103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Matplotlib</a:t>
            </a:r>
            <a:r>
              <a:rPr lang="en-US" dirty="0" smtClean="0"/>
              <a:t>/</a:t>
            </a:r>
            <a:r>
              <a:rPr lang="en-US" dirty="0" err="1" smtClean="0"/>
              <a:t>Cartopy</a:t>
            </a:r>
            <a:r>
              <a:rPr lang="en-US" dirty="0" smtClean="0"/>
              <a:t> Output</a:t>
            </a:r>
            <a:endParaRPr lang="en-US" dirty="0"/>
          </a:p>
        </p:txBody>
      </p:sp>
      <p:pic>
        <p:nvPicPr>
          <p:cNvPr id="4" name="Content Placeholder 3" descr="owslib_example_output_hfx.png"/>
          <p:cNvPicPr>
            <a:picLocks noGrp="1" noChangeAspect="1"/>
          </p:cNvPicPr>
          <p:nvPr>
            <p:ph idx="1"/>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176" r="5176"/>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35223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Geoserver data using GIS tools (QGIS)</a:t>
            </a:r>
            <a:endParaRPr lang="en-US" dirty="0"/>
          </a:p>
        </p:txBody>
      </p:sp>
      <p:sp>
        <p:nvSpPr>
          <p:cNvPr id="3" name="Content Placeholder 2"/>
          <p:cNvSpPr>
            <a:spLocks noGrp="1"/>
          </p:cNvSpPr>
          <p:nvPr>
            <p:ph idx="1"/>
          </p:nvPr>
        </p:nvSpPr>
        <p:spPr/>
        <p:txBody>
          <a:bodyPr/>
          <a:lstStyle/>
          <a:p>
            <a:r>
              <a:rPr lang="en-US" dirty="0" smtClean="0"/>
              <a:t>Lots of tools available to plot data from Geoserver and combine it with data from other sources</a:t>
            </a:r>
          </a:p>
          <a:p>
            <a:pPr lvl="1"/>
            <a:r>
              <a:rPr lang="en-US" dirty="0" smtClean="0"/>
              <a:t>ArcGIS, QGIS, </a:t>
            </a:r>
            <a:r>
              <a:rPr lang="en-US" dirty="0" err="1" smtClean="0"/>
              <a:t>cartodb.com</a:t>
            </a:r>
            <a:endParaRPr lang="en-US" dirty="0" smtClean="0"/>
          </a:p>
          <a:p>
            <a:r>
              <a:rPr lang="en-US" dirty="0" smtClean="0"/>
              <a:t>QGIS is free and open-source, so it will be our example</a:t>
            </a:r>
          </a:p>
          <a:p>
            <a:endParaRPr lang="en-US" dirty="0" smtClean="0"/>
          </a:p>
          <a:p>
            <a:r>
              <a:rPr lang="en-US" dirty="0" smtClean="0"/>
              <a:t>Download available at:</a:t>
            </a:r>
            <a:endParaRPr lang="en-US" dirty="0"/>
          </a:p>
          <a:p>
            <a:pPr lvl="1"/>
            <a:r>
              <a:rPr lang="en-US" dirty="0" smtClean="0">
                <a:hlinkClick r:id="rId3"/>
              </a:rPr>
              <a:t>http://www.qgis.org</a:t>
            </a:r>
            <a:endParaRPr lang="en-US" dirty="0" smtClean="0"/>
          </a:p>
          <a:p>
            <a:endParaRPr lang="en-US" dirty="0" smtClean="0"/>
          </a:p>
          <a:p>
            <a:r>
              <a:rPr lang="en-US" dirty="0" smtClean="0"/>
              <a:t>Complete manual online at:</a:t>
            </a:r>
          </a:p>
          <a:p>
            <a:pPr lvl="1"/>
            <a:r>
              <a:rPr lang="en-US" dirty="0">
                <a:hlinkClick r:id="rId4"/>
              </a:rPr>
              <a:t>http://</a:t>
            </a:r>
            <a:r>
              <a:rPr lang="en-US" dirty="0" err="1">
                <a:hlinkClick r:id="rId4"/>
              </a:rPr>
              <a:t>docs.qgis.org</a:t>
            </a:r>
            <a:r>
              <a:rPr lang="en-US" dirty="0">
                <a:hlinkClick r:id="rId4"/>
              </a:rPr>
              <a:t>/2.2/en/docs/</a:t>
            </a:r>
            <a:r>
              <a:rPr lang="en-US" dirty="0" err="1">
                <a:hlinkClick r:id="rId4"/>
              </a:rPr>
              <a:t>user_manual</a:t>
            </a:r>
            <a:r>
              <a:rPr lang="en-US" dirty="0">
                <a:hlinkClick r:id="rId4"/>
              </a:rPr>
              <a: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1870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need – using QGIS</a:t>
            </a:r>
            <a:endParaRPr lang="en-US" dirty="0"/>
          </a:p>
        </p:txBody>
      </p:sp>
      <p:sp>
        <p:nvSpPr>
          <p:cNvPr id="3" name="Content Placeholder 2"/>
          <p:cNvSpPr>
            <a:spLocks noGrp="1"/>
          </p:cNvSpPr>
          <p:nvPr>
            <p:ph idx="1"/>
          </p:nvPr>
        </p:nvSpPr>
        <p:spPr/>
        <p:txBody>
          <a:bodyPr>
            <a:normAutofit/>
          </a:bodyPr>
          <a:lstStyle/>
          <a:p>
            <a:pPr marL="548640" lvl="2" indent="0">
              <a:buNone/>
            </a:pPr>
            <a:endParaRPr lang="en-US" dirty="0" smtClean="0"/>
          </a:p>
          <a:p>
            <a:r>
              <a:rPr lang="en-US" dirty="0"/>
              <a:t>Open source tradeoffs:</a:t>
            </a:r>
          </a:p>
          <a:p>
            <a:pPr lvl="1"/>
            <a:r>
              <a:rPr lang="en-US" dirty="0" smtClean="0"/>
              <a:t>QGIS is easy to use, but can sometimes be hard to install</a:t>
            </a:r>
          </a:p>
          <a:p>
            <a:pPr lvl="1"/>
            <a:endParaRPr lang="en-US" dirty="0"/>
          </a:p>
          <a:p>
            <a:r>
              <a:rPr lang="en-US" dirty="0" err="1" smtClean="0"/>
              <a:t>NaturalEarth</a:t>
            </a:r>
            <a:r>
              <a:rPr lang="en-US" dirty="0" smtClean="0"/>
              <a:t> (again, but we’ll get it directly this time)</a:t>
            </a:r>
          </a:p>
          <a:p>
            <a:pPr lvl="1"/>
            <a:r>
              <a:rPr lang="en-US" dirty="0" smtClean="0"/>
              <a:t>Grab the </a:t>
            </a:r>
            <a:r>
              <a:rPr lang="en-US" dirty="0" err="1" smtClean="0"/>
              <a:t>NaturalEarth</a:t>
            </a:r>
            <a:r>
              <a:rPr lang="en-US" dirty="0" smtClean="0"/>
              <a:t> </a:t>
            </a:r>
            <a:r>
              <a:rPr lang="en-US" dirty="0" err="1" smtClean="0"/>
              <a:t>Quickstart</a:t>
            </a:r>
            <a:r>
              <a:rPr lang="en-US" dirty="0" smtClean="0"/>
              <a:t> pack from </a:t>
            </a:r>
            <a:r>
              <a:rPr lang="en-US" dirty="0" err="1" smtClean="0"/>
              <a:t>naturalearthdata.com</a:t>
            </a:r>
            <a:endParaRPr lang="en-US" dirty="0" smtClean="0"/>
          </a:p>
          <a:p>
            <a:pPr lvl="1"/>
            <a:r>
              <a:rPr lang="en-US" dirty="0">
                <a:hlinkClick r:id="rId3"/>
              </a:rPr>
              <a:t>http://kelso.it/x/</a:t>
            </a:r>
            <a:r>
              <a:rPr lang="en-US" dirty="0" smtClean="0">
                <a:hlinkClick r:id="rId3"/>
              </a:rPr>
              <a:t>nequickstart</a:t>
            </a:r>
            <a:r>
              <a:rPr lang="en-US" dirty="0" smtClean="0"/>
              <a:t>  - includes QGIS and </a:t>
            </a:r>
            <a:r>
              <a:rPr lang="en-US" dirty="0" err="1" smtClean="0"/>
              <a:t>ArcMap</a:t>
            </a:r>
            <a:r>
              <a:rPr lang="en-US" dirty="0" smtClean="0"/>
              <a:t> pre-made projects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4184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QGIS – using NE </a:t>
            </a:r>
            <a:r>
              <a:rPr lang="en-US" dirty="0" err="1" smtClean="0"/>
              <a:t>Quickstart’s</a:t>
            </a:r>
            <a:r>
              <a:rPr lang="en-US" dirty="0" smtClean="0"/>
              <a:t> .</a:t>
            </a:r>
            <a:r>
              <a:rPr lang="en-US" dirty="0" err="1" smtClean="0"/>
              <a:t>qgs</a:t>
            </a:r>
            <a:endParaRPr lang="en-US" dirty="0"/>
          </a:p>
        </p:txBody>
      </p:sp>
      <p:sp>
        <p:nvSpPr>
          <p:cNvPr id="3" name="Content Placeholder 2"/>
          <p:cNvSpPr>
            <a:spLocks noGrp="1"/>
          </p:cNvSpPr>
          <p:nvPr>
            <p:ph idx="1"/>
          </p:nvPr>
        </p:nvSpPr>
        <p:spPr/>
        <p:txBody>
          <a:bodyPr/>
          <a:lstStyle/>
          <a:p>
            <a:r>
              <a:rPr lang="en-US" dirty="0" smtClean="0"/>
              <a:t>Open </a:t>
            </a:r>
            <a:r>
              <a:rPr lang="en-US" dirty="0" err="1" smtClean="0"/>
              <a:t>Natural_Earth_quick_start_for_QGIS.qgs</a:t>
            </a:r>
            <a:endParaRPr lang="en-US" dirty="0" smtClean="0"/>
          </a:p>
          <a:p>
            <a:r>
              <a:rPr lang="en-US" dirty="0" smtClean="0"/>
              <a:t>Lots of very nice layers pre-styled for you</a:t>
            </a:r>
          </a:p>
          <a:p>
            <a:r>
              <a:rPr lang="en-US" dirty="0" smtClean="0"/>
              <a:t>Let’s hide some of the ones we don’t need by deselecting</a:t>
            </a:r>
          </a:p>
          <a:p>
            <a:pPr lvl="1"/>
            <a:r>
              <a:rPr lang="en-US" dirty="0" smtClean="0"/>
              <a:t>10m_admin_1_states_provinces?</a:t>
            </a:r>
          </a:p>
          <a:p>
            <a:pPr lvl="1"/>
            <a:r>
              <a:rPr lang="en-US" dirty="0" smtClean="0"/>
              <a:t>10m_urban_areas?</a:t>
            </a:r>
          </a:p>
          <a:p>
            <a:pPr lvl="1"/>
            <a:r>
              <a:rPr lang="en-US" dirty="0" smtClean="0"/>
              <a:t>etc.</a:t>
            </a:r>
            <a:endParaRPr lang="en-US" dirty="0"/>
          </a:p>
          <a:p>
            <a:pPr marL="0" indent="0">
              <a:buNone/>
            </a:pPr>
            <a:endParaRPr lang="en-US" dirty="0" smtClean="0"/>
          </a:p>
          <a:p>
            <a:r>
              <a:rPr lang="en-US" dirty="0" smtClean="0"/>
              <a:t>Now we’ll group the layers to get them out of the way.</a:t>
            </a:r>
          </a:p>
          <a:p>
            <a:pPr lvl="1"/>
            <a:r>
              <a:rPr lang="en-US" dirty="0" smtClean="0"/>
              <a:t>Select all layers, right click, Group Selected</a:t>
            </a:r>
          </a:p>
          <a:p>
            <a:pPr lvl="1"/>
            <a:r>
              <a:rPr lang="en-US" dirty="0" smtClean="0"/>
              <a:t>Name it </a:t>
            </a:r>
            <a:r>
              <a:rPr lang="en-US" dirty="0" err="1" smtClean="0"/>
              <a:t>ne_quickstart</a:t>
            </a:r>
            <a:endParaRPr lang="en-US" dirty="0" smtClean="0"/>
          </a:p>
        </p:txBody>
      </p:sp>
      <p:pic>
        <p:nvPicPr>
          <p:cNvPr id="4" name="Picture 3" descr="Screen Shot 2014-07-25 at 11.56.59 AM.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64850" y="3073315"/>
            <a:ext cx="2554746" cy="1463656"/>
          </a:xfrm>
          <a:prstGeom prst="rect">
            <a:avLst/>
          </a:prstGeom>
        </p:spPr>
      </p:pic>
      <p:pic>
        <p:nvPicPr>
          <p:cNvPr id="5" name="Picture 4" descr="Screen Shot 2014-07-25 at 11.57.14 AM.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46878" y="4992924"/>
            <a:ext cx="1933067" cy="1235015"/>
          </a:xfrm>
          <a:prstGeom prst="rect">
            <a:avLst/>
          </a:prstGeom>
        </p:spPr>
      </p:pic>
      <p:sp>
        <p:nvSpPr>
          <p:cNvPr id="7" name="Frame 6"/>
          <p:cNvSpPr/>
          <p:nvPr/>
        </p:nvSpPr>
        <p:spPr>
          <a:xfrm>
            <a:off x="6281805" y="5943034"/>
            <a:ext cx="1328097" cy="284905"/>
          </a:xfrm>
          <a:prstGeom prst="frame">
            <a:avLst/>
          </a:prstGeom>
          <a:solidFill>
            <a:schemeClr val="tx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18236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QGIS – using NE </a:t>
            </a:r>
            <a:r>
              <a:rPr lang="en-US" dirty="0" err="1" smtClean="0"/>
              <a:t>Quickstart’s</a:t>
            </a:r>
            <a:r>
              <a:rPr lang="en-US" dirty="0" smtClean="0"/>
              <a:t> .</a:t>
            </a:r>
            <a:r>
              <a:rPr lang="en-US" dirty="0" err="1" smtClean="0"/>
              <a:t>qgs</a:t>
            </a:r>
            <a:endParaRPr lang="en-US" dirty="0"/>
          </a:p>
        </p:txBody>
      </p:sp>
      <p:pic>
        <p:nvPicPr>
          <p:cNvPr id="4" name="Content Placeholder 3" descr="Screen Shot 2014-07-29 at 8.23.32 AM.png"/>
          <p:cNvPicPr>
            <a:picLocks noGrp="1" noChangeAspect="1"/>
          </p:cNvPicPr>
          <p:nvPr>
            <p:ph idx="1"/>
          </p:nvPr>
        </p:nvPicPr>
        <p:blipFill>
          <a:blip r:embed="rId3"/>
          <a:srcRect t="-1176" b="-1176"/>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our Geoserver to QGIS</a:t>
            </a:r>
            <a:endParaRPr lang="en-US" dirty="0"/>
          </a:p>
        </p:txBody>
      </p:sp>
      <p:sp>
        <p:nvSpPr>
          <p:cNvPr id="3" name="Content Placeholder 2"/>
          <p:cNvSpPr>
            <a:spLocks noGrp="1"/>
          </p:cNvSpPr>
          <p:nvPr>
            <p:ph idx="1"/>
          </p:nvPr>
        </p:nvSpPr>
        <p:spPr/>
        <p:txBody>
          <a:bodyPr/>
          <a:lstStyle/>
          <a:p>
            <a:r>
              <a:rPr lang="en-US" dirty="0" smtClean="0"/>
              <a:t>Layer - Add WFS Layer</a:t>
            </a:r>
          </a:p>
          <a:p>
            <a:pPr lvl="1"/>
            <a:r>
              <a:rPr lang="en-US" dirty="0" smtClean="0"/>
              <a:t>Click New button to add a new source for our WFS layers </a:t>
            </a:r>
          </a:p>
          <a:p>
            <a:r>
              <a:rPr lang="en-US" dirty="0" err="1" smtClean="0"/>
              <a:t>Geoserver’s</a:t>
            </a:r>
            <a:r>
              <a:rPr lang="en-US" dirty="0" smtClean="0"/>
              <a:t> URL a bit different for QGIS:</a:t>
            </a:r>
          </a:p>
          <a:p>
            <a:pPr lvl="1"/>
            <a:r>
              <a:rPr lang="en-US" dirty="0" smtClean="0">
                <a:hlinkClick r:id="rId3"/>
              </a:rPr>
              <a:t>http://global.oceantrack.org:8080/geoserver/ows?version=1.0.0&amp;</a:t>
            </a:r>
            <a:endParaRPr lang="en-US" dirty="0"/>
          </a:p>
          <a:p>
            <a:r>
              <a:rPr lang="en-US" dirty="0" smtClean="0"/>
              <a:t>Username/password not required for public layers </a:t>
            </a:r>
          </a:p>
          <a:p>
            <a:r>
              <a:rPr lang="en-US" dirty="0" smtClean="0"/>
              <a:t>Can provide authorization for private layers here</a:t>
            </a:r>
          </a:p>
          <a:p>
            <a:endParaRPr lang="en-US" dirty="0" smtClean="0"/>
          </a:p>
        </p:txBody>
      </p:sp>
      <p:pic>
        <p:nvPicPr>
          <p:cNvPr id="4" name="Picture 3" descr="Screen Shot 2014-07-22 at 10.22.32 AM.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8261" y="4213814"/>
            <a:ext cx="3733512" cy="2033101"/>
          </a:xfrm>
          <a:prstGeom prst="rect">
            <a:avLst/>
          </a:prstGeom>
        </p:spPr>
      </p:pic>
      <p:pic>
        <p:nvPicPr>
          <p:cNvPr id="5" name="Picture 4" descr="Screen Shot 2014-07-22 at 10.22.43 AM.pn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19969" y="4248956"/>
            <a:ext cx="4897723" cy="157926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3190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Adding/styling a Geoserver layer</a:t>
            </a:r>
            <a:endParaRPr lang="en-US" dirty="0"/>
          </a:p>
        </p:txBody>
      </p:sp>
      <p:sp>
        <p:nvSpPr>
          <p:cNvPr id="3" name="Content Placeholder 2"/>
          <p:cNvSpPr>
            <a:spLocks noGrp="1"/>
          </p:cNvSpPr>
          <p:nvPr>
            <p:ph idx="1"/>
          </p:nvPr>
        </p:nvSpPr>
        <p:spPr/>
        <p:txBody>
          <a:bodyPr/>
          <a:lstStyle/>
          <a:p>
            <a:r>
              <a:rPr lang="en-US" dirty="0" smtClean="0"/>
              <a:t>Highlight the layer you want, click Add</a:t>
            </a:r>
          </a:p>
          <a:p>
            <a:r>
              <a:rPr lang="en-US" dirty="0" smtClean="0"/>
              <a:t>The layer appears in your layer list – make sure it’s above the </a:t>
            </a:r>
            <a:r>
              <a:rPr lang="en-US" dirty="0" err="1" smtClean="0"/>
              <a:t>ne_quickstart</a:t>
            </a:r>
            <a:r>
              <a:rPr lang="en-US" dirty="0" smtClean="0"/>
              <a:t> we added earlier (will be drawn on top)</a:t>
            </a:r>
          </a:p>
          <a:p>
            <a:r>
              <a:rPr lang="en-US" dirty="0" smtClean="0"/>
              <a:t>Double-click to open Layer Properties. Hit Style sub-tab</a:t>
            </a:r>
          </a:p>
          <a:p>
            <a:r>
              <a:rPr lang="en-US" dirty="0" smtClean="0"/>
              <a:t>Change Single Symbol to Categorized</a:t>
            </a:r>
          </a:p>
          <a:p>
            <a:pPr lvl="1"/>
            <a:r>
              <a:rPr lang="en-US" dirty="0" smtClean="0"/>
              <a:t>For Column, use ‘</a:t>
            </a:r>
            <a:r>
              <a:rPr lang="en-US" dirty="0" err="1" smtClean="0"/>
              <a:t>collectioncode</a:t>
            </a:r>
            <a:r>
              <a:rPr lang="en-US" dirty="0" smtClean="0"/>
              <a:t>’</a:t>
            </a:r>
          </a:p>
          <a:p>
            <a:pPr lvl="1"/>
            <a:r>
              <a:rPr lang="en-US" dirty="0" smtClean="0"/>
              <a:t>Hit </a:t>
            </a:r>
            <a:r>
              <a:rPr lang="en-US" b="1" dirty="0" smtClean="0"/>
              <a:t>Classify</a:t>
            </a:r>
            <a:r>
              <a:rPr lang="en-US" dirty="0" smtClean="0"/>
              <a:t> button</a:t>
            </a:r>
          </a:p>
          <a:p>
            <a:pPr lvl="1"/>
            <a:r>
              <a:rPr lang="en-US" dirty="0" smtClean="0"/>
              <a:t>Hit </a:t>
            </a:r>
            <a:r>
              <a:rPr lang="en-US" b="1" dirty="0" smtClean="0"/>
              <a:t>Apply</a:t>
            </a:r>
          </a:p>
          <a:p>
            <a:r>
              <a:rPr lang="en-US" dirty="0" smtClean="0"/>
              <a:t>Stations are grouped and color-coded for you</a:t>
            </a:r>
          </a:p>
          <a:p>
            <a:r>
              <a:rPr lang="en-US" dirty="0" smtClean="0"/>
              <a:t>Further refine station classifications – render certain lines</a:t>
            </a:r>
          </a:p>
          <a:p>
            <a:pPr lvl="1"/>
            <a:r>
              <a:rPr lang="en-US" dirty="0" smtClean="0"/>
              <a:t>Can delete all undesired classification groups</a:t>
            </a:r>
          </a:p>
          <a:p>
            <a:pPr lvl="1"/>
            <a:r>
              <a:rPr lang="en-US" dirty="0" smtClean="0"/>
              <a:t>Could use rule-based filtering in Style</a:t>
            </a:r>
          </a:p>
        </p:txBody>
      </p:sp>
      <p:pic>
        <p:nvPicPr>
          <p:cNvPr id="4" name="Picture 3" descr="Screen Shot 2014-07-25 at 12.09.03 PM.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25560" y="3406850"/>
            <a:ext cx="1291496" cy="124983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9905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4-07-22 at 10.25.25 AM.png"/>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352" r="7352"/>
          <a:stretch>
            <a:fillRect/>
          </a:stretch>
        </p:blipFill>
        <p:spPr>
          <a:xfrm>
            <a:off x="199385" y="534987"/>
            <a:ext cx="7556685" cy="5456146"/>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90073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postgis_logo.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59369" y="3341662"/>
            <a:ext cx="1508685" cy="832921"/>
          </a:xfrm>
          <a:prstGeom prst="rect">
            <a:avLst/>
          </a:prstGeom>
        </p:spPr>
      </p:pic>
      <p:sp>
        <p:nvSpPr>
          <p:cNvPr id="2" name="Title 1"/>
          <p:cNvSpPr>
            <a:spLocks noGrp="1"/>
          </p:cNvSpPr>
          <p:nvPr>
            <p:ph type="title"/>
          </p:nvPr>
        </p:nvSpPr>
        <p:spPr/>
        <p:txBody>
          <a:bodyPr/>
          <a:lstStyle/>
          <a:p>
            <a:r>
              <a:rPr lang="en-US" dirty="0" smtClean="0"/>
              <a:t>What is Geoserver?</a:t>
            </a:r>
            <a:endParaRPr lang="en-US" dirty="0"/>
          </a:p>
        </p:txBody>
      </p:sp>
      <p:sp>
        <p:nvSpPr>
          <p:cNvPr id="3" name="Content Placeholder 2"/>
          <p:cNvSpPr>
            <a:spLocks noGrp="1"/>
          </p:cNvSpPr>
          <p:nvPr>
            <p:ph idx="1"/>
          </p:nvPr>
        </p:nvSpPr>
        <p:spPr>
          <a:xfrm>
            <a:off x="457200" y="1523816"/>
            <a:ext cx="8229600" cy="4876800"/>
          </a:xfrm>
        </p:spPr>
        <p:txBody>
          <a:bodyPr/>
          <a:lstStyle/>
          <a:p>
            <a:r>
              <a:rPr lang="en-US" dirty="0" smtClean="0"/>
              <a:t>Open source solution for sharing geospatial data</a:t>
            </a:r>
          </a:p>
          <a:p>
            <a:r>
              <a:rPr lang="en-US" dirty="0" smtClean="0"/>
              <a:t>Access, share, and publish geospatial layers</a:t>
            </a:r>
          </a:p>
          <a:p>
            <a:r>
              <a:rPr lang="en-US" dirty="0" smtClean="0"/>
              <a:t>Define layer sources once, access them in many formats</a:t>
            </a:r>
          </a:p>
          <a:p>
            <a:pPr marL="0" indent="0">
              <a:buNone/>
            </a:pPr>
            <a:endParaRPr lang="en-US" dirty="0" smtClean="0"/>
          </a:p>
        </p:txBody>
      </p:sp>
      <p:sp>
        <p:nvSpPr>
          <p:cNvPr id="4" name="Magnetic Disk 3"/>
          <p:cNvSpPr/>
          <p:nvPr/>
        </p:nvSpPr>
        <p:spPr>
          <a:xfrm>
            <a:off x="639758" y="3017020"/>
            <a:ext cx="1919273" cy="1098258"/>
          </a:xfrm>
          <a:prstGeom prst="flowChartMagneticDisk">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673614" y="3733349"/>
            <a:ext cx="897571" cy="506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useBgFill="1">
        <p:nvSpPr>
          <p:cNvPr id="7" name="Multidocument 6"/>
          <p:cNvSpPr/>
          <p:nvPr/>
        </p:nvSpPr>
        <p:spPr>
          <a:xfrm>
            <a:off x="3712025" y="3977675"/>
            <a:ext cx="2121156" cy="1731704"/>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6140191" y="3405448"/>
            <a:ext cx="1046623" cy="57222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140191" y="4745296"/>
            <a:ext cx="1046623"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140191" y="5401264"/>
            <a:ext cx="1046623" cy="7536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308010" y="3036116"/>
            <a:ext cx="650727" cy="369332"/>
          </a:xfrm>
          <a:prstGeom prst="rect">
            <a:avLst/>
          </a:prstGeom>
          <a:noFill/>
        </p:spPr>
        <p:txBody>
          <a:bodyPr wrap="none" rtlCol="0">
            <a:spAutoFit/>
          </a:bodyPr>
          <a:lstStyle/>
          <a:p>
            <a:r>
              <a:rPr lang="en-US" dirty="0" smtClean="0"/>
              <a:t>KML</a:t>
            </a:r>
            <a:endParaRPr lang="en-US" dirty="0"/>
          </a:p>
        </p:txBody>
      </p:sp>
      <p:sp>
        <p:nvSpPr>
          <p:cNvPr id="16" name="TextBox 15"/>
          <p:cNvSpPr txBox="1"/>
          <p:nvPr/>
        </p:nvSpPr>
        <p:spPr>
          <a:xfrm>
            <a:off x="7282741" y="5970263"/>
            <a:ext cx="1236599" cy="369332"/>
          </a:xfrm>
          <a:prstGeom prst="rect">
            <a:avLst/>
          </a:prstGeom>
          <a:noFill/>
        </p:spPr>
        <p:txBody>
          <a:bodyPr wrap="none" rtlCol="0">
            <a:spAutoFit/>
          </a:bodyPr>
          <a:lstStyle/>
          <a:p>
            <a:r>
              <a:rPr lang="en-US" dirty="0" err="1" smtClean="0"/>
              <a:t>GeoJSON</a:t>
            </a:r>
            <a:endParaRPr lang="en-US" dirty="0"/>
          </a:p>
        </p:txBody>
      </p:sp>
      <p:sp>
        <p:nvSpPr>
          <p:cNvPr id="17" name="TextBox 16"/>
          <p:cNvSpPr txBox="1"/>
          <p:nvPr/>
        </p:nvSpPr>
        <p:spPr>
          <a:xfrm>
            <a:off x="7308010" y="4422130"/>
            <a:ext cx="1378790" cy="369332"/>
          </a:xfrm>
          <a:prstGeom prst="rect">
            <a:avLst/>
          </a:prstGeom>
          <a:noFill/>
        </p:spPr>
        <p:txBody>
          <a:bodyPr wrap="square" rtlCol="0">
            <a:spAutoFit/>
          </a:bodyPr>
          <a:lstStyle/>
          <a:p>
            <a:r>
              <a:rPr lang="en-US" dirty="0" err="1" smtClean="0"/>
              <a:t>Shapefiles</a:t>
            </a:r>
            <a:endParaRPr lang="en-US" dirty="0"/>
          </a:p>
        </p:txBody>
      </p:sp>
      <p:sp>
        <p:nvSpPr>
          <p:cNvPr id="5" name="TextBox 4"/>
          <p:cNvSpPr txBox="1"/>
          <p:nvPr/>
        </p:nvSpPr>
        <p:spPr>
          <a:xfrm>
            <a:off x="3712025" y="5878031"/>
            <a:ext cx="2019265" cy="369332"/>
          </a:xfrm>
          <a:prstGeom prst="rect">
            <a:avLst/>
          </a:prstGeom>
          <a:noFill/>
        </p:spPr>
        <p:txBody>
          <a:bodyPr wrap="none" rtlCol="0">
            <a:spAutoFit/>
          </a:bodyPr>
          <a:lstStyle/>
          <a:p>
            <a:r>
              <a:rPr lang="en-US" dirty="0" smtClean="0"/>
              <a:t>Geoserver Layers</a:t>
            </a:r>
            <a:endParaRPr lang="en-US" dirty="0"/>
          </a:p>
        </p:txBody>
      </p:sp>
      <p:pic>
        <p:nvPicPr>
          <p:cNvPr id="13" name="Picture 12" descr="Image file icon.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86242" y="5537960"/>
            <a:ext cx="977744" cy="977744"/>
          </a:xfrm>
          <a:prstGeom prst="rect">
            <a:avLst/>
          </a:prstGeom>
        </p:spPr>
      </p:pic>
      <p:cxnSp>
        <p:nvCxnSpPr>
          <p:cNvPr id="20" name="Straight Arrow Connector 19"/>
          <p:cNvCxnSpPr/>
          <p:nvPr/>
        </p:nvCxnSpPr>
        <p:spPr>
          <a:xfrm flipV="1">
            <a:off x="2673614" y="5537960"/>
            <a:ext cx="897571" cy="616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673614" y="4745296"/>
            <a:ext cx="897571" cy="956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92013" y="5683823"/>
            <a:ext cx="877501" cy="646331"/>
          </a:xfrm>
          <a:prstGeom prst="rect">
            <a:avLst/>
          </a:prstGeom>
          <a:noFill/>
        </p:spPr>
        <p:txBody>
          <a:bodyPr wrap="none" rtlCol="0">
            <a:spAutoFit/>
          </a:bodyPr>
          <a:lstStyle/>
          <a:p>
            <a:r>
              <a:rPr lang="en-US" dirty="0" smtClean="0"/>
              <a:t>Raster</a:t>
            </a:r>
          </a:p>
          <a:p>
            <a:r>
              <a:rPr lang="en-US" dirty="0" smtClean="0"/>
              <a:t>Files</a:t>
            </a:r>
            <a:endParaRPr lang="en-US" dirty="0"/>
          </a:p>
        </p:txBody>
      </p:sp>
      <p:pic>
        <p:nvPicPr>
          <p:cNvPr id="27" name="Picture 26" descr="shapefile_icon.jp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23307" y="4422130"/>
            <a:ext cx="935724" cy="935724"/>
          </a:xfrm>
          <a:prstGeom prst="rect">
            <a:avLst/>
          </a:prstGeom>
        </p:spPr>
      </p:pic>
      <p:sp>
        <p:nvSpPr>
          <p:cNvPr id="28" name="TextBox 27"/>
          <p:cNvSpPr txBox="1"/>
          <p:nvPr/>
        </p:nvSpPr>
        <p:spPr>
          <a:xfrm>
            <a:off x="592013" y="4577851"/>
            <a:ext cx="851891" cy="646331"/>
          </a:xfrm>
          <a:prstGeom prst="rect">
            <a:avLst/>
          </a:prstGeom>
          <a:noFill/>
        </p:spPr>
        <p:txBody>
          <a:bodyPr wrap="none" rtlCol="0">
            <a:spAutoFit/>
          </a:bodyPr>
          <a:lstStyle/>
          <a:p>
            <a:r>
              <a:rPr lang="en-US" dirty="0" smtClean="0"/>
              <a:t>Vector</a:t>
            </a:r>
          </a:p>
          <a:p>
            <a:r>
              <a:rPr lang="en-US" dirty="0" smtClean="0"/>
              <a:t>Files</a:t>
            </a:r>
            <a:endParaRPr lang="en-US" dirty="0"/>
          </a:p>
        </p:txBody>
      </p:sp>
      <p:cxnSp>
        <p:nvCxnSpPr>
          <p:cNvPr id="29" name="Straight Arrow Connector 28"/>
          <p:cNvCxnSpPr/>
          <p:nvPr/>
        </p:nvCxnSpPr>
        <p:spPr>
          <a:xfrm flipV="1">
            <a:off x="6140191" y="3977676"/>
            <a:ext cx="1046623" cy="34766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295140" y="3714256"/>
            <a:ext cx="607859" cy="369332"/>
          </a:xfrm>
          <a:prstGeom prst="rect">
            <a:avLst/>
          </a:prstGeom>
          <a:noFill/>
        </p:spPr>
        <p:txBody>
          <a:bodyPr wrap="none" rtlCol="0">
            <a:spAutoFit/>
          </a:bodyPr>
          <a:lstStyle/>
          <a:p>
            <a:r>
              <a:rPr lang="en-US" dirty="0" smtClean="0"/>
              <a:t>.</a:t>
            </a:r>
            <a:r>
              <a:rPr lang="en-US" dirty="0" err="1" smtClean="0"/>
              <a:t>csv</a:t>
            </a:r>
            <a:endParaRPr lang="en-US" dirty="0"/>
          </a:p>
        </p:txBody>
      </p:sp>
      <p:pic>
        <p:nvPicPr>
          <p:cNvPr id="34" name="Picture 33" descr="GeoServer_Logo.svg.pn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12025" y="4448873"/>
            <a:ext cx="1834972" cy="578676"/>
          </a:xfrm>
          <a:prstGeom prst="rect">
            <a:avLst/>
          </a:prstGeom>
        </p:spPr>
      </p:pic>
      <p:cxnSp>
        <p:nvCxnSpPr>
          <p:cNvPr id="35" name="Straight Arrow Connector 34"/>
          <p:cNvCxnSpPr/>
          <p:nvPr/>
        </p:nvCxnSpPr>
        <p:spPr>
          <a:xfrm>
            <a:off x="6140191" y="5106040"/>
            <a:ext cx="1046623" cy="25181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272532" y="5199118"/>
            <a:ext cx="1159843" cy="369332"/>
          </a:xfrm>
          <a:prstGeom prst="rect">
            <a:avLst/>
          </a:prstGeom>
          <a:noFill/>
        </p:spPr>
        <p:txBody>
          <a:bodyPr wrap="none" rtlCol="0">
            <a:spAutoFit/>
          </a:bodyPr>
          <a:lstStyle/>
          <a:p>
            <a:r>
              <a:rPr lang="en-US" dirty="0" smtClean="0"/>
              <a:t>GIS Apps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4-07-22 at 10.25.25 AM.png"/>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352" r="7352"/>
          <a:stretch>
            <a:fillRect/>
          </a:stretch>
        </p:blipFill>
        <p:spPr>
          <a:xfrm>
            <a:off x="199386" y="534987"/>
            <a:ext cx="6541941" cy="4723471"/>
          </a:xfrm>
        </p:spPr>
      </p:pic>
      <p:pic>
        <p:nvPicPr>
          <p:cNvPr id="2" name="Picture 1" descr="Screen Shot 2014-07-22 at 2.13.03 PM.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9386" y="1510647"/>
            <a:ext cx="8840536" cy="4113247"/>
          </a:xfrm>
          <a:prstGeom prst="rect">
            <a:avLst/>
          </a:prstGeom>
        </p:spPr>
      </p:pic>
      <p:sp>
        <p:nvSpPr>
          <p:cNvPr id="3" name="TextBox 2"/>
          <p:cNvSpPr txBox="1"/>
          <p:nvPr/>
        </p:nvSpPr>
        <p:spPr>
          <a:xfrm>
            <a:off x="2224829" y="5623894"/>
            <a:ext cx="5496404" cy="369332"/>
          </a:xfrm>
          <a:prstGeom prst="rect">
            <a:avLst/>
          </a:prstGeom>
          <a:noFill/>
        </p:spPr>
        <p:txBody>
          <a:bodyPr wrap="none" rtlCol="0">
            <a:spAutoFit/>
          </a:bodyPr>
          <a:lstStyle/>
          <a:p>
            <a:r>
              <a:rPr lang="en-US" dirty="0" smtClean="0"/>
              <a:t>Metadata from the Geoserver layer is available here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3182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4-07-22 at 10.25.25 AM.png"/>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352" r="7352"/>
          <a:stretch>
            <a:fillRect/>
          </a:stretch>
        </p:blipFill>
        <p:spPr>
          <a:xfrm>
            <a:off x="199386" y="534987"/>
            <a:ext cx="6541941" cy="4723471"/>
          </a:xfrm>
        </p:spPr>
      </p:pic>
      <p:pic>
        <p:nvPicPr>
          <p:cNvPr id="2" name="Picture 1" descr="Screen Shot 2014-07-22 at 10.28.59 AM.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9385" y="1088571"/>
            <a:ext cx="8904667" cy="547871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2054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4-07-22 at 10.29.27 AM.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5888" y="836053"/>
            <a:ext cx="8860083" cy="571351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1355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4-07-22 at 10.25.25 AM.png"/>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352" r="7352"/>
          <a:stretch>
            <a:fillRect/>
          </a:stretch>
        </p:blipFill>
        <p:spPr>
          <a:xfrm>
            <a:off x="199386" y="534987"/>
            <a:ext cx="6541941" cy="4723471"/>
          </a:xfrm>
        </p:spPr>
      </p:pic>
      <p:pic>
        <p:nvPicPr>
          <p:cNvPr id="2" name="Picture 1" descr="Screen Shot 2014-07-22 at 10.28.59 AM.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9979" y="735212"/>
            <a:ext cx="8668986" cy="5333711"/>
          </a:xfrm>
          <a:prstGeom prst="rect">
            <a:avLst/>
          </a:prstGeom>
        </p:spPr>
      </p:pic>
      <p:pic>
        <p:nvPicPr>
          <p:cNvPr id="3" name="Picture 2" descr="Screen Shot 2014-07-22 at 10.29.27 AM.pn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78474" y="917704"/>
            <a:ext cx="8160492" cy="5262373"/>
          </a:xfrm>
          <a:prstGeom prst="rect">
            <a:avLst/>
          </a:prstGeom>
        </p:spPr>
      </p:pic>
      <p:pic>
        <p:nvPicPr>
          <p:cNvPr id="5" name="Picture 4" descr="Screen Shot 2014-07-25 at 12.33.14 PM.pn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17704"/>
            <a:ext cx="9144000" cy="472735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6382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4-07-22 at 10.25.25 AM.png"/>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352" r="7352"/>
          <a:stretch>
            <a:fillRect/>
          </a:stretch>
        </p:blipFill>
        <p:spPr>
          <a:xfrm>
            <a:off x="199386" y="534987"/>
            <a:ext cx="6541941" cy="4723471"/>
          </a:xfrm>
        </p:spPr>
      </p:pic>
      <p:pic>
        <p:nvPicPr>
          <p:cNvPr id="2" name="Picture 1" descr="Screen Shot 2014-07-22 at 10.28.59 AM.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9979" y="735212"/>
            <a:ext cx="8668986" cy="5333711"/>
          </a:xfrm>
          <a:prstGeom prst="rect">
            <a:avLst/>
          </a:prstGeom>
        </p:spPr>
      </p:pic>
      <p:pic>
        <p:nvPicPr>
          <p:cNvPr id="3" name="Picture 2" descr="Screen Shot 2014-07-22 at 10.29.27 AM.pn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78474" y="917704"/>
            <a:ext cx="8160492" cy="5262373"/>
          </a:xfrm>
          <a:prstGeom prst="rect">
            <a:avLst/>
          </a:prstGeom>
        </p:spPr>
      </p:pic>
      <p:pic>
        <p:nvPicPr>
          <p:cNvPr id="5" name="Picture 4" descr="Screen Shot 2014-07-25 at 12.33.14 PM.pn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17704"/>
            <a:ext cx="9144000" cy="4727359"/>
          </a:xfrm>
          <a:prstGeom prst="rect">
            <a:avLst/>
          </a:prstGeom>
        </p:spPr>
      </p:pic>
      <p:pic>
        <p:nvPicPr>
          <p:cNvPr id="6" name="Picture 5" descr="Screen Shot 2014-07-25 at 12.35.31 PM.png"/>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444624"/>
            <a:ext cx="9144000" cy="521860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3130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9687"/>
            <a:ext cx="8229600" cy="990600"/>
          </a:xfrm>
        </p:spPr>
        <p:txBody>
          <a:bodyPr/>
          <a:lstStyle/>
          <a:p>
            <a:r>
              <a:rPr lang="en-US" dirty="0" smtClean="0"/>
              <a:t>Tools make everything easier</a:t>
            </a:r>
            <a:endParaRPr lang="en-US" dirty="0"/>
          </a:p>
        </p:txBody>
      </p:sp>
      <p:sp>
        <p:nvSpPr>
          <p:cNvPr id="3" name="Content Placeholder 2"/>
          <p:cNvSpPr>
            <a:spLocks noGrp="1"/>
          </p:cNvSpPr>
          <p:nvPr>
            <p:ph idx="1"/>
          </p:nvPr>
        </p:nvSpPr>
        <p:spPr>
          <a:xfrm>
            <a:off x="5796013" y="1600200"/>
            <a:ext cx="3119953" cy="4876800"/>
          </a:xfrm>
        </p:spPr>
        <p:txBody>
          <a:bodyPr>
            <a:normAutofit fontScale="70000" lnSpcReduction="20000"/>
          </a:bodyPr>
          <a:lstStyle/>
          <a:p>
            <a:r>
              <a:rPr lang="en-US" dirty="0" smtClean="0"/>
              <a:t>Now that we have our stations, let’s use some detection data</a:t>
            </a:r>
          </a:p>
          <a:p>
            <a:r>
              <a:rPr lang="en-US" dirty="0" smtClean="0"/>
              <a:t>Layer – Add Delimited Text Layer</a:t>
            </a:r>
          </a:p>
          <a:p>
            <a:r>
              <a:rPr lang="en-US" dirty="0" smtClean="0"/>
              <a:t>Select a Detection Extracts file from the OTN Repository</a:t>
            </a:r>
          </a:p>
          <a:p>
            <a:r>
              <a:rPr lang="en-US" dirty="0" smtClean="0"/>
              <a:t>Since this file has Latitude and Longitude, QGIS recognizes its location information and plots it onto a layer</a:t>
            </a:r>
          </a:p>
          <a:p>
            <a:r>
              <a:rPr lang="en-US" dirty="0" smtClean="0"/>
              <a:t>All associated data from the file is available to use for filtering/styling/summarizing</a:t>
            </a:r>
          </a:p>
          <a:p>
            <a:endParaRPr lang="en-US" dirty="0"/>
          </a:p>
          <a:p>
            <a:r>
              <a:rPr lang="en-US" dirty="0" smtClean="0"/>
              <a:t>Detection Extracts not special, any .</a:t>
            </a:r>
            <a:r>
              <a:rPr lang="en-US" dirty="0" err="1" smtClean="0"/>
              <a:t>csv</a:t>
            </a:r>
            <a:r>
              <a:rPr lang="en-US" dirty="0" smtClean="0"/>
              <a:t> with </a:t>
            </a:r>
            <a:r>
              <a:rPr lang="en-US" dirty="0" err="1" smtClean="0"/>
              <a:t>lat</a:t>
            </a:r>
            <a:r>
              <a:rPr lang="en-US" dirty="0" smtClean="0"/>
              <a:t>/</a:t>
            </a:r>
            <a:r>
              <a:rPr lang="en-US" dirty="0" err="1" smtClean="0"/>
              <a:t>lon</a:t>
            </a:r>
            <a:r>
              <a:rPr lang="en-US" dirty="0" smtClean="0"/>
              <a:t> columns can be ingested this way.</a:t>
            </a:r>
          </a:p>
        </p:txBody>
      </p:sp>
      <p:pic>
        <p:nvPicPr>
          <p:cNvPr id="4" name="Picture 3" descr="Screen Shot 2014-07-22 at 10.33.25 AM.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9245" y="1661384"/>
            <a:ext cx="5421287" cy="363116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0798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9687"/>
            <a:ext cx="8229600" cy="990600"/>
          </a:xfrm>
        </p:spPr>
        <p:txBody>
          <a:bodyPr/>
          <a:lstStyle/>
          <a:p>
            <a:r>
              <a:rPr lang="en-US" dirty="0" smtClean="0"/>
              <a:t>Tools make everything easier</a:t>
            </a:r>
            <a:endParaRPr lang="en-US" dirty="0"/>
          </a:p>
        </p:txBody>
      </p:sp>
      <p:sp>
        <p:nvSpPr>
          <p:cNvPr id="3" name="Content Placeholder 2"/>
          <p:cNvSpPr>
            <a:spLocks noGrp="1"/>
          </p:cNvSpPr>
          <p:nvPr>
            <p:ph idx="1"/>
          </p:nvPr>
        </p:nvSpPr>
        <p:spPr>
          <a:xfrm>
            <a:off x="5796013" y="1600200"/>
            <a:ext cx="3119953" cy="4876800"/>
          </a:xfrm>
        </p:spPr>
        <p:txBody>
          <a:bodyPr>
            <a:normAutofit fontScale="70000" lnSpcReduction="20000"/>
          </a:bodyPr>
          <a:lstStyle/>
          <a:p>
            <a:r>
              <a:rPr lang="en-US" dirty="0" smtClean="0"/>
              <a:t>Now that we have our stations, let’s use some detection </a:t>
            </a:r>
            <a:r>
              <a:rPr lang="en-US" dirty="0" smtClean="0"/>
              <a:t>data</a:t>
            </a:r>
          </a:p>
          <a:p>
            <a:r>
              <a:rPr lang="en-US" dirty="0" smtClean="0"/>
              <a:t>Layer – Add Delimited Text Layer</a:t>
            </a:r>
          </a:p>
          <a:p>
            <a:r>
              <a:rPr lang="en-US" dirty="0" smtClean="0"/>
              <a:t>Select a Detection Extracts file from the OTN Repository</a:t>
            </a:r>
          </a:p>
          <a:p>
            <a:r>
              <a:rPr lang="en-US" dirty="0" smtClean="0"/>
              <a:t>Since this file has Latitude and Longitude, QGIS recognizes its location information and plots it onto a layer</a:t>
            </a:r>
          </a:p>
          <a:p>
            <a:r>
              <a:rPr lang="en-US" dirty="0" smtClean="0"/>
              <a:t>All associated data from the file is available to use for filtering/styling/summarizing</a:t>
            </a:r>
          </a:p>
          <a:p>
            <a:endParaRPr lang="en-US" dirty="0"/>
          </a:p>
          <a:p>
            <a:r>
              <a:rPr lang="en-US" dirty="0" smtClean="0"/>
              <a:t>Detection Extracts files not special, any .</a:t>
            </a:r>
            <a:r>
              <a:rPr lang="en-US" dirty="0" err="1" smtClean="0"/>
              <a:t>csv</a:t>
            </a:r>
            <a:r>
              <a:rPr lang="en-US" dirty="0" smtClean="0"/>
              <a:t> with </a:t>
            </a:r>
            <a:r>
              <a:rPr lang="en-US" dirty="0" err="1" smtClean="0"/>
              <a:t>lat</a:t>
            </a:r>
            <a:r>
              <a:rPr lang="en-US" dirty="0" smtClean="0"/>
              <a:t>/</a:t>
            </a:r>
            <a:r>
              <a:rPr lang="en-US" dirty="0" err="1" smtClean="0"/>
              <a:t>lon</a:t>
            </a:r>
            <a:r>
              <a:rPr lang="en-US" dirty="0" smtClean="0"/>
              <a:t> columns can be ingested this way.</a:t>
            </a:r>
          </a:p>
        </p:txBody>
      </p:sp>
      <p:pic>
        <p:nvPicPr>
          <p:cNvPr id="4" name="Picture 3" descr="Screen Shot 2014-07-22 at 10.33.25 AM.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9245" y="1661384"/>
            <a:ext cx="5421287" cy="3631166"/>
          </a:xfrm>
          <a:prstGeom prst="rect">
            <a:avLst/>
          </a:prstGeom>
        </p:spPr>
      </p:pic>
      <p:pic>
        <p:nvPicPr>
          <p:cNvPr id="5" name="Picture 4" descr="Screen Shot 2014-07-22 at 10.36.35 AM.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9003" y="2616199"/>
            <a:ext cx="5377009" cy="343482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4557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data styling</a:t>
            </a:r>
            <a:endParaRPr lang="en-US" dirty="0"/>
          </a:p>
        </p:txBody>
      </p:sp>
      <p:sp>
        <p:nvSpPr>
          <p:cNvPr id="3" name="Content Placeholder 2"/>
          <p:cNvSpPr>
            <a:spLocks noGrp="1"/>
          </p:cNvSpPr>
          <p:nvPr>
            <p:ph idx="1"/>
          </p:nvPr>
        </p:nvSpPr>
        <p:spPr/>
        <p:txBody>
          <a:bodyPr>
            <a:normAutofit/>
          </a:bodyPr>
          <a:lstStyle/>
          <a:p>
            <a:r>
              <a:rPr lang="en-US" sz="2000" dirty="0" smtClean="0"/>
              <a:t>Can create summarized data files that give location and the information you wish to convey</a:t>
            </a:r>
          </a:p>
          <a:p>
            <a:r>
              <a:rPr lang="en-US" sz="2000" dirty="0" smtClean="0"/>
              <a:t>EG: Summary of detection count by station, sized by number of detections:</a:t>
            </a:r>
            <a:endParaRPr lang="en-US" sz="2000" dirty="0"/>
          </a:p>
        </p:txBody>
      </p:sp>
      <p:pic>
        <p:nvPicPr>
          <p:cNvPr id="4" name="Picture 3" descr="nsbs_monthly_summary_2013-11.pn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79790" y="2623306"/>
            <a:ext cx="5728417" cy="405089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89632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QGIS Print Composer</a:t>
            </a:r>
            <a:endParaRPr lang="en-US" dirty="0"/>
          </a:p>
        </p:txBody>
      </p:sp>
      <p:sp>
        <p:nvSpPr>
          <p:cNvPr id="3" name="Content Placeholder 2"/>
          <p:cNvSpPr>
            <a:spLocks noGrp="1"/>
          </p:cNvSpPr>
          <p:nvPr>
            <p:ph idx="1"/>
          </p:nvPr>
        </p:nvSpPr>
        <p:spPr/>
        <p:txBody>
          <a:bodyPr/>
          <a:lstStyle/>
          <a:p>
            <a:r>
              <a:rPr lang="en-US" dirty="0" smtClean="0"/>
              <a:t>Lock in a certain style and image layout for printing</a:t>
            </a:r>
          </a:p>
          <a:p>
            <a:r>
              <a:rPr lang="en-US" dirty="0" smtClean="0"/>
              <a:t>Define map areas, inset maps, logos, title graphics, legends</a:t>
            </a:r>
          </a:p>
          <a:p>
            <a:r>
              <a:rPr lang="en-US" dirty="0" smtClean="0"/>
              <a:t>When map layers are updated, legends are repopulated and maps redrawn in-place.</a:t>
            </a:r>
          </a:p>
          <a:p>
            <a:pPr marL="0" indent="0">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7371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QGIS Print Composer</a:t>
            </a:r>
            <a:endParaRPr lang="en-US" dirty="0"/>
          </a:p>
        </p:txBody>
      </p:sp>
      <p:pic>
        <p:nvPicPr>
          <p:cNvPr id="7" name="Picture 6" descr="Screen Shot 2014-07-25 at 12.47.18 PM.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623510"/>
            <a:ext cx="9144000" cy="523449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9718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Geoserver @ OTN</a:t>
            </a:r>
            <a:endParaRPr lang="en-US" dirty="0"/>
          </a:p>
        </p:txBody>
      </p:sp>
      <p:sp>
        <p:nvSpPr>
          <p:cNvPr id="3" name="Content Placeholder 2"/>
          <p:cNvSpPr>
            <a:spLocks noGrp="1"/>
          </p:cNvSpPr>
          <p:nvPr>
            <p:ph idx="1"/>
          </p:nvPr>
        </p:nvSpPr>
        <p:spPr/>
        <p:txBody>
          <a:bodyPr>
            <a:normAutofit/>
          </a:bodyPr>
          <a:lstStyle/>
          <a:p>
            <a:r>
              <a:rPr lang="en-US" dirty="0" smtClean="0"/>
              <a:t>Layers served out of the OTN </a:t>
            </a:r>
            <a:r>
              <a:rPr lang="en-US" dirty="0" err="1" smtClean="0"/>
              <a:t>PostGIS</a:t>
            </a:r>
            <a:r>
              <a:rPr lang="en-US" dirty="0" smtClean="0"/>
              <a:t> database</a:t>
            </a:r>
          </a:p>
          <a:p>
            <a:endParaRPr lang="en-US" dirty="0" smtClean="0"/>
          </a:p>
          <a:p>
            <a:r>
              <a:rPr lang="en-US" dirty="0" smtClean="0"/>
              <a:t>A few standard public data products available:</a:t>
            </a:r>
            <a:endParaRPr lang="en-US" dirty="0"/>
          </a:p>
          <a:p>
            <a:pPr lvl="1"/>
            <a:r>
              <a:rPr lang="en-US" dirty="0" smtClean="0"/>
              <a:t>Station deployment information  (</a:t>
            </a:r>
            <a:r>
              <a:rPr lang="en-US" dirty="0" err="1" smtClean="0"/>
              <a:t>otn:stations</a:t>
            </a:r>
            <a:r>
              <a:rPr lang="en-US" dirty="0" smtClean="0"/>
              <a:t>, </a:t>
            </a:r>
            <a:r>
              <a:rPr lang="en-US" dirty="0" err="1" smtClean="0"/>
              <a:t>otn:stations_series</a:t>
            </a:r>
            <a:r>
              <a:rPr lang="en-US" dirty="0" smtClean="0"/>
              <a:t>)</a:t>
            </a:r>
          </a:p>
          <a:p>
            <a:pPr lvl="1"/>
            <a:r>
              <a:rPr lang="en-US" dirty="0" smtClean="0"/>
              <a:t>Public animal release information  (</a:t>
            </a:r>
            <a:r>
              <a:rPr lang="en-US" dirty="0" err="1" smtClean="0"/>
              <a:t>otn:animals</a:t>
            </a:r>
            <a:r>
              <a:rPr lang="en-US" dirty="0" smtClean="0"/>
              <a:t>) </a:t>
            </a:r>
          </a:p>
          <a:p>
            <a:pPr lvl="1"/>
            <a:r>
              <a:rPr lang="en-US" dirty="0" smtClean="0"/>
              <a:t>Metadata for projects (</a:t>
            </a:r>
            <a:r>
              <a:rPr lang="en-US" dirty="0" err="1" smtClean="0"/>
              <a:t>otn:otn_resources_metadata_points</a:t>
            </a:r>
            <a:r>
              <a:rPr lang="en-US" dirty="0" smtClean="0"/>
              <a:t>)</a:t>
            </a:r>
          </a:p>
          <a:p>
            <a:pPr lvl="1"/>
            <a:endParaRPr lang="en-US" dirty="0" smtClean="0"/>
          </a:p>
          <a:p>
            <a:r>
              <a:rPr lang="en-US" dirty="0" smtClean="0"/>
              <a:t>Potential to create private per-project layers for HQP use.</a:t>
            </a:r>
          </a:p>
          <a:p>
            <a:endParaRPr lang="en-US" dirty="0"/>
          </a:p>
          <a:p>
            <a:r>
              <a:rPr lang="en-US" dirty="0" smtClean="0"/>
              <a:t>Today: two ways to query the OTN Geoserver </a:t>
            </a:r>
          </a:p>
          <a:p>
            <a:pPr lvl="1"/>
            <a:r>
              <a:rPr lang="en-US" dirty="0" smtClean="0"/>
              <a:t>code-based (Python)</a:t>
            </a:r>
          </a:p>
          <a:p>
            <a:pPr lvl="1"/>
            <a:r>
              <a:rPr lang="en-US" dirty="0" smtClean="0"/>
              <a:t>GUI-based (QGIS)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85625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Geospatial Queries in QGIS</a:t>
            </a:r>
            <a:endParaRPr lang="en-US" dirty="0"/>
          </a:p>
        </p:txBody>
      </p:sp>
      <p:sp>
        <p:nvSpPr>
          <p:cNvPr id="3" name="Content Placeholder 2"/>
          <p:cNvSpPr>
            <a:spLocks noGrp="1"/>
          </p:cNvSpPr>
          <p:nvPr>
            <p:ph idx="1"/>
          </p:nvPr>
        </p:nvSpPr>
        <p:spPr/>
        <p:txBody>
          <a:bodyPr/>
          <a:lstStyle/>
          <a:p>
            <a:r>
              <a:rPr lang="en-US" dirty="0" smtClean="0"/>
              <a:t>Objects in QGIS are shapes, so intersections between shapes / buffer zones from point data can be queried</a:t>
            </a:r>
          </a:p>
          <a:p>
            <a:r>
              <a:rPr lang="en-US" dirty="0" smtClean="0"/>
              <a:t>Results of that query can be highlighted, </a:t>
            </a:r>
            <a:r>
              <a:rPr lang="en-US" dirty="0" err="1" smtClean="0"/>
              <a:t>eg</a:t>
            </a:r>
            <a:r>
              <a:rPr lang="en-US" dirty="0" smtClean="0"/>
              <a:t>: </a:t>
            </a:r>
          </a:p>
          <a:p>
            <a:r>
              <a:rPr lang="en-US" dirty="0" smtClean="0"/>
              <a:t>Global coverage</a:t>
            </a:r>
          </a:p>
          <a:p>
            <a:pPr lvl="1"/>
            <a:r>
              <a:rPr lang="en-US" dirty="0" smtClean="0"/>
              <a:t>By intersection b/t</a:t>
            </a:r>
            <a:br>
              <a:rPr lang="en-US" dirty="0" smtClean="0"/>
            </a:br>
            <a:r>
              <a:rPr lang="en-US" dirty="0" smtClean="0"/>
              <a:t>buffer around station</a:t>
            </a:r>
            <a:br>
              <a:rPr lang="en-US" dirty="0" smtClean="0"/>
            </a:br>
            <a:r>
              <a:rPr lang="en-US" dirty="0" smtClean="0"/>
              <a:t>points</a:t>
            </a:r>
            <a:r>
              <a:rPr lang="en-US" dirty="0"/>
              <a:t> </a:t>
            </a:r>
            <a:r>
              <a:rPr lang="en-US" dirty="0" smtClean="0"/>
              <a:t>and coastline</a:t>
            </a:r>
            <a:br>
              <a:rPr lang="en-US" dirty="0" smtClean="0"/>
            </a:br>
            <a:r>
              <a:rPr lang="en-US" dirty="0" err="1" smtClean="0"/>
              <a:t>shapefile</a:t>
            </a:r>
            <a:r>
              <a:rPr lang="en-US" dirty="0" smtClean="0"/>
              <a:t/>
            </a:r>
            <a:br>
              <a:rPr lang="en-US" dirty="0" smtClean="0"/>
            </a:br>
            <a:endParaRPr lang="en-US" dirty="0" smtClean="0"/>
          </a:p>
          <a:p>
            <a:r>
              <a:rPr lang="en-US" dirty="0" smtClean="0"/>
              <a:t>Station detection</a:t>
            </a:r>
            <a:br>
              <a:rPr lang="en-US" dirty="0" smtClean="0"/>
            </a:br>
            <a:r>
              <a:rPr lang="en-US" dirty="0" smtClean="0"/>
              <a:t>range overlap?</a:t>
            </a:r>
          </a:p>
        </p:txBody>
      </p:sp>
      <p:pic>
        <p:nvPicPr>
          <p:cNvPr id="5" name="Picture 4" descr="draft_w_vemco_coverage.pn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57120" y="2970586"/>
            <a:ext cx="4745667" cy="335593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4350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OTN’s Geoserver – for you to use</a:t>
            </a:r>
            <a:endParaRPr lang="en-US" dirty="0"/>
          </a:p>
        </p:txBody>
      </p:sp>
      <p:sp>
        <p:nvSpPr>
          <p:cNvPr id="3" name="Content Placeholder 2"/>
          <p:cNvSpPr>
            <a:spLocks noGrp="1"/>
          </p:cNvSpPr>
          <p:nvPr>
            <p:ph idx="1"/>
          </p:nvPr>
        </p:nvSpPr>
        <p:spPr/>
        <p:txBody>
          <a:bodyPr/>
          <a:lstStyle/>
          <a:p>
            <a:r>
              <a:rPr lang="en-US" dirty="0" smtClean="0"/>
              <a:t>Geoserver provides layers with data from the OTN DB</a:t>
            </a:r>
          </a:p>
          <a:p>
            <a:r>
              <a:rPr lang="en-US" dirty="0" smtClean="0"/>
              <a:t>Using Python/QGIS, plot formats are reproducible when data is added to the OTN Database</a:t>
            </a:r>
          </a:p>
          <a:p>
            <a:r>
              <a:rPr lang="en-US" dirty="0" smtClean="0"/>
              <a:t>QGIS easier to get started with, and lets you spend more time playing with your data’s style and formatting.</a:t>
            </a:r>
          </a:p>
          <a:p>
            <a:endParaRPr lang="en-US" dirty="0"/>
          </a:p>
          <a:p>
            <a:r>
              <a:rPr lang="en-US" dirty="0" smtClean="0"/>
              <a:t>More useful information / learning tools:</a:t>
            </a:r>
          </a:p>
          <a:p>
            <a:pPr lvl="1"/>
            <a:r>
              <a:rPr lang="en-US" dirty="0" err="1" smtClean="0"/>
              <a:t>Cartopy</a:t>
            </a:r>
            <a:r>
              <a:rPr lang="en-US" dirty="0"/>
              <a:t>: </a:t>
            </a:r>
            <a:r>
              <a:rPr lang="en-US" dirty="0">
                <a:hlinkClick r:id="rId3"/>
              </a:rPr>
              <a:t>http://</a:t>
            </a:r>
            <a:r>
              <a:rPr lang="en-US" dirty="0" err="1">
                <a:hlinkClick r:id="rId3"/>
              </a:rPr>
              <a:t>scitools.org.uk</a:t>
            </a:r>
            <a:r>
              <a:rPr lang="en-US" dirty="0">
                <a:hlinkClick r:id="rId3"/>
              </a:rPr>
              <a:t>/</a:t>
            </a:r>
            <a:r>
              <a:rPr lang="en-US" dirty="0" err="1">
                <a:hlinkClick r:id="rId3"/>
              </a:rPr>
              <a:t>cartopy</a:t>
            </a:r>
            <a:r>
              <a:rPr lang="en-US" dirty="0">
                <a:hlinkClick r:id="rId3"/>
              </a:rPr>
              <a:t>/docs/</a:t>
            </a:r>
            <a:r>
              <a:rPr lang="en-US" dirty="0" smtClean="0">
                <a:hlinkClick r:id="rId3"/>
              </a:rPr>
              <a:t>latest/</a:t>
            </a:r>
            <a:endParaRPr lang="en-US" dirty="0" smtClean="0"/>
          </a:p>
          <a:p>
            <a:pPr lvl="1"/>
            <a:r>
              <a:rPr lang="en-US" dirty="0"/>
              <a:t>QGIS:  </a:t>
            </a:r>
            <a:r>
              <a:rPr lang="en-US" dirty="0">
                <a:hlinkClick r:id="rId4"/>
              </a:rPr>
              <a:t>http://www.qgistutorials.com</a:t>
            </a:r>
            <a:r>
              <a:rPr lang="en-US" dirty="0" smtClean="0">
                <a:hlinkClick r:id="rId4"/>
              </a:rPr>
              <a:t>/</a:t>
            </a:r>
            <a:endParaRPr lang="en-US" dirty="0" smtClean="0"/>
          </a:p>
          <a:p>
            <a:pPr lvl="1"/>
            <a:endParaRPr lang="en-US" dirty="0" smtClean="0"/>
          </a:p>
          <a:p>
            <a:r>
              <a:rPr lang="en-US" dirty="0" smtClean="0"/>
              <a:t>OTN </a:t>
            </a:r>
            <a:r>
              <a:rPr lang="en-US" dirty="0" err="1" smtClean="0"/>
              <a:t>GitLab</a:t>
            </a:r>
            <a:r>
              <a:rPr lang="en-US" dirty="0" smtClean="0"/>
              <a:t>:  </a:t>
            </a:r>
            <a:r>
              <a:rPr lang="en-US" dirty="0" smtClean="0">
                <a:hlinkClick r:id="rId5"/>
              </a:rPr>
              <a:t>https://utility.oceantrack.org/gitlab/</a:t>
            </a: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Querying Geoserver using Python:</a:t>
            </a:r>
            <a:endParaRPr lang="en-US" dirty="0"/>
          </a:p>
        </p:txBody>
      </p:sp>
      <p:sp>
        <p:nvSpPr>
          <p:cNvPr id="3" name="Content Placeholder 2"/>
          <p:cNvSpPr>
            <a:spLocks noGrp="1"/>
          </p:cNvSpPr>
          <p:nvPr>
            <p:ph idx="1"/>
          </p:nvPr>
        </p:nvSpPr>
        <p:spPr/>
        <p:txBody>
          <a:bodyPr>
            <a:normAutofit lnSpcReduction="10000"/>
          </a:bodyPr>
          <a:lstStyle/>
          <a:p>
            <a:r>
              <a:rPr lang="en-US" i="1" dirty="0" smtClean="0">
                <a:latin typeface="American Typewriter"/>
              </a:rPr>
              <a:t>“If you wish to make an apple pie from scratch, you must first invent the universe.” – Carl Sagan</a:t>
            </a:r>
          </a:p>
          <a:p>
            <a:r>
              <a:rPr lang="en-US" dirty="0" smtClean="0"/>
              <a:t>What we’ll need:</a:t>
            </a:r>
          </a:p>
          <a:p>
            <a:pPr lvl="1"/>
            <a:r>
              <a:rPr lang="en-US" dirty="0" smtClean="0"/>
              <a:t>Python (2.7 or better)</a:t>
            </a:r>
          </a:p>
          <a:p>
            <a:pPr lvl="1"/>
            <a:r>
              <a:rPr lang="en-US" dirty="0" smtClean="0"/>
              <a:t>pip and </a:t>
            </a:r>
            <a:r>
              <a:rPr lang="en-US" dirty="0" err="1" smtClean="0"/>
              <a:t>virtualenv</a:t>
            </a:r>
            <a:endParaRPr lang="en-US" dirty="0"/>
          </a:p>
          <a:p>
            <a:pPr lvl="1"/>
            <a:r>
              <a:rPr lang="en-US" dirty="0" smtClean="0"/>
              <a:t>A </a:t>
            </a:r>
            <a:r>
              <a:rPr lang="en-US" dirty="0" err="1" smtClean="0"/>
              <a:t>virtualenv</a:t>
            </a:r>
            <a:r>
              <a:rPr lang="en-US" dirty="0" smtClean="0"/>
              <a:t> created for our visualization project</a:t>
            </a:r>
          </a:p>
          <a:p>
            <a:endParaRPr lang="en-US" dirty="0"/>
          </a:p>
          <a:p>
            <a:pPr lvl="1"/>
            <a:r>
              <a:rPr lang="en-US" dirty="0" smtClean="0"/>
              <a:t>Install the following packages into our new </a:t>
            </a:r>
            <a:r>
              <a:rPr lang="en-US" dirty="0" err="1" smtClean="0"/>
              <a:t>env</a:t>
            </a:r>
            <a:r>
              <a:rPr lang="en-US" dirty="0" smtClean="0"/>
              <a:t>: </a:t>
            </a:r>
          </a:p>
          <a:p>
            <a:pPr lvl="2"/>
            <a:r>
              <a:rPr lang="en-US" dirty="0" err="1" smtClean="0"/>
              <a:t>numpy</a:t>
            </a:r>
            <a:r>
              <a:rPr lang="en-US" dirty="0" smtClean="0"/>
              <a:t>, </a:t>
            </a:r>
            <a:r>
              <a:rPr lang="en-US" dirty="0" err="1" smtClean="0"/>
              <a:t>matplotlib</a:t>
            </a:r>
            <a:r>
              <a:rPr lang="en-US" dirty="0" smtClean="0"/>
              <a:t>, </a:t>
            </a:r>
            <a:r>
              <a:rPr lang="en-US" dirty="0" err="1" smtClean="0"/>
              <a:t>geojson</a:t>
            </a:r>
            <a:r>
              <a:rPr lang="en-US" dirty="0" smtClean="0"/>
              <a:t>, </a:t>
            </a:r>
            <a:r>
              <a:rPr lang="en-US" dirty="0" err="1" smtClean="0"/>
              <a:t>owslib</a:t>
            </a:r>
            <a:r>
              <a:rPr lang="en-US" dirty="0" smtClean="0"/>
              <a:t>, </a:t>
            </a:r>
            <a:r>
              <a:rPr lang="en-US" dirty="0" err="1" smtClean="0"/>
              <a:t>cartopy</a:t>
            </a:r>
            <a:endParaRPr lang="en-US" dirty="0" smtClean="0"/>
          </a:p>
          <a:p>
            <a:pPr lvl="1"/>
            <a:endParaRPr lang="en-US" dirty="0" smtClean="0"/>
          </a:p>
          <a:p>
            <a:pPr lvl="1"/>
            <a:r>
              <a:rPr lang="en-US" dirty="0" smtClean="0"/>
              <a:t>Optionally</a:t>
            </a:r>
            <a:endParaRPr lang="en-US" dirty="0"/>
          </a:p>
          <a:p>
            <a:pPr lvl="2"/>
            <a:r>
              <a:rPr lang="en-US" dirty="0" smtClean="0"/>
              <a:t>A nice Interactive Development Environment  to work in. </a:t>
            </a:r>
          </a:p>
          <a:p>
            <a:pPr lvl="3"/>
            <a:r>
              <a:rPr lang="en-US" dirty="0" err="1" smtClean="0"/>
              <a:t>Spyder</a:t>
            </a:r>
            <a:r>
              <a:rPr lang="en-US" dirty="0" smtClean="0"/>
              <a:t> (free)</a:t>
            </a:r>
          </a:p>
          <a:p>
            <a:pPr lvl="3"/>
            <a:r>
              <a:rPr lang="en-US" dirty="0" err="1" smtClean="0"/>
              <a:t>PyCharm</a:t>
            </a:r>
            <a:r>
              <a:rPr lang="en-US" dirty="0" smtClean="0"/>
              <a:t> (cheap and worth it!)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81308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Querying Geoserver using Python:</a:t>
            </a:r>
            <a:endParaRPr lang="en-US" dirty="0"/>
          </a:p>
        </p:txBody>
      </p:sp>
      <p:sp>
        <p:nvSpPr>
          <p:cNvPr id="3" name="Content Placeholder 2"/>
          <p:cNvSpPr>
            <a:spLocks noGrp="1"/>
          </p:cNvSpPr>
          <p:nvPr>
            <p:ph idx="1"/>
          </p:nvPr>
        </p:nvSpPr>
        <p:spPr/>
        <p:txBody>
          <a:bodyPr>
            <a:normAutofit/>
          </a:bodyPr>
          <a:lstStyle/>
          <a:p>
            <a:r>
              <a:rPr lang="en-US" i="1" dirty="0" smtClean="0">
                <a:latin typeface="American Typewriter"/>
              </a:rPr>
              <a:t>“If you wish to make an apple pie from scratch, you must first invent the universe.” – Carl Sagan</a:t>
            </a:r>
          </a:p>
          <a:p>
            <a:r>
              <a:rPr lang="en-US" dirty="0" smtClean="0"/>
              <a:t>What we’ll need:</a:t>
            </a:r>
          </a:p>
          <a:p>
            <a:pPr lvl="1"/>
            <a:r>
              <a:rPr lang="en-US" dirty="0" smtClean="0"/>
              <a:t>Python (2.7 or better)</a:t>
            </a:r>
          </a:p>
          <a:p>
            <a:pPr lvl="1"/>
            <a:r>
              <a:rPr lang="en-US" dirty="0" smtClean="0"/>
              <a:t>The following packages: </a:t>
            </a:r>
          </a:p>
          <a:p>
            <a:pPr lvl="2"/>
            <a:r>
              <a:rPr lang="en-US" dirty="0" err="1" smtClean="0"/>
              <a:t>numpy</a:t>
            </a:r>
            <a:r>
              <a:rPr lang="en-US" dirty="0" smtClean="0"/>
              <a:t>, </a:t>
            </a:r>
            <a:r>
              <a:rPr lang="en-US" dirty="0" err="1" smtClean="0"/>
              <a:t>matplotlib</a:t>
            </a:r>
            <a:r>
              <a:rPr lang="en-US" dirty="0" smtClean="0"/>
              <a:t>, </a:t>
            </a:r>
            <a:r>
              <a:rPr lang="en-US" dirty="0" err="1" smtClean="0"/>
              <a:t>geojson</a:t>
            </a:r>
            <a:r>
              <a:rPr lang="en-US" dirty="0" smtClean="0"/>
              <a:t>, </a:t>
            </a:r>
            <a:r>
              <a:rPr lang="en-US" dirty="0" err="1" smtClean="0"/>
              <a:t>owslib</a:t>
            </a:r>
            <a:r>
              <a:rPr lang="en-US" dirty="0" smtClean="0"/>
              <a:t>, </a:t>
            </a:r>
            <a:r>
              <a:rPr lang="en-US" dirty="0" err="1" smtClean="0"/>
              <a:t>cartopy</a:t>
            </a:r>
            <a:endParaRPr lang="en-US" dirty="0" smtClean="0"/>
          </a:p>
          <a:p>
            <a:pPr lvl="1"/>
            <a:endParaRPr lang="en-US" dirty="0" smtClean="0"/>
          </a:p>
          <a:p>
            <a:pPr lvl="1"/>
            <a:r>
              <a:rPr lang="en-US" dirty="0" smtClean="0"/>
              <a:t>Optionally</a:t>
            </a:r>
            <a:endParaRPr lang="en-US" dirty="0"/>
          </a:p>
          <a:p>
            <a:pPr lvl="2"/>
            <a:r>
              <a:rPr lang="en-US" dirty="0" smtClean="0"/>
              <a:t>A nice Interactive Development Environment  to work in. </a:t>
            </a:r>
          </a:p>
          <a:p>
            <a:pPr lvl="3"/>
            <a:r>
              <a:rPr lang="en-US" dirty="0" err="1" smtClean="0"/>
              <a:t>Spyder</a:t>
            </a:r>
            <a:r>
              <a:rPr lang="en-US" dirty="0" smtClean="0"/>
              <a:t> (free)</a:t>
            </a:r>
          </a:p>
          <a:p>
            <a:pPr lvl="3"/>
            <a:r>
              <a:rPr lang="en-US" dirty="0" err="1" smtClean="0"/>
              <a:t>PyCharm</a:t>
            </a:r>
            <a:r>
              <a:rPr lang="en-US" dirty="0" smtClean="0"/>
              <a:t> (cheap and worth it!)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8130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coding environment</a:t>
            </a:r>
            <a:endParaRPr lang="en-US" dirty="0"/>
          </a:p>
        </p:txBody>
      </p:sp>
      <p:sp>
        <p:nvSpPr>
          <p:cNvPr id="3" name="Content Placeholder 2"/>
          <p:cNvSpPr>
            <a:spLocks noGrp="1"/>
          </p:cNvSpPr>
          <p:nvPr>
            <p:ph idx="1"/>
          </p:nvPr>
        </p:nvSpPr>
        <p:spPr/>
        <p:txBody>
          <a:bodyPr/>
          <a:lstStyle/>
          <a:p>
            <a:r>
              <a:rPr lang="en-US" dirty="0"/>
              <a:t>R</a:t>
            </a:r>
            <a:r>
              <a:rPr lang="en-US" dirty="0" smtClean="0"/>
              <a:t>ecommend virtual environments to keep projects and their requirements from overlapping</a:t>
            </a:r>
          </a:p>
          <a:p>
            <a:pPr lvl="1"/>
            <a:r>
              <a:rPr lang="en-US" dirty="0" smtClean="0"/>
              <a:t>If you don’t do a lot of programming, this may matter less</a:t>
            </a:r>
          </a:p>
          <a:p>
            <a:r>
              <a:rPr lang="en-US" dirty="0" smtClean="0"/>
              <a:t>Your virtual environment is where you ran </a:t>
            </a:r>
            <a:r>
              <a:rPr lang="en-US" dirty="0" err="1" smtClean="0"/>
              <a:t>virtualenv</a:t>
            </a:r>
            <a:r>
              <a:rPr lang="en-US" dirty="0" smtClean="0"/>
              <a:t> X</a:t>
            </a:r>
          </a:p>
          <a:p>
            <a:r>
              <a:rPr lang="en-US" dirty="0" smtClean="0"/>
              <a:t>The Python interpreter for that </a:t>
            </a:r>
            <a:r>
              <a:rPr lang="en-US" dirty="0" err="1" smtClean="0"/>
              <a:t>virtualenv</a:t>
            </a:r>
            <a:r>
              <a:rPr lang="en-US" dirty="0" smtClean="0"/>
              <a:t> is ./bin/python</a:t>
            </a:r>
          </a:p>
          <a:p>
            <a:pPr lvl="1"/>
            <a:r>
              <a:rPr lang="en-US" dirty="0" smtClean="0"/>
              <a:t>Windows users: ./Scripts/python</a:t>
            </a:r>
          </a:p>
          <a:p>
            <a:r>
              <a:rPr lang="en-US" dirty="0" smtClean="0"/>
              <a:t>If you’re using a Interactive Development Environment, you can </a:t>
            </a:r>
            <a:r>
              <a:rPr lang="en-US" dirty="0"/>
              <a:t>p</a:t>
            </a:r>
            <a:r>
              <a:rPr lang="en-US" dirty="0" smtClean="0"/>
              <a:t>oint your IDE at that python executable for running the example.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73133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Accessing Geoserver using </a:t>
            </a:r>
            <a:r>
              <a:rPr lang="en-US" dirty="0" err="1" smtClean="0"/>
              <a:t>owslib</a:t>
            </a:r>
            <a:endParaRPr lang="en-US" dirty="0"/>
          </a:p>
        </p:txBody>
      </p:sp>
      <p:sp>
        <p:nvSpPr>
          <p:cNvPr id="3" name="Content Placeholder 2"/>
          <p:cNvSpPr>
            <a:spLocks noGrp="1"/>
          </p:cNvSpPr>
          <p:nvPr>
            <p:ph idx="1"/>
          </p:nvPr>
        </p:nvSpPr>
        <p:spPr/>
        <p:txBody>
          <a:bodyPr/>
          <a:lstStyle/>
          <a:p>
            <a:r>
              <a:rPr lang="en-US" dirty="0" smtClean="0"/>
              <a:t>Many services available via </a:t>
            </a:r>
            <a:r>
              <a:rPr lang="en-US" dirty="0" err="1" smtClean="0"/>
              <a:t>Geoserver</a:t>
            </a:r>
            <a:endParaRPr lang="en-US" dirty="0" smtClean="0"/>
          </a:p>
          <a:p>
            <a:r>
              <a:rPr lang="en-US" dirty="0" smtClean="0"/>
              <a:t>Shape and point data – Web Feature Service</a:t>
            </a:r>
          </a:p>
          <a:p>
            <a:pPr lvl="1"/>
            <a:r>
              <a:rPr lang="en-US" dirty="0" smtClean="0"/>
              <a:t>Rather under-documented at the moment:</a:t>
            </a:r>
          </a:p>
          <a:p>
            <a:pPr lvl="1"/>
            <a:r>
              <a:rPr lang="en-US" dirty="0" smtClean="0"/>
              <a:t>To connect to a Geoserver that is implementing WFS:</a:t>
            </a:r>
          </a:p>
          <a:p>
            <a:pPr lvl="2"/>
            <a:r>
              <a:rPr lang="en-US" dirty="0"/>
              <a:t>f</a:t>
            </a:r>
            <a:r>
              <a:rPr lang="en-US" dirty="0" smtClean="0"/>
              <a:t>rom </a:t>
            </a:r>
            <a:r>
              <a:rPr lang="en-US" dirty="0" err="1" smtClean="0"/>
              <a:t>owslib.wfs</a:t>
            </a:r>
            <a:r>
              <a:rPr lang="en-US" dirty="0" smtClean="0"/>
              <a:t> import </a:t>
            </a:r>
            <a:r>
              <a:rPr lang="en-US" dirty="0" err="1" smtClean="0"/>
              <a:t>WebFeatureService</a:t>
            </a:r>
            <a:endParaRPr lang="en-US" dirty="0" smtClean="0"/>
          </a:p>
          <a:p>
            <a:pPr lvl="2"/>
            <a:r>
              <a:rPr lang="en-US" dirty="0" err="1" smtClean="0"/>
              <a:t>wfs</a:t>
            </a:r>
            <a:r>
              <a:rPr lang="en-US" dirty="0" smtClean="0"/>
              <a:t> = </a:t>
            </a:r>
            <a:r>
              <a:rPr lang="en-US" dirty="0" err="1" smtClean="0"/>
              <a:t>WebFeatureService</a:t>
            </a:r>
            <a:r>
              <a:rPr lang="en-US" dirty="0" smtClean="0"/>
              <a:t>(</a:t>
            </a:r>
            <a:r>
              <a:rPr lang="en-US" i="1" dirty="0" err="1" smtClean="0"/>
              <a:t>url</a:t>
            </a:r>
            <a:r>
              <a:rPr lang="en-US" dirty="0" smtClean="0"/>
              <a:t>, version=“2.0.0”)</a:t>
            </a:r>
          </a:p>
          <a:p>
            <a:pPr lvl="3"/>
            <a:r>
              <a:rPr lang="en-US" dirty="0" smtClean="0"/>
              <a:t>OTN Geoserver </a:t>
            </a:r>
            <a:r>
              <a:rPr lang="en-US" dirty="0" err="1" smtClean="0"/>
              <a:t>url</a:t>
            </a:r>
            <a:r>
              <a:rPr lang="en-US" dirty="0" smtClean="0"/>
              <a:t> = “http://global.devl.oceantrack.org:8080/</a:t>
            </a:r>
            <a:r>
              <a:rPr lang="en-US" dirty="0" err="1" smtClean="0"/>
              <a:t>geoserver</a:t>
            </a:r>
            <a:r>
              <a:rPr lang="en-US" dirty="0" smtClean="0"/>
              <a:t>/</a:t>
            </a:r>
            <a:r>
              <a:rPr lang="en-US" dirty="0" err="1" smtClean="0"/>
              <a:t>wfs</a:t>
            </a:r>
            <a:r>
              <a:rPr lang="en-US" dirty="0" smtClean="0"/>
              <a:t>?”</a:t>
            </a:r>
          </a:p>
          <a:p>
            <a:pPr lvl="2"/>
            <a:r>
              <a:rPr lang="en-US" dirty="0" err="1" smtClean="0"/>
              <a:t>wfs</a:t>
            </a:r>
            <a:r>
              <a:rPr lang="en-US" dirty="0" smtClean="0"/>
              <a:t> is now a handle to our Geoserver, and we can run queries like:</a:t>
            </a:r>
            <a:endParaRPr lang="en-US" dirty="0"/>
          </a:p>
          <a:p>
            <a:pPr lvl="3"/>
            <a:r>
              <a:rPr lang="en-US" dirty="0" err="1" smtClean="0"/>
              <a:t>wfs.contents</a:t>
            </a:r>
            <a:r>
              <a:rPr lang="en-US" dirty="0" smtClean="0"/>
              <a:t> =  a list of all layers served up by Geoserver</a:t>
            </a:r>
          </a:p>
          <a:p>
            <a:pPr lvl="3"/>
            <a:r>
              <a:rPr lang="en-US" dirty="0" err="1" smtClean="0"/>
              <a:t>wfs.getfeature</a:t>
            </a:r>
            <a:r>
              <a:rPr lang="en-US" dirty="0" smtClean="0"/>
              <a:t>(</a:t>
            </a:r>
            <a:r>
              <a:rPr lang="en-US" dirty="0" err="1" smtClean="0"/>
              <a:t>typename</a:t>
            </a:r>
            <a:r>
              <a:rPr lang="en-US" dirty="0" smtClean="0"/>
              <a:t>=[</a:t>
            </a:r>
            <a:r>
              <a:rPr lang="en-US" i="1" dirty="0" err="1" smtClean="0"/>
              <a:t>layername</a:t>
            </a:r>
            <a:r>
              <a:rPr lang="en-US" dirty="0" smtClean="0"/>
              <a:t>], </a:t>
            </a:r>
            <a:r>
              <a:rPr lang="en-US" dirty="0" err="1" smtClean="0"/>
              <a:t>outputFormat</a:t>
            </a:r>
            <a:r>
              <a:rPr lang="en-US" dirty="0" smtClean="0"/>
              <a:t>=</a:t>
            </a:r>
            <a:r>
              <a:rPr lang="en-US" i="1" dirty="0" smtClean="0"/>
              <a:t>format</a:t>
            </a:r>
            <a:r>
              <a:rPr lang="en-US" dirty="0" smtClean="0"/>
              <a:t>)</a:t>
            </a:r>
            <a:endParaRPr lang="en-US" dirty="0"/>
          </a:p>
          <a:p>
            <a:pPr lvl="2"/>
            <a:r>
              <a:rPr lang="en-US" dirty="0" smtClean="0"/>
              <a:t>Using the results of </a:t>
            </a:r>
            <a:r>
              <a:rPr lang="en-US" dirty="0" err="1" smtClean="0"/>
              <a:t>getfeature</a:t>
            </a:r>
            <a:r>
              <a:rPr lang="en-US" dirty="0" smtClean="0"/>
              <a:t> requests, we can build geospatial datasets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3110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Python </a:t>
            </a:r>
            <a:r>
              <a:rPr lang="en-US" dirty="0" smtClean="0"/>
              <a:t>example: </a:t>
            </a:r>
            <a:r>
              <a:rPr lang="en-US" dirty="0" err="1" smtClean="0"/>
              <a:t>owslib_example.py</a:t>
            </a:r>
            <a:endParaRPr lang="en-US" dirty="0"/>
          </a:p>
        </p:txBody>
      </p:sp>
      <p:sp>
        <p:nvSpPr>
          <p:cNvPr id="3" name="Content Placeholder 2"/>
          <p:cNvSpPr>
            <a:spLocks noGrp="1"/>
          </p:cNvSpPr>
          <p:nvPr>
            <p:ph idx="1"/>
          </p:nvPr>
        </p:nvSpPr>
        <p:spPr/>
        <p:txBody>
          <a:bodyPr/>
          <a:lstStyle/>
          <a:p>
            <a:r>
              <a:rPr lang="en-US" dirty="0" smtClean="0"/>
              <a:t>Simple script to </a:t>
            </a:r>
          </a:p>
          <a:p>
            <a:pPr lvl="1"/>
            <a:r>
              <a:rPr lang="en-US" dirty="0" smtClean="0"/>
              <a:t>connect to Geoserver</a:t>
            </a:r>
          </a:p>
          <a:p>
            <a:pPr lvl="1"/>
            <a:r>
              <a:rPr lang="en-US" dirty="0"/>
              <a:t>g</a:t>
            </a:r>
            <a:r>
              <a:rPr lang="en-US" dirty="0" smtClean="0"/>
              <a:t>rab a layer that defines all stations</a:t>
            </a:r>
          </a:p>
          <a:p>
            <a:pPr lvl="1"/>
            <a:r>
              <a:rPr lang="en-US" dirty="0" smtClean="0"/>
              <a:t>generate a printable map</a:t>
            </a:r>
          </a:p>
          <a:p>
            <a:pPr lvl="1"/>
            <a:endParaRPr lang="en-US" dirty="0"/>
          </a:p>
          <a:p>
            <a:pPr lvl="1"/>
            <a:endParaRPr lang="en-US" dirty="0" smtClean="0"/>
          </a:p>
          <a:p>
            <a:r>
              <a:rPr lang="en-US" dirty="0" smtClean="0"/>
              <a:t>Tools: </a:t>
            </a:r>
            <a:r>
              <a:rPr lang="en-US" dirty="0" err="1" smtClean="0"/>
              <a:t>cartopy</a:t>
            </a:r>
            <a:r>
              <a:rPr lang="en-US" dirty="0" smtClean="0"/>
              <a:t>, </a:t>
            </a:r>
            <a:r>
              <a:rPr lang="en-US" dirty="0" err="1" smtClean="0"/>
              <a:t>matplotlib</a:t>
            </a:r>
            <a:r>
              <a:rPr lang="en-US" dirty="0" smtClean="0"/>
              <a:t>, </a:t>
            </a:r>
            <a:r>
              <a:rPr lang="en-US" dirty="0" err="1" smtClean="0"/>
              <a:t>geojson</a:t>
            </a:r>
            <a:r>
              <a:rPr lang="en-US" dirty="0" smtClean="0"/>
              <a:t>, </a:t>
            </a:r>
            <a:r>
              <a:rPr lang="en-US" dirty="0" err="1" smtClean="0"/>
              <a:t>owslib</a:t>
            </a:r>
            <a:endParaRPr lang="en-US" dirty="0" smtClean="0"/>
          </a:p>
          <a:p>
            <a:endParaRPr lang="en-US" dirty="0" smtClean="0"/>
          </a:p>
          <a:p>
            <a:r>
              <a:rPr lang="en-US" dirty="0" smtClean="0"/>
              <a:t>Also used: </a:t>
            </a:r>
            <a:r>
              <a:rPr lang="en-US" dirty="0" err="1" smtClean="0"/>
              <a:t>NaturalEarth</a:t>
            </a:r>
            <a:r>
              <a:rPr lang="en-US" dirty="0" smtClean="0"/>
              <a:t> </a:t>
            </a:r>
            <a:r>
              <a:rPr lang="en-US" dirty="0" err="1" smtClean="0"/>
              <a:t>shapefiles</a:t>
            </a:r>
            <a:r>
              <a:rPr lang="en-US" dirty="0" smtClean="0"/>
              <a:t> as retrieved by </a:t>
            </a:r>
            <a:r>
              <a:rPr lang="en-US" dirty="0" err="1" smtClean="0"/>
              <a:t>cartopy</a:t>
            </a:r>
            <a:endParaRPr lang="en-US" dirty="0" smtClean="0"/>
          </a:p>
          <a:p>
            <a:pPr lvl="1"/>
            <a:r>
              <a:rPr lang="en-US" dirty="0" err="1" smtClean="0"/>
              <a:t>naturalearthdata.com</a:t>
            </a:r>
            <a:endParaRPr lang="en-US" dirty="0"/>
          </a:p>
          <a:p>
            <a:pPr marL="274320" lvl="1" indent="0">
              <a:buNone/>
            </a:pPr>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4655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26451"/>
          </a:xfrm>
        </p:spPr>
        <p:txBody>
          <a:bodyPr>
            <a:normAutofit fontScale="90000"/>
          </a:bodyPr>
          <a:lstStyle/>
          <a:p>
            <a:r>
              <a:rPr lang="en-US" dirty="0" smtClean="0"/>
              <a:t>Connecting to Geoserver</a:t>
            </a:r>
            <a:r>
              <a:rPr lang="en-US" dirty="0"/>
              <a:t> </a:t>
            </a:r>
            <a:r>
              <a:rPr lang="en-US" dirty="0" smtClean="0"/>
              <a:t>/ getting layers</a:t>
            </a:r>
            <a:endParaRPr lang="en-US" dirty="0"/>
          </a:p>
        </p:txBody>
      </p:sp>
      <p:sp>
        <p:nvSpPr>
          <p:cNvPr id="3" name="Content Placeholder 2"/>
          <p:cNvSpPr>
            <a:spLocks noGrp="1"/>
          </p:cNvSpPr>
          <p:nvPr>
            <p:ph idx="1"/>
          </p:nvPr>
        </p:nvSpPr>
        <p:spPr>
          <a:xfrm>
            <a:off x="457200" y="1279460"/>
            <a:ext cx="8229600" cy="5197540"/>
          </a:xfrm>
        </p:spPr>
        <p:txBody>
          <a:bodyPr>
            <a:normAutofit lnSpcReduction="10000"/>
          </a:bodyPr>
          <a:lstStyle/>
          <a:p>
            <a:r>
              <a:rPr lang="en-US" sz="1200" dirty="0">
                <a:solidFill>
                  <a:srgbClr val="0066FF"/>
                </a:solidFill>
                <a:latin typeface="Menlo-Regular"/>
              </a:rPr>
              <a:t># Imports to get the data out of </a:t>
            </a:r>
            <a:r>
              <a:rPr lang="en-US" sz="1200" dirty="0" err="1">
                <a:solidFill>
                  <a:srgbClr val="0066FF"/>
                </a:solidFill>
                <a:latin typeface="Menlo-Regular"/>
              </a:rPr>
              <a:t>GeoServer</a:t>
            </a:r>
            <a:r>
              <a:rPr lang="en-US" sz="1200" dirty="0">
                <a:solidFill>
                  <a:srgbClr val="0066FF"/>
                </a:solidFill>
                <a:latin typeface="Menlo-Regular"/>
              </a:rPr>
              <a:t/>
            </a:r>
            <a:br>
              <a:rPr lang="en-US" sz="1200" dirty="0">
                <a:solidFill>
                  <a:srgbClr val="0066FF"/>
                </a:solidFill>
                <a:latin typeface="Menlo-Regular"/>
              </a:rPr>
            </a:br>
            <a:r>
              <a:rPr lang="en-US" sz="1200" dirty="0">
                <a:solidFill>
                  <a:srgbClr val="0000FF"/>
                </a:solidFill>
                <a:latin typeface="Menlo-Regular"/>
              </a:rPr>
              <a:t>from</a:t>
            </a:r>
            <a:r>
              <a:rPr lang="en-US" sz="1200" dirty="0">
                <a:solidFill>
                  <a:srgbClr val="000000"/>
                </a:solidFill>
                <a:latin typeface="Menlo-Regular"/>
              </a:rPr>
              <a:t> </a:t>
            </a:r>
            <a:r>
              <a:rPr lang="en-US" sz="1200" dirty="0" err="1">
                <a:solidFill>
                  <a:srgbClr val="000000"/>
                </a:solidFill>
                <a:latin typeface="Menlo-Regular"/>
              </a:rPr>
              <a:t>owslib.wfs</a:t>
            </a:r>
            <a:r>
              <a:rPr lang="en-US" sz="1200" dirty="0">
                <a:solidFill>
                  <a:srgbClr val="000000"/>
                </a:solidFill>
                <a:latin typeface="Menlo-Regular"/>
              </a:rPr>
              <a:t> </a:t>
            </a: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WebFeatureService</a:t>
            </a:r>
            <a:r>
              <a:rPr lang="en-US" sz="1200" dirty="0">
                <a:solidFill>
                  <a:srgbClr val="000000"/>
                </a:solidFill>
                <a:latin typeface="Menlo-Regular"/>
              </a:rPr>
              <a:t/>
            </a:r>
            <a:br>
              <a:rPr lang="en-US" sz="1200" dirty="0">
                <a:solidFill>
                  <a:srgbClr val="000000"/>
                </a:solidFill>
                <a:latin typeface="Menlo-Regular"/>
              </a:rPr>
            </a:b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geojson</a:t>
            </a:r>
            <a:r>
              <a:rPr lang="en-US" sz="1200" dirty="0">
                <a:solidFill>
                  <a:srgbClr val="000000"/>
                </a:solidFill>
                <a:latin typeface="Menlo-Regular"/>
              </a:rPr>
              <a:t/>
            </a:r>
            <a:br>
              <a:rPr lang="en-US" sz="1200" dirty="0">
                <a:solidFill>
                  <a:srgbClr val="000000"/>
                </a:solidFill>
                <a:latin typeface="Menlo-Regular"/>
              </a:rPr>
            </a:b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numpy</a:t>
            </a:r>
            <a:r>
              <a:rPr lang="en-US" sz="1200" dirty="0">
                <a:solidFill>
                  <a:srgbClr val="000000"/>
                </a:solidFill>
                <a:latin typeface="Menlo-Regular"/>
              </a:rPr>
              <a:t> </a:t>
            </a:r>
            <a:r>
              <a:rPr lang="en-US" sz="1200" dirty="0">
                <a:solidFill>
                  <a:srgbClr val="0000FF"/>
                </a:solidFill>
                <a:latin typeface="Menlo-Regular"/>
              </a:rPr>
              <a:t>as</a:t>
            </a:r>
            <a:r>
              <a:rPr lang="en-US" sz="1200" dirty="0">
                <a:solidFill>
                  <a:srgbClr val="000000"/>
                </a:solidFill>
                <a:latin typeface="Menlo-Regular"/>
              </a:rPr>
              <a:t> </a:t>
            </a:r>
            <a:r>
              <a:rPr lang="en-US" sz="1200" dirty="0" err="1">
                <a:solidFill>
                  <a:srgbClr val="000000"/>
                </a:solidFill>
                <a:latin typeface="Menlo-Regular"/>
              </a:rPr>
              <a:t>np</a:t>
            </a:r>
            <a:r>
              <a:rPr lang="en-US" sz="1200" dirty="0">
                <a:solidFill>
                  <a:srgbClr val="000000"/>
                </a:solidFill>
                <a:latin typeface="Menlo-Regular"/>
              </a:rPr>
              <a:t/>
            </a:r>
            <a:br>
              <a:rPr lang="en-US" sz="1200" dirty="0">
                <a:solidFill>
                  <a:srgbClr val="000000"/>
                </a:solidFill>
                <a:latin typeface="Menlo-Regular"/>
              </a:rPr>
            </a:br>
            <a:r>
              <a:rPr lang="en-US" sz="1200" dirty="0">
                <a:solidFill>
                  <a:srgbClr val="000000"/>
                </a:solidFill>
                <a:latin typeface="Menlo-Regular"/>
              </a:rPr>
              <a:t/>
            </a:r>
            <a:br>
              <a:rPr lang="en-US" sz="1200" dirty="0">
                <a:solidFill>
                  <a:srgbClr val="000000"/>
                </a:solidFill>
                <a:latin typeface="Menlo-Regular"/>
              </a:rPr>
            </a:br>
            <a:r>
              <a:rPr lang="en-US" sz="1200" dirty="0">
                <a:solidFill>
                  <a:srgbClr val="000000"/>
                </a:solidFill>
                <a:latin typeface="Menlo-Regular"/>
              </a:rPr>
              <a:t/>
            </a:r>
            <a:br>
              <a:rPr lang="en-US" sz="1200" dirty="0">
                <a:solidFill>
                  <a:srgbClr val="000000"/>
                </a:solidFill>
                <a:latin typeface="Menlo-Regular"/>
              </a:rPr>
            </a:br>
            <a:r>
              <a:rPr lang="en-US" sz="1200" dirty="0">
                <a:solidFill>
                  <a:srgbClr val="0066FF"/>
                </a:solidFill>
                <a:latin typeface="Menlo-Regular"/>
              </a:rPr>
              <a:t># Imports to plot the data onto a map</a:t>
            </a:r>
            <a:br>
              <a:rPr lang="en-US" sz="1200" dirty="0">
                <a:solidFill>
                  <a:srgbClr val="0066FF"/>
                </a:solidFill>
                <a:latin typeface="Menlo-Regular"/>
              </a:rPr>
            </a:b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cartopy.crs</a:t>
            </a:r>
            <a:r>
              <a:rPr lang="en-US" sz="1200" dirty="0">
                <a:solidFill>
                  <a:srgbClr val="000000"/>
                </a:solidFill>
                <a:latin typeface="Menlo-Regular"/>
              </a:rPr>
              <a:t> </a:t>
            </a:r>
            <a:r>
              <a:rPr lang="en-US" sz="1200" dirty="0">
                <a:solidFill>
                  <a:srgbClr val="0000FF"/>
                </a:solidFill>
                <a:latin typeface="Menlo-Regular"/>
              </a:rPr>
              <a:t>as</a:t>
            </a:r>
            <a:r>
              <a:rPr lang="en-US" sz="1200" dirty="0">
                <a:solidFill>
                  <a:srgbClr val="000000"/>
                </a:solidFill>
                <a:latin typeface="Menlo-Regular"/>
              </a:rPr>
              <a:t> </a:t>
            </a:r>
            <a:r>
              <a:rPr lang="en-US" sz="1200" dirty="0" err="1">
                <a:solidFill>
                  <a:srgbClr val="000000"/>
                </a:solidFill>
                <a:latin typeface="Menlo-Regular"/>
              </a:rPr>
              <a:t>ccrs</a:t>
            </a:r>
            <a:r>
              <a:rPr lang="en-US" sz="1200" dirty="0">
                <a:solidFill>
                  <a:srgbClr val="000000"/>
                </a:solidFill>
                <a:latin typeface="Menlo-Regular"/>
              </a:rPr>
              <a:t/>
            </a:r>
            <a:br>
              <a:rPr lang="en-US" sz="1200" dirty="0">
                <a:solidFill>
                  <a:srgbClr val="000000"/>
                </a:solidFill>
                <a:latin typeface="Menlo-Regular"/>
              </a:rPr>
            </a:b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cartopy.feature</a:t>
            </a:r>
            <a:r>
              <a:rPr lang="en-US" sz="1200" dirty="0">
                <a:solidFill>
                  <a:srgbClr val="000000"/>
                </a:solidFill>
                <a:latin typeface="Menlo-Regular"/>
              </a:rPr>
              <a:t> </a:t>
            </a:r>
            <a:r>
              <a:rPr lang="en-US" sz="1200" dirty="0">
                <a:solidFill>
                  <a:srgbClr val="0000FF"/>
                </a:solidFill>
                <a:latin typeface="Menlo-Regular"/>
              </a:rPr>
              <a:t>as</a:t>
            </a:r>
            <a:r>
              <a:rPr lang="en-US" sz="1200" dirty="0">
                <a:solidFill>
                  <a:srgbClr val="000000"/>
                </a:solidFill>
                <a:latin typeface="Menlo-Regular"/>
              </a:rPr>
              <a:t> feature</a:t>
            </a:r>
            <a:br>
              <a:rPr lang="en-US" sz="1200" dirty="0">
                <a:solidFill>
                  <a:srgbClr val="000000"/>
                </a:solidFill>
                <a:latin typeface="Menlo-Regular"/>
              </a:rPr>
            </a:br>
            <a:r>
              <a:rPr lang="en-US" sz="1200" dirty="0">
                <a:solidFill>
                  <a:srgbClr val="0000FF"/>
                </a:solidFill>
                <a:latin typeface="Menlo-Regular"/>
              </a:rPr>
              <a:t>import</a:t>
            </a:r>
            <a:r>
              <a:rPr lang="en-US" sz="1200" dirty="0">
                <a:solidFill>
                  <a:srgbClr val="000000"/>
                </a:solidFill>
                <a:latin typeface="Menlo-Regular"/>
              </a:rPr>
              <a:t> </a:t>
            </a:r>
            <a:r>
              <a:rPr lang="en-US" sz="1200" dirty="0" err="1">
                <a:solidFill>
                  <a:srgbClr val="000000"/>
                </a:solidFill>
                <a:latin typeface="Menlo-Regular"/>
              </a:rPr>
              <a:t>matplotlib.pyplot</a:t>
            </a:r>
            <a:r>
              <a:rPr lang="en-US" sz="1200" dirty="0">
                <a:solidFill>
                  <a:srgbClr val="000000"/>
                </a:solidFill>
                <a:latin typeface="Menlo-Regular"/>
              </a:rPr>
              <a:t> </a:t>
            </a:r>
            <a:r>
              <a:rPr lang="en-US" sz="1200" dirty="0">
                <a:solidFill>
                  <a:srgbClr val="0000FF"/>
                </a:solidFill>
                <a:latin typeface="Menlo-Regular"/>
              </a:rPr>
              <a:t>as</a:t>
            </a:r>
            <a:r>
              <a:rPr lang="en-US" sz="1200" dirty="0">
                <a:solidFill>
                  <a:srgbClr val="000000"/>
                </a:solidFill>
                <a:latin typeface="Menlo-Regular"/>
              </a:rPr>
              <a:t> </a:t>
            </a:r>
            <a:r>
              <a:rPr lang="en-US" sz="1200" dirty="0" err="1" smtClean="0">
                <a:solidFill>
                  <a:srgbClr val="000000"/>
                </a:solidFill>
                <a:latin typeface="Menlo-Regular"/>
              </a:rPr>
              <a:t>plt</a:t>
            </a:r>
            <a:endParaRPr lang="en-US" sz="1200" dirty="0" smtClean="0">
              <a:solidFill>
                <a:srgbClr val="000000"/>
              </a:solidFill>
              <a:latin typeface="Menlo-Regular"/>
            </a:endParaRPr>
          </a:p>
          <a:p>
            <a:endParaRPr lang="en-US" sz="1200" dirty="0" smtClean="0">
              <a:solidFill>
                <a:srgbClr val="000000"/>
              </a:solidFill>
              <a:latin typeface="Menlo-Regular"/>
            </a:endParaRPr>
          </a:p>
          <a:p>
            <a:r>
              <a:rPr lang="en-US" sz="1200" dirty="0" err="1">
                <a:solidFill>
                  <a:srgbClr val="000000"/>
                </a:solidFill>
                <a:latin typeface="Menlo-Regular"/>
              </a:rPr>
              <a:t>wfs</a:t>
            </a:r>
            <a:r>
              <a:rPr lang="en-US" sz="1200" dirty="0">
                <a:solidFill>
                  <a:srgbClr val="000000"/>
                </a:solidFill>
                <a:latin typeface="Menlo-Regular"/>
              </a:rPr>
              <a:t> </a:t>
            </a:r>
            <a:r>
              <a:rPr lang="en-US" sz="1200" dirty="0">
                <a:solidFill>
                  <a:srgbClr val="0000FF"/>
                </a:solidFill>
                <a:latin typeface="Menlo-Regular"/>
              </a:rPr>
              <a:t>= </a:t>
            </a:r>
            <a:r>
              <a:rPr lang="en-US" sz="1200" dirty="0">
                <a:solidFill>
                  <a:srgbClr val="000000"/>
                </a:solidFill>
                <a:latin typeface="Menlo-Regular"/>
              </a:rPr>
              <a:t>WebFeatureService(</a:t>
            </a:r>
            <a:r>
              <a:rPr lang="en-US" sz="1200" dirty="0">
                <a:solidFill>
                  <a:srgbClr val="009933"/>
                </a:solidFill>
                <a:latin typeface="Menlo-Regular"/>
              </a:rPr>
              <a:t>'http://</a:t>
            </a:r>
            <a:r>
              <a:rPr lang="en-US" sz="1200" dirty="0" smtClean="0">
                <a:solidFill>
                  <a:srgbClr val="009933"/>
                </a:solidFill>
                <a:latin typeface="Menlo-Regular"/>
              </a:rPr>
              <a:t>global.devl.oceantrack.org</a:t>
            </a:r>
            <a:r>
              <a:rPr lang="en-US" sz="1200" dirty="0">
                <a:solidFill>
                  <a:srgbClr val="009933"/>
                </a:solidFill>
                <a:latin typeface="Menlo-Regular"/>
              </a:rPr>
              <a:t>:8080/geoserver/wfs?'</a:t>
            </a:r>
            <a:r>
              <a:rPr lang="en-US" sz="1200" dirty="0">
                <a:solidFill>
                  <a:srgbClr val="000000"/>
                </a:solidFill>
                <a:latin typeface="Menlo-Regular"/>
              </a:rPr>
              <a:t>, </a:t>
            </a:r>
            <a:r>
              <a:rPr lang="en-US" sz="1200" dirty="0" smtClean="0">
                <a:solidFill>
                  <a:srgbClr val="000000"/>
                </a:solidFill>
                <a:latin typeface="Menlo-Regular"/>
              </a:rPr>
              <a:t>								version</a:t>
            </a:r>
            <a:r>
              <a:rPr lang="en-US" sz="1200" dirty="0">
                <a:solidFill>
                  <a:srgbClr val="0000FF"/>
                </a:solidFill>
                <a:latin typeface="Menlo-Regular"/>
              </a:rPr>
              <a:t>=</a:t>
            </a:r>
            <a:r>
              <a:rPr lang="en-US" sz="1200" dirty="0">
                <a:solidFill>
                  <a:srgbClr val="009933"/>
                </a:solidFill>
                <a:latin typeface="Menlo-Regular"/>
              </a:rPr>
              <a:t>"2.0.0"</a:t>
            </a:r>
            <a:r>
              <a:rPr lang="en-US" sz="1200" dirty="0">
                <a:solidFill>
                  <a:srgbClr val="000000"/>
                </a:solidFill>
                <a:latin typeface="Menlo-Regular"/>
              </a:rPr>
              <a:t>)</a:t>
            </a:r>
            <a:br>
              <a:rPr lang="en-US" sz="1200" dirty="0">
                <a:solidFill>
                  <a:srgbClr val="000000"/>
                </a:solidFill>
                <a:latin typeface="Menlo-Regular"/>
              </a:rPr>
            </a:br>
            <a:r>
              <a:rPr lang="en-US" sz="1200" dirty="0">
                <a:solidFill>
                  <a:srgbClr val="000000"/>
                </a:solidFill>
                <a:latin typeface="Menlo-Regular"/>
              </a:rPr>
              <a:t/>
            </a:r>
            <a:br>
              <a:rPr lang="en-US" sz="1200" dirty="0">
                <a:solidFill>
                  <a:srgbClr val="000000"/>
                </a:solidFill>
                <a:latin typeface="Menlo-Regular"/>
              </a:rPr>
            </a:br>
            <a:r>
              <a:rPr lang="en-US" sz="1200" dirty="0">
                <a:solidFill>
                  <a:srgbClr val="0066FF"/>
                </a:solidFill>
                <a:latin typeface="Menlo-Regular"/>
              </a:rPr>
              <a:t># Print the name of every layer available on this Geoserver</a:t>
            </a:r>
            <a:br>
              <a:rPr lang="en-US" sz="1200" dirty="0">
                <a:solidFill>
                  <a:srgbClr val="0066FF"/>
                </a:solidFill>
                <a:latin typeface="Menlo-Regular"/>
              </a:rPr>
            </a:br>
            <a:r>
              <a:rPr lang="en-US" sz="1200" dirty="0">
                <a:solidFill>
                  <a:srgbClr val="0000FF"/>
                </a:solidFill>
                <a:latin typeface="Menlo-Regular"/>
              </a:rPr>
              <a:t>print </a:t>
            </a:r>
            <a:r>
              <a:rPr lang="en-US" sz="1200" dirty="0" err="1">
                <a:solidFill>
                  <a:srgbClr val="3333FF"/>
                </a:solidFill>
                <a:latin typeface="Menlo-Regular"/>
              </a:rPr>
              <a:t>list</a:t>
            </a:r>
            <a:r>
              <a:rPr lang="en-US" sz="1200" dirty="0" err="1">
                <a:solidFill>
                  <a:srgbClr val="000000"/>
                </a:solidFill>
                <a:latin typeface="Menlo-Regular"/>
              </a:rPr>
              <a:t>(wfs.contents</a:t>
            </a:r>
            <a:r>
              <a:rPr lang="en-US" sz="1200" dirty="0" smtClean="0">
                <a:solidFill>
                  <a:srgbClr val="000000"/>
                </a:solidFill>
                <a:latin typeface="Menlo-Regular"/>
              </a:rPr>
              <a:t>)</a:t>
            </a:r>
          </a:p>
          <a:p>
            <a:r>
              <a:rPr lang="en-US" sz="1200" b="1" dirty="0" smtClean="0">
                <a:solidFill>
                  <a:srgbClr val="000000"/>
                </a:solidFill>
                <a:latin typeface="Menlo-Regular"/>
              </a:rPr>
              <a:t>&gt; [‘</a:t>
            </a:r>
            <a:r>
              <a:rPr lang="en-US" sz="1200" b="1" dirty="0" err="1" smtClean="0">
                <a:solidFill>
                  <a:srgbClr val="000000"/>
                </a:solidFill>
                <a:latin typeface="Menlo-Regular"/>
              </a:rPr>
              <a:t>discovery_coverage_x_mv</a:t>
            </a:r>
            <a:r>
              <a:rPr lang="en-US" sz="1200" b="1" dirty="0" smtClean="0">
                <a:solidFill>
                  <a:srgbClr val="000000"/>
                </a:solidFill>
                <a:latin typeface="Menlo-Regular"/>
              </a:rPr>
              <a:t>’, ‘</a:t>
            </a:r>
            <a:r>
              <a:rPr lang="en-US" sz="1200" b="1" dirty="0" err="1" smtClean="0">
                <a:solidFill>
                  <a:srgbClr val="000000"/>
                </a:solidFill>
                <a:latin typeface="Menlo-Regular"/>
              </a:rPr>
              <a:t>otn:station</a:t>
            </a:r>
            <a:r>
              <a:rPr lang="en-US" sz="1200" b="1" dirty="0" err="1" smtClean="0">
                <a:solidFill>
                  <a:srgbClr val="000000"/>
                </a:solidFill>
                <a:latin typeface="Menlo-Regular"/>
              </a:rPr>
              <a:t>s_receivers</a:t>
            </a:r>
            <a:r>
              <a:rPr lang="en-US" sz="1200" b="1" dirty="0" smtClean="0">
                <a:solidFill>
                  <a:srgbClr val="000000"/>
                </a:solidFill>
                <a:latin typeface="Menlo-Regular"/>
              </a:rPr>
              <a:t>’, ‘</a:t>
            </a:r>
            <a:r>
              <a:rPr lang="en-US" sz="1200" b="1" dirty="0" err="1" smtClean="0">
                <a:solidFill>
                  <a:srgbClr val="000000"/>
                </a:solidFill>
                <a:latin typeface="Menlo-Regular"/>
              </a:rPr>
              <a:t>otn:stations</a:t>
            </a:r>
            <a:r>
              <a:rPr lang="en-US" sz="1200" b="1" dirty="0" smtClean="0">
                <a:solidFill>
                  <a:srgbClr val="000000"/>
                </a:solidFill>
                <a:latin typeface="Menlo-Regular"/>
              </a:rPr>
              <a:t>’, …]</a:t>
            </a:r>
            <a:r>
              <a:rPr lang="en-US" sz="1200" dirty="0" smtClean="0">
                <a:solidFill>
                  <a:srgbClr val="000000"/>
                </a:solidFill>
                <a:latin typeface="Menlo-Regular"/>
              </a:rPr>
              <a:t/>
            </a:r>
            <a:br>
              <a:rPr lang="en-US" sz="1200" dirty="0" smtClean="0">
                <a:solidFill>
                  <a:srgbClr val="000000"/>
                </a:solidFill>
                <a:latin typeface="Menlo-Regular"/>
              </a:rPr>
            </a:br>
            <a:r>
              <a:rPr lang="en-US" sz="1200" dirty="0">
                <a:solidFill>
                  <a:srgbClr val="000000"/>
                </a:solidFill>
                <a:latin typeface="Menlo-Regular"/>
              </a:rPr>
              <a:t/>
            </a:r>
            <a:br>
              <a:rPr lang="en-US" sz="1200" dirty="0">
                <a:solidFill>
                  <a:srgbClr val="000000"/>
                </a:solidFill>
                <a:latin typeface="Menlo-Regular"/>
              </a:rPr>
            </a:br>
            <a:r>
              <a:rPr lang="en-US" sz="1200" dirty="0">
                <a:solidFill>
                  <a:srgbClr val="0066FF"/>
                </a:solidFill>
                <a:latin typeface="Menlo-Regular"/>
              </a:rPr>
              <a:t># Get a list of all stations. </a:t>
            </a:r>
            <a:r>
              <a:rPr lang="en-US" sz="1200" dirty="0" smtClean="0">
                <a:solidFill>
                  <a:srgbClr val="0066FF"/>
                </a:solidFill>
                <a:latin typeface="Menlo-Regular"/>
              </a:rPr>
              <a:t>Lot of </a:t>
            </a:r>
            <a:r>
              <a:rPr lang="en-US" sz="1200" dirty="0">
                <a:solidFill>
                  <a:srgbClr val="0066FF"/>
                </a:solidFill>
                <a:latin typeface="Menlo-Regular"/>
              </a:rPr>
              <a:t>metadata associated with this JSON data.</a:t>
            </a:r>
            <a:br>
              <a:rPr lang="en-US" sz="1200" dirty="0">
                <a:solidFill>
                  <a:srgbClr val="0066FF"/>
                </a:solidFill>
                <a:latin typeface="Menlo-Regular"/>
              </a:rPr>
            </a:br>
            <a:r>
              <a:rPr lang="en-US" sz="1200" dirty="0">
                <a:solidFill>
                  <a:srgbClr val="0066FF"/>
                </a:solidFill>
                <a:latin typeface="Menlo-Regular"/>
              </a:rPr>
              <a:t># But </a:t>
            </a:r>
            <a:r>
              <a:rPr lang="en-US" sz="1200" dirty="0" smtClean="0">
                <a:solidFill>
                  <a:srgbClr val="0066FF"/>
                </a:solidFill>
                <a:latin typeface="Menlo-Regular"/>
              </a:rPr>
              <a:t>for now we're </a:t>
            </a:r>
            <a:r>
              <a:rPr lang="en-US" sz="1200" dirty="0">
                <a:solidFill>
                  <a:srgbClr val="0066FF"/>
                </a:solidFill>
                <a:latin typeface="Menlo-Regular"/>
              </a:rPr>
              <a:t>interested in the coordinates.</a:t>
            </a:r>
            <a:br>
              <a:rPr lang="en-US" sz="1200" dirty="0">
                <a:solidFill>
                  <a:srgbClr val="0066FF"/>
                </a:solidFill>
                <a:latin typeface="Menlo-Regular"/>
              </a:rPr>
            </a:br>
            <a:r>
              <a:rPr lang="en-US" sz="1200" dirty="0" err="1">
                <a:solidFill>
                  <a:srgbClr val="000000"/>
                </a:solidFill>
                <a:latin typeface="Menlo-Regular"/>
              </a:rPr>
              <a:t>json_response</a:t>
            </a:r>
            <a:r>
              <a:rPr lang="en-US" sz="1200" dirty="0">
                <a:solidFill>
                  <a:srgbClr val="000000"/>
                </a:solidFill>
                <a:latin typeface="Menlo-Regular"/>
              </a:rPr>
              <a:t> </a:t>
            </a:r>
            <a:r>
              <a:rPr lang="en-US" sz="1200" dirty="0">
                <a:solidFill>
                  <a:srgbClr val="0000FF"/>
                </a:solidFill>
                <a:latin typeface="Menlo-Regular"/>
              </a:rPr>
              <a:t>= </a:t>
            </a:r>
            <a:r>
              <a:rPr lang="en-US" sz="1200" dirty="0" err="1">
                <a:solidFill>
                  <a:srgbClr val="000000"/>
                </a:solidFill>
                <a:latin typeface="Menlo-Regular"/>
              </a:rPr>
              <a:t>wfs.getfeature</a:t>
            </a:r>
            <a:r>
              <a:rPr lang="en-US" sz="1200" dirty="0">
                <a:solidFill>
                  <a:srgbClr val="000000"/>
                </a:solidFill>
                <a:latin typeface="Menlo-Regular"/>
              </a:rPr>
              <a:t>(</a:t>
            </a:r>
            <a:r>
              <a:rPr lang="en-US" sz="1200" dirty="0" err="1">
                <a:solidFill>
                  <a:srgbClr val="000000"/>
                </a:solidFill>
                <a:latin typeface="Menlo-Regular"/>
              </a:rPr>
              <a:t>typename</a:t>
            </a:r>
            <a:r>
              <a:rPr lang="en-US" sz="1200" dirty="0">
                <a:solidFill>
                  <a:srgbClr val="0000FF"/>
                </a:solidFill>
                <a:latin typeface="Menlo-Regular"/>
              </a:rPr>
              <a:t>=</a:t>
            </a:r>
            <a:r>
              <a:rPr lang="en-US" sz="1200" dirty="0">
                <a:solidFill>
                  <a:srgbClr val="000000"/>
                </a:solidFill>
                <a:latin typeface="Menlo-Regular"/>
              </a:rPr>
              <a:t>[</a:t>
            </a:r>
            <a:r>
              <a:rPr lang="en-US" sz="1200" dirty="0">
                <a:solidFill>
                  <a:srgbClr val="009933"/>
                </a:solidFill>
                <a:latin typeface="Menlo-Regular"/>
              </a:rPr>
              <a:t>'</a:t>
            </a:r>
            <a:r>
              <a:rPr lang="en-US" sz="1200" dirty="0" err="1">
                <a:solidFill>
                  <a:srgbClr val="009933"/>
                </a:solidFill>
                <a:latin typeface="Menlo-Regular"/>
              </a:rPr>
              <a:t>otn:stations</a:t>
            </a:r>
            <a:r>
              <a:rPr lang="en-US" sz="1200" dirty="0">
                <a:solidFill>
                  <a:srgbClr val="009933"/>
                </a:solidFill>
                <a:latin typeface="Menlo-Regular"/>
              </a:rPr>
              <a:t>'</a:t>
            </a:r>
            <a:r>
              <a:rPr lang="en-US" sz="1200" dirty="0">
                <a:solidFill>
                  <a:srgbClr val="000000"/>
                </a:solidFill>
                <a:latin typeface="Menlo-Regular"/>
              </a:rPr>
              <a:t>], </a:t>
            </a:r>
            <a:r>
              <a:rPr lang="en-US" sz="1200" dirty="0" err="1">
                <a:solidFill>
                  <a:srgbClr val="000000"/>
                </a:solidFill>
                <a:latin typeface="Menlo-Regular"/>
              </a:rPr>
              <a:t>propertyname</a:t>
            </a:r>
            <a:r>
              <a:rPr lang="en-US" sz="1200" dirty="0">
                <a:solidFill>
                  <a:srgbClr val="0000FF"/>
                </a:solidFill>
                <a:latin typeface="Menlo-Regular"/>
              </a:rPr>
              <a:t>=</a:t>
            </a:r>
            <a:r>
              <a:rPr lang="en-US" sz="1200" dirty="0">
                <a:solidFill>
                  <a:srgbClr val="9700CC"/>
                </a:solidFill>
                <a:latin typeface="Menlo-Regular"/>
              </a:rPr>
              <a:t>None</a:t>
            </a:r>
            <a:r>
              <a:rPr lang="en-US" sz="1200" dirty="0">
                <a:solidFill>
                  <a:srgbClr val="000000"/>
                </a:solidFill>
                <a:latin typeface="Menlo-Regular"/>
              </a:rPr>
              <a:t>, </a:t>
            </a:r>
            <a:r>
              <a:rPr lang="en-US" sz="1200" dirty="0" smtClean="0">
                <a:solidFill>
                  <a:srgbClr val="000000"/>
                </a:solidFill>
                <a:latin typeface="Menlo-Regular"/>
              </a:rPr>
              <a:t>					</a:t>
            </a:r>
            <a:r>
              <a:rPr lang="en-US" sz="1200" dirty="0" err="1" smtClean="0">
                <a:solidFill>
                  <a:srgbClr val="000000"/>
                </a:solidFill>
                <a:latin typeface="Menlo-Regular"/>
              </a:rPr>
              <a:t>outputFormat</a:t>
            </a:r>
            <a:r>
              <a:rPr lang="en-US" sz="1200" dirty="0">
                <a:solidFill>
                  <a:srgbClr val="0000FF"/>
                </a:solidFill>
                <a:latin typeface="Menlo-Regular"/>
              </a:rPr>
              <a:t>=</a:t>
            </a:r>
            <a:r>
              <a:rPr lang="en-US" sz="1200" dirty="0">
                <a:solidFill>
                  <a:srgbClr val="009933"/>
                </a:solidFill>
                <a:latin typeface="Menlo-Regular"/>
              </a:rPr>
              <a:t>'application/</a:t>
            </a:r>
            <a:r>
              <a:rPr lang="en-US" sz="1200" dirty="0" err="1">
                <a:solidFill>
                  <a:srgbClr val="009933"/>
                </a:solidFill>
                <a:latin typeface="Menlo-Regular"/>
              </a:rPr>
              <a:t>json</a:t>
            </a:r>
            <a:r>
              <a:rPr lang="en-US" sz="1200" dirty="0">
                <a:solidFill>
                  <a:srgbClr val="009933"/>
                </a:solidFill>
                <a:latin typeface="Menlo-Regular"/>
              </a:rPr>
              <a:t>'</a:t>
            </a:r>
            <a:r>
              <a:rPr lang="en-US" sz="1200" dirty="0">
                <a:solidFill>
                  <a:srgbClr val="000000"/>
                </a:solidFill>
                <a:latin typeface="Menlo-Regular"/>
              </a:rPr>
              <a:t>).read()</a:t>
            </a:r>
            <a:br>
              <a:rPr lang="en-US" sz="1200" dirty="0">
                <a:solidFill>
                  <a:srgbClr val="000000"/>
                </a:solidFill>
                <a:latin typeface="Menlo-Regular"/>
              </a:rPr>
            </a:br>
            <a:r>
              <a:rPr lang="en-US" sz="1200" dirty="0" err="1">
                <a:solidFill>
                  <a:srgbClr val="000000"/>
                </a:solidFill>
                <a:latin typeface="Menlo-Regular"/>
              </a:rPr>
              <a:t>geom</a:t>
            </a:r>
            <a:r>
              <a:rPr lang="en-US" sz="1200" dirty="0">
                <a:solidFill>
                  <a:srgbClr val="000000"/>
                </a:solidFill>
                <a:latin typeface="Menlo-Regular"/>
              </a:rPr>
              <a:t> </a:t>
            </a:r>
            <a:r>
              <a:rPr lang="en-US" sz="1200" dirty="0">
                <a:solidFill>
                  <a:srgbClr val="0000FF"/>
                </a:solidFill>
                <a:latin typeface="Menlo-Regular"/>
              </a:rPr>
              <a:t>= </a:t>
            </a:r>
            <a:r>
              <a:rPr lang="en-US" sz="1200" dirty="0" err="1">
                <a:solidFill>
                  <a:srgbClr val="000000"/>
                </a:solidFill>
                <a:latin typeface="Menlo-Regular"/>
              </a:rPr>
              <a:t>geojson.loads</a:t>
            </a:r>
            <a:r>
              <a:rPr lang="en-US" sz="1200" dirty="0">
                <a:solidFill>
                  <a:srgbClr val="000000"/>
                </a:solidFill>
                <a:latin typeface="Menlo-Regular"/>
              </a:rPr>
              <a:t>(</a:t>
            </a:r>
            <a:r>
              <a:rPr lang="en-US" sz="1200" dirty="0" err="1">
                <a:solidFill>
                  <a:srgbClr val="000000"/>
                </a:solidFill>
                <a:latin typeface="Menlo-Regular"/>
              </a:rPr>
              <a:t>json_response</a:t>
            </a:r>
            <a:r>
              <a:rPr lang="en-US" sz="1200" dirty="0">
                <a:solidFill>
                  <a:srgbClr val="000000"/>
                </a:solidFill>
                <a:latin typeface="Menlo-Regular"/>
              </a:rPr>
              <a:t>)</a:t>
            </a:r>
            <a:br>
              <a:rPr lang="en-US" sz="1200" dirty="0">
                <a:solidFill>
                  <a:srgbClr val="000000"/>
                </a:solidFill>
                <a:latin typeface="Menlo-Regular"/>
              </a:rPr>
            </a:br>
            <a:r>
              <a:rPr lang="en-US" sz="1200" dirty="0" err="1">
                <a:solidFill>
                  <a:srgbClr val="000000"/>
                </a:solidFill>
                <a:latin typeface="Menlo-Regular"/>
              </a:rPr>
              <a:t>flip_geojson_coordinates</a:t>
            </a:r>
            <a:r>
              <a:rPr lang="en-US" sz="1200" dirty="0">
                <a:solidFill>
                  <a:srgbClr val="000000"/>
                </a:solidFill>
                <a:latin typeface="Menlo-Regular"/>
              </a:rPr>
              <a:t>(</a:t>
            </a:r>
            <a:r>
              <a:rPr lang="en-US" sz="1200" dirty="0" err="1">
                <a:solidFill>
                  <a:srgbClr val="000000"/>
                </a:solidFill>
                <a:latin typeface="Menlo-Regular"/>
              </a:rPr>
              <a:t>geom</a:t>
            </a:r>
            <a:r>
              <a:rPr lang="en-US" sz="1200" dirty="0" smtClean="0">
                <a:solidFill>
                  <a:srgbClr val="000000"/>
                </a:solidFill>
                <a:latin typeface="Menlo-Regular"/>
              </a:rPr>
              <a:t>) </a:t>
            </a:r>
          </a:p>
          <a:p>
            <a:r>
              <a:rPr lang="en-US" sz="1200" dirty="0">
                <a:solidFill>
                  <a:srgbClr val="000000"/>
                </a:solidFill>
                <a:latin typeface="Menlo-Regular"/>
              </a:rPr>
              <a:t/>
            </a:r>
            <a:br>
              <a:rPr lang="en-US" sz="1200" dirty="0">
                <a:solidFill>
                  <a:srgbClr val="000000"/>
                </a:solidFill>
                <a:latin typeface="Menlo-Regular"/>
              </a:rPr>
            </a:br>
            <a:r>
              <a:rPr lang="en-US" sz="1200" dirty="0">
                <a:solidFill>
                  <a:srgbClr val="0066FF"/>
                </a:solidFill>
                <a:latin typeface="Menlo-Regular"/>
              </a:rPr>
              <a:t># </a:t>
            </a:r>
            <a:r>
              <a:rPr lang="en-US" sz="1200" dirty="0" err="1">
                <a:solidFill>
                  <a:srgbClr val="0066FF"/>
                </a:solidFill>
                <a:latin typeface="Menlo-Regular"/>
              </a:rPr>
              <a:t>geom</a:t>
            </a:r>
            <a:r>
              <a:rPr lang="en-US" sz="1200" dirty="0">
                <a:solidFill>
                  <a:srgbClr val="0066FF"/>
                </a:solidFill>
                <a:latin typeface="Menlo-Regular"/>
              </a:rPr>
              <a:t> contains a collection of features, and their default coordinate reference system is a stored </a:t>
            </a:r>
            <a:r>
              <a:rPr lang="en-US" sz="1200" dirty="0" smtClean="0">
                <a:solidFill>
                  <a:srgbClr val="0066FF"/>
                </a:solidFill>
                <a:latin typeface="Menlo-Regular"/>
              </a:rPr>
              <a:t>property of the collection.</a:t>
            </a:r>
            <a:r>
              <a:rPr lang="en-US" sz="1200" dirty="0">
                <a:solidFill>
                  <a:srgbClr val="0066FF"/>
                </a:solidFill>
                <a:latin typeface="Menlo-Regular"/>
              </a:rPr>
              <a:t/>
            </a:r>
            <a:br>
              <a:rPr lang="en-US" sz="1200" dirty="0">
                <a:solidFill>
                  <a:srgbClr val="0066FF"/>
                </a:solidFill>
                <a:latin typeface="Menlo-Regular"/>
              </a:rPr>
            </a:br>
            <a:r>
              <a:rPr lang="en-US" sz="1200" dirty="0">
                <a:solidFill>
                  <a:srgbClr val="0000FF"/>
                </a:solidFill>
                <a:latin typeface="Menlo-Regular"/>
              </a:rPr>
              <a:t>print </a:t>
            </a:r>
            <a:r>
              <a:rPr lang="en-US" sz="1200" dirty="0" err="1">
                <a:solidFill>
                  <a:srgbClr val="000000"/>
                </a:solidFill>
                <a:latin typeface="Menlo-Regular"/>
              </a:rPr>
              <a:t>geom</a:t>
            </a:r>
            <a:r>
              <a:rPr lang="en-US" sz="1200" dirty="0">
                <a:solidFill>
                  <a:srgbClr val="000000"/>
                </a:solidFill>
                <a:latin typeface="Menlo-Regular"/>
              </a:rPr>
              <a:t>[</a:t>
            </a:r>
            <a:r>
              <a:rPr lang="en-US" sz="1200" dirty="0">
                <a:solidFill>
                  <a:srgbClr val="009933"/>
                </a:solidFill>
                <a:latin typeface="Menlo-Regular"/>
              </a:rPr>
              <a:t>'type'</a:t>
            </a:r>
            <a:r>
              <a:rPr lang="en-US" sz="1200" dirty="0">
                <a:solidFill>
                  <a:srgbClr val="000000"/>
                </a:solidFill>
                <a:latin typeface="Menlo-Regular"/>
              </a:rPr>
              <a:t>], </a:t>
            </a:r>
            <a:r>
              <a:rPr lang="en-US" sz="1200" dirty="0" err="1">
                <a:solidFill>
                  <a:srgbClr val="000000"/>
                </a:solidFill>
                <a:latin typeface="Menlo-Regular"/>
              </a:rPr>
              <a:t>geom</a:t>
            </a:r>
            <a:r>
              <a:rPr lang="en-US" sz="1200" dirty="0">
                <a:solidFill>
                  <a:srgbClr val="000000"/>
                </a:solidFill>
                <a:latin typeface="Menlo-Regular"/>
              </a:rPr>
              <a:t>[</a:t>
            </a:r>
            <a:r>
              <a:rPr lang="en-US" sz="1200" dirty="0">
                <a:solidFill>
                  <a:srgbClr val="009933"/>
                </a:solidFill>
                <a:latin typeface="Menlo-Regular"/>
              </a:rPr>
              <a:t>'</a:t>
            </a:r>
            <a:r>
              <a:rPr lang="en-US" sz="1200" dirty="0" err="1">
                <a:solidFill>
                  <a:srgbClr val="009933"/>
                </a:solidFill>
                <a:latin typeface="Menlo-Regular"/>
              </a:rPr>
              <a:t>crs</a:t>
            </a:r>
            <a:r>
              <a:rPr lang="en-US" sz="1200" dirty="0">
                <a:solidFill>
                  <a:srgbClr val="009933"/>
                </a:solidFill>
                <a:latin typeface="Menlo-Regular"/>
              </a:rPr>
              <a:t>'</a:t>
            </a:r>
            <a:r>
              <a:rPr lang="en-US" sz="1200" dirty="0">
                <a:solidFill>
                  <a:srgbClr val="000000"/>
                </a:solidFill>
                <a:latin typeface="Menlo-Regular"/>
              </a:rPr>
              <a:t>]  </a:t>
            </a:r>
            <a:r>
              <a:rPr lang="en-US" sz="1200" dirty="0">
                <a:solidFill>
                  <a:srgbClr val="0066FF"/>
                </a:solidFill>
                <a:latin typeface="Menlo-Regular"/>
              </a:rPr>
              <a:t># check our coordinate reference system</a:t>
            </a:r>
            <a:br>
              <a:rPr lang="en-US" sz="1200" dirty="0">
                <a:solidFill>
                  <a:srgbClr val="0066FF"/>
                </a:solidFill>
                <a:latin typeface="Menlo-Regular"/>
              </a:rPr>
            </a:br>
            <a:r>
              <a:rPr lang="en-US" sz="1200" dirty="0" smtClean="0">
                <a:latin typeface="Menlo-Regular"/>
              </a:rPr>
              <a:t>&gt; </a:t>
            </a:r>
            <a:r>
              <a:rPr lang="en-US" sz="1200" b="1" dirty="0" err="1" smtClean="0">
                <a:latin typeface="Menlo-Regular"/>
              </a:rPr>
              <a:t>FeatureCollection</a:t>
            </a:r>
            <a:r>
              <a:rPr lang="en-US" sz="1200" b="1" dirty="0" smtClean="0">
                <a:latin typeface="Menlo-Regular"/>
              </a:rPr>
              <a:t> </a:t>
            </a:r>
            <a:r>
              <a:rPr lang="en-US" sz="1200" b="1" dirty="0">
                <a:latin typeface="Menlo-Regular"/>
              </a:rPr>
              <a:t>{</a:t>
            </a:r>
            <a:r>
              <a:rPr lang="en-US" sz="1200" b="1" dirty="0" err="1">
                <a:latin typeface="Menlo-Regular"/>
              </a:rPr>
              <a:t>u'type</a:t>
            </a:r>
            <a:r>
              <a:rPr lang="en-US" sz="1200" b="1" dirty="0">
                <a:latin typeface="Menlo-Regular"/>
              </a:rPr>
              <a:t>': </a:t>
            </a:r>
            <a:r>
              <a:rPr lang="en-US" sz="1200" b="1" dirty="0" err="1">
                <a:latin typeface="Menlo-Regular"/>
              </a:rPr>
              <a:t>u'EPSG</a:t>
            </a:r>
            <a:r>
              <a:rPr lang="en-US" sz="1200" b="1" dirty="0">
                <a:latin typeface="Menlo-Regular"/>
              </a:rPr>
              <a:t>', </a:t>
            </a:r>
            <a:r>
              <a:rPr lang="en-US" sz="1200" b="1" dirty="0" err="1">
                <a:latin typeface="Menlo-Regular"/>
              </a:rPr>
              <a:t>u'properties</a:t>
            </a:r>
            <a:r>
              <a:rPr lang="en-US" sz="1200" b="1" dirty="0">
                <a:latin typeface="Menlo-Regular"/>
              </a:rPr>
              <a:t>': {</a:t>
            </a:r>
            <a:r>
              <a:rPr lang="en-US" sz="1200" b="1" dirty="0" err="1">
                <a:latin typeface="Menlo-Regular"/>
              </a:rPr>
              <a:t>u'code</a:t>
            </a:r>
            <a:r>
              <a:rPr lang="en-US" sz="1200" b="1" dirty="0">
                <a:latin typeface="Menlo-Regular"/>
              </a:rPr>
              <a:t>': u'4326'}}</a:t>
            </a:r>
          </a:p>
          <a:p>
            <a:endParaRPr lang="en-US" sz="1200" dirty="0">
              <a:solidFill>
                <a:srgbClr val="000000"/>
              </a:solidFill>
              <a:latin typeface="Menlo-Regular"/>
            </a:endParaRPr>
          </a:p>
          <a:p>
            <a:endParaRPr lang="en-US"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920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1065</TotalTime>
  <Words>5590</Words>
  <Application>Microsoft Macintosh PowerPoint</Application>
  <PresentationFormat>On-screen Show (4:3)</PresentationFormat>
  <Paragraphs>271</Paragraphs>
  <Slides>31</Slides>
  <Notes>31</Notes>
  <HiddenSlides>3</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Clarity</vt:lpstr>
      <vt:lpstr>Creating Maps with Geoserver</vt:lpstr>
      <vt:lpstr>What is Geoserver?</vt:lpstr>
      <vt:lpstr>Geoserver @ OTN</vt:lpstr>
      <vt:lpstr>Querying Geoserver using Python:</vt:lpstr>
      <vt:lpstr>Querying Geoserver using Python:</vt:lpstr>
      <vt:lpstr>Setting up your coding environment</vt:lpstr>
      <vt:lpstr>Accessing Geoserver using owslib</vt:lpstr>
      <vt:lpstr>Python example: owslib_example.py</vt:lpstr>
      <vt:lpstr>Connecting to Geoserver / getting layers</vt:lpstr>
      <vt:lpstr>Geometry to Cartopy</vt:lpstr>
      <vt:lpstr>Geometry object into Cartopy map</vt:lpstr>
      <vt:lpstr>Matplotlib/Cartopy Output</vt:lpstr>
      <vt:lpstr>Geoserver data using GIS tools (QGIS)</vt:lpstr>
      <vt:lpstr>What we’ll need – using QGIS</vt:lpstr>
      <vt:lpstr>QGIS – using NE Quickstart’s .qgs</vt:lpstr>
      <vt:lpstr>QGIS – using NE Quickstart’s .qgs</vt:lpstr>
      <vt:lpstr>Adding our Geoserver to QGIS</vt:lpstr>
      <vt:lpstr>Adding/styling a Geoserver layer</vt:lpstr>
      <vt:lpstr>Slide 19</vt:lpstr>
      <vt:lpstr>Slide 20</vt:lpstr>
      <vt:lpstr>Slide 21</vt:lpstr>
      <vt:lpstr>Slide 22</vt:lpstr>
      <vt:lpstr>Slide 23</vt:lpstr>
      <vt:lpstr>Slide 24</vt:lpstr>
      <vt:lpstr>Tools make everything easier</vt:lpstr>
      <vt:lpstr>Tools make everything easier</vt:lpstr>
      <vt:lpstr>Detection data styling</vt:lpstr>
      <vt:lpstr>QGIS Print Composer</vt:lpstr>
      <vt:lpstr>QGIS Print Composer</vt:lpstr>
      <vt:lpstr>Geospatial Queries in QGIS</vt:lpstr>
      <vt:lpstr>OTN’s Geoserver – for you to use</vt:lpstr>
    </vt:vector>
  </TitlesOfParts>
  <Company>Dalhousie University</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Maps with Geoserver</dc:title>
  <dc:creator>Jon Pye</dc:creator>
  <cp:lastModifiedBy>Jon Pye</cp:lastModifiedBy>
  <cp:revision>129</cp:revision>
  <dcterms:created xsi:type="dcterms:W3CDTF">2014-07-29T10:56:40Z</dcterms:created>
  <dcterms:modified xsi:type="dcterms:W3CDTF">2014-07-29T12:24:50Z</dcterms:modified>
</cp:coreProperties>
</file>