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65" r:id="rId2"/>
    <p:sldId id="308" r:id="rId3"/>
    <p:sldId id="266" r:id="rId4"/>
    <p:sldId id="267" r:id="rId5"/>
    <p:sldId id="268" r:id="rId6"/>
    <p:sldId id="309" r:id="rId7"/>
    <p:sldId id="269" r:id="rId8"/>
    <p:sldId id="310" r:id="rId9"/>
    <p:sldId id="317" r:id="rId10"/>
    <p:sldId id="318" r:id="rId11"/>
    <p:sldId id="276" r:id="rId12"/>
    <p:sldId id="311" r:id="rId13"/>
    <p:sldId id="312" r:id="rId14"/>
    <p:sldId id="290" r:id="rId15"/>
    <p:sldId id="259" r:id="rId16"/>
    <p:sldId id="315" r:id="rId17"/>
    <p:sldId id="263" r:id="rId18"/>
    <p:sldId id="313" r:id="rId19"/>
    <p:sldId id="314" r:id="rId20"/>
    <p:sldId id="302" r:id="rId21"/>
    <p:sldId id="304" r:id="rId22"/>
    <p:sldId id="278" r:id="rId23"/>
    <p:sldId id="279" r:id="rId24"/>
    <p:sldId id="264" r:id="rId25"/>
    <p:sldId id="275" r:id="rId26"/>
    <p:sldId id="293" r:id="rId27"/>
    <p:sldId id="280" r:id="rId28"/>
    <p:sldId id="291" r:id="rId29"/>
    <p:sldId id="294" r:id="rId30"/>
    <p:sldId id="292" r:id="rId31"/>
    <p:sldId id="301" r:id="rId32"/>
    <p:sldId id="305" r:id="rId33"/>
    <p:sldId id="273" r:id="rId34"/>
    <p:sldId id="306" r:id="rId35"/>
    <p:sldId id="307" r:id="rId36"/>
    <p:sldId id="274" r:id="rId37"/>
    <p:sldId id="281" r:id="rId38"/>
    <p:sldId id="295" r:id="rId39"/>
    <p:sldId id="296" r:id="rId40"/>
    <p:sldId id="316" r:id="rId41"/>
    <p:sldId id="282" r:id="rId42"/>
    <p:sldId id="299" r:id="rId43"/>
    <p:sldId id="297" r:id="rId44"/>
    <p:sldId id="298" r:id="rId45"/>
    <p:sldId id="271" r:id="rId46"/>
    <p:sldId id="272" r:id="rId47"/>
    <p:sldId id="283" r:id="rId48"/>
    <p:sldId id="284" r:id="rId49"/>
    <p:sldId id="286" r:id="rId50"/>
    <p:sldId id="287" r:id="rId51"/>
    <p:sldId id="288" r:id="rId52"/>
    <p:sldId id="285" r:id="rId53"/>
  </p:sldIdLst>
  <p:sldSz cx="12192000" cy="6858000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mport Data Folder" id="{3C61722B-02EF-475A-B693-EE3A9D35B4A4}">
          <p14:sldIdLst>
            <p14:sldId id="265"/>
            <p14:sldId id="308"/>
            <p14:sldId id="266"/>
            <p14:sldId id="267"/>
            <p14:sldId id="268"/>
            <p14:sldId id="309"/>
            <p14:sldId id="269"/>
          </p14:sldIdLst>
        </p14:section>
        <p14:section name="Start Sandbox Folder" id="{B29D6067-7728-40C2-9489-87C551197EA7}">
          <p14:sldIdLst>
            <p14:sldId id="310"/>
            <p14:sldId id="317"/>
            <p14:sldId id="318"/>
            <p14:sldId id="276"/>
            <p14:sldId id="311"/>
            <p14:sldId id="312"/>
          </p14:sldIdLst>
        </p14:section>
        <p14:section name="Exercises" id="{2331F4EF-7A2E-4CFA-ACD8-09BD5AF2FB23}">
          <p14:sldIdLst>
            <p14:sldId id="290"/>
            <p14:sldId id="259"/>
            <p14:sldId id="315"/>
            <p14:sldId id="263"/>
            <p14:sldId id="313"/>
            <p14:sldId id="314"/>
          </p14:sldIdLst>
        </p14:section>
        <p14:section name="Documentation" id="{6D6AFD24-D559-4043-80A1-8555915DC08B}">
          <p14:sldIdLst>
            <p14:sldId id="302"/>
            <p14:sldId id="304"/>
          </p14:sldIdLst>
        </p14:section>
        <p14:section name="Tool Exercises" id="{2EB11924-4BBA-4004-8DAE-673C198DE3D4}">
          <p14:sldIdLst>
            <p14:sldId id="278"/>
            <p14:sldId id="279"/>
            <p14:sldId id="264"/>
            <p14:sldId id="275"/>
            <p14:sldId id="293"/>
            <p14:sldId id="280"/>
            <p14:sldId id="291"/>
            <p14:sldId id="294"/>
            <p14:sldId id="292"/>
            <p14:sldId id="301"/>
            <p14:sldId id="305"/>
            <p14:sldId id="273"/>
            <p14:sldId id="306"/>
            <p14:sldId id="307"/>
            <p14:sldId id="274"/>
            <p14:sldId id="281"/>
            <p14:sldId id="295"/>
            <p14:sldId id="296"/>
            <p14:sldId id="316"/>
            <p14:sldId id="282"/>
            <p14:sldId id="299"/>
            <p14:sldId id="297"/>
            <p14:sldId id="298"/>
            <p14:sldId id="271"/>
            <p14:sldId id="272"/>
            <p14:sldId id="283"/>
            <p14:sldId id="284"/>
            <p14:sldId id="286"/>
            <p14:sldId id="287"/>
            <p14:sldId id="288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797" autoAdjust="0"/>
  </p:normalViewPr>
  <p:slideViewPr>
    <p:cSldViewPr snapToGrid="0">
      <p:cViewPr varScale="1">
        <p:scale>
          <a:sx n="72" d="100"/>
          <a:sy n="72" d="100"/>
        </p:scale>
        <p:origin x="1104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2C62331A-3FE6-452E-890F-27106B410238}" type="datetimeFigureOut">
              <a:rPr lang="en-CA" smtClean="0"/>
              <a:t>2014-09-15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6006B7AA-700A-4AC8-964E-E780AFB6E9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385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44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This</a:t>
            </a:r>
            <a:r>
              <a:rPr lang="en-CA" baseline="0" dirty="0" smtClean="0"/>
              <a:t> is not an internet link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And you do not need to be connected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Will not work with VPN turned on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 smtClean="0"/>
              <a:t>Brian and Jon will be circulating helping with connection problems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 smtClean="0"/>
              <a:t>Pause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 smtClean="0"/>
              <a:t>When most are connected move on to exercises</a:t>
            </a:r>
          </a:p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729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The programs</a:t>
            </a:r>
            <a:r>
              <a:rPr lang="en-CA" baseline="0" dirty="0" smtClean="0"/>
              <a:t> in the toolbox always look for the input files in folder data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They also write all files to this same 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7770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Create a new folder to store</a:t>
            </a:r>
            <a:r>
              <a:rPr lang="en-CA" baseline="0" dirty="0" smtClean="0"/>
              <a:t> your edited programs</a:t>
            </a:r>
          </a:p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1904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009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 need to export folder “data”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742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All programs look for input file in folder “data” and write</a:t>
            </a:r>
            <a:r>
              <a:rPr lang="en-CA" baseline="0" dirty="0" smtClean="0"/>
              <a:t> files to this folder</a:t>
            </a:r>
            <a:endParaRPr lang="en-CA" dirty="0" smtClean="0"/>
          </a:p>
          <a:p>
            <a:pPr marL="171450" indent="-171450">
              <a:buFontTx/>
              <a:buChar char="-"/>
            </a:pPr>
            <a:r>
              <a:rPr lang="en-CA" dirty="0" smtClean="0"/>
              <a:t>The detection file you are working with must be in folder data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637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All the workshop</a:t>
            </a:r>
            <a:r>
              <a:rPr lang="en-CA" baseline="0" dirty="0" smtClean="0"/>
              <a:t> files are in this zipped folder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662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The most recent</a:t>
            </a:r>
            <a:r>
              <a:rPr lang="en-CA" baseline="0" dirty="0" smtClean="0"/>
              <a:t>  version of the OTN Sandbox can always be found here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This presentation can now be found here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5978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In</a:t>
            </a:r>
            <a:r>
              <a:rPr lang="en-CA" baseline="0" dirty="0" smtClean="0"/>
              <a:t> the documentation folder there is a separate file for each tool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I have highlighted the non tool specific ones</a:t>
            </a:r>
          </a:p>
          <a:p>
            <a:pPr marL="0" indent="0">
              <a:buFontTx/>
              <a:buNone/>
            </a:pPr>
            <a:endParaRPr lang="en-CA" baseline="0" dirty="0" smtClean="0"/>
          </a:p>
          <a:p>
            <a:pPr marL="171450" indent="-171450">
              <a:buFontTx/>
              <a:buChar char="-"/>
            </a:pPr>
            <a:endParaRPr lang="en-CA" baseline="0" dirty="0" smtClean="0"/>
          </a:p>
          <a:p>
            <a:endParaRPr lang="en-CA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2448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The </a:t>
            </a:r>
            <a:r>
              <a:rPr lang="en-CA" dirty="0" err="1" smtClean="0"/>
              <a:t>Postgres</a:t>
            </a:r>
            <a:r>
              <a:rPr lang="en-CA" baseline="0" dirty="0" smtClean="0"/>
              <a:t> database which runs in the background expects UTF8 formatting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Any way that gets your files into this encoding is acceptable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During pilot testing we found that MACs do not have an easy way to do this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So we have provided a conversion function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If you get file errors, run your input files through this function</a:t>
            </a:r>
          </a:p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86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-   Hands</a:t>
            </a:r>
            <a:r>
              <a:rPr lang="en-CA" baseline="0" smtClean="0"/>
              <a:t> </a:t>
            </a:r>
            <a:r>
              <a:rPr lang="en-CA" baseline="0" dirty="0" smtClean="0"/>
              <a:t>up for anyone who has done the prep work and installed the virtual box and </a:t>
            </a:r>
            <a:r>
              <a:rPr lang="en-CA" baseline="0" dirty="0" err="1" smtClean="0"/>
              <a:t>otn</a:t>
            </a:r>
            <a:r>
              <a:rPr lang="en-CA" baseline="0" dirty="0" smtClean="0"/>
              <a:t> sandbox?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Before I start talking I would like those who have to start up the box and </a:t>
            </a:r>
            <a:r>
              <a:rPr lang="en-CA" baseline="0" dirty="0" err="1" smtClean="0"/>
              <a:t>otn</a:t>
            </a:r>
            <a:r>
              <a:rPr lang="en-CA" baseline="0" dirty="0" smtClean="0"/>
              <a:t> appliance.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It will take a few minutes to warm up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507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6851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You can execute a single line or multiple</a:t>
            </a:r>
            <a:r>
              <a:rPr lang="en-CA" baseline="0" dirty="0" smtClean="0"/>
              <a:t> lines at once.</a:t>
            </a:r>
          </a:p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0915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Another way</a:t>
            </a:r>
            <a:r>
              <a:rPr lang="en-CA" baseline="0" dirty="0" smtClean="0"/>
              <a:t> to convert files is with Notepad++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Those who have it installed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Go to the USB stick and right click on the file </a:t>
            </a:r>
            <a:r>
              <a:rPr lang="en-CA" baseline="0" dirty="0" err="1" smtClean="0"/>
              <a:t>WorkShop</a:t>
            </a:r>
            <a:r>
              <a:rPr lang="en-CA" baseline="0" dirty="0" smtClean="0"/>
              <a:t> Prep Instructions.txt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Open with notepad++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 smtClean="0"/>
              <a:t>The other option is to open notepad++</a:t>
            </a:r>
            <a:r>
              <a:rPr lang="en-CA" baseline="0" dirty="0"/>
              <a:t> </a:t>
            </a:r>
            <a:r>
              <a:rPr lang="en-CA" baseline="0" dirty="0" smtClean="0"/>
              <a:t>and navigate to the USB stick and open the file that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7052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If the count of unique values does not match the count of records the file will be rejected.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Can be a simple sequence number or any other combination of characters you choose.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Whatever you want to use to group the detections together.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All digits must be present. 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If your seconds are missing you will have to add them.</a:t>
            </a:r>
          </a:p>
          <a:p>
            <a:pPr defTabSz="923087">
              <a:defRPr/>
            </a:pP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4614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You can open a file</a:t>
            </a:r>
            <a:r>
              <a:rPr lang="en-CA" baseline="0" dirty="0" smtClean="0"/>
              <a:t> by clicking on it in the right hand pane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Or you can navigate to it using the file button on the menu line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2430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You may not want us to create a</a:t>
            </a:r>
            <a:r>
              <a:rPr lang="en-CA" baseline="0" dirty="0" smtClean="0"/>
              <a:t> file of Suspect detections as you have your own file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You may not want us to create a distance matrix as you already have one</a:t>
            </a:r>
          </a:p>
          <a:p>
            <a:pPr marL="171450" indent="-171450">
              <a:buFontTx/>
              <a:buChar char="-"/>
            </a:pPr>
            <a:r>
              <a:rPr lang="en-CA" baseline="0" dirty="0" err="1" smtClean="0"/>
              <a:t>ReloadInputFile</a:t>
            </a:r>
            <a:r>
              <a:rPr lang="en-CA" baseline="0" dirty="0" smtClean="0"/>
              <a:t> is there for working with very large files.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With 1.5 million the load can take some time, so you don’t want to reload if you know you are working with the same</a:t>
            </a:r>
            <a:r>
              <a:rPr lang="en-CA" baseline="0" dirty="0"/>
              <a:t> </a:t>
            </a:r>
            <a:r>
              <a:rPr lang="en-CA" baseline="0" dirty="0" smtClean="0"/>
              <a:t>input file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Otherwise it will make no difference if you leave it True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9846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This is where</a:t>
            </a:r>
            <a:r>
              <a:rPr lang="en-CA" baseline="0" dirty="0" smtClean="0"/>
              <a:t> you specify the input parameters.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Filename is self evident</a:t>
            </a:r>
          </a:p>
          <a:p>
            <a:pPr marL="171450" indent="-171450">
              <a:buFontTx/>
              <a:buChar char="-"/>
            </a:pPr>
            <a:r>
              <a:rPr lang="en-CA" baseline="0" dirty="0" err="1" smtClean="0"/>
              <a:t>Time_interval</a:t>
            </a:r>
            <a:r>
              <a:rPr lang="en-CA" baseline="0" dirty="0" smtClean="0"/>
              <a:t> is default 60 minutes. This was used in Easton’s original code. He says this is how long it would take an animal to travel between stations.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It has a different use here. It is used to identify isolated detections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 version id is interesting if you want to see what happens when you change the </a:t>
            </a:r>
            <a:r>
              <a:rPr lang="en-CA" baseline="0" dirty="0" err="1" smtClean="0"/>
              <a:t>time_interval</a:t>
            </a:r>
            <a:r>
              <a:rPr lang="en-CA" baseline="0" dirty="0" smtClean="0"/>
              <a:t> value to 50 seconds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We are not going to work with that today</a:t>
            </a:r>
          </a:p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2879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27866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When you have executed this section of code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You will see the output</a:t>
            </a:r>
            <a:r>
              <a:rPr lang="en-CA" baseline="0" dirty="0" smtClean="0"/>
              <a:t> messages in the console on the bottom L.H.S.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There will be messages giving the names of output files and record counts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9594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Your first message will be different</a:t>
            </a:r>
            <a:r>
              <a:rPr lang="en-CA" baseline="0" dirty="0" smtClean="0"/>
              <a:t> as this will be the first time you have run it.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My first message tells me that the initial file did not get reloaded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Watch out for this if you are expecting a fresh reload. This would be the case if you edited the initial input file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To force a fresh reload set the Boolean </a:t>
            </a:r>
            <a:r>
              <a:rPr lang="en-CA" baseline="0" dirty="0" err="1" smtClean="0"/>
              <a:t>ReloadInputFile</a:t>
            </a:r>
            <a:r>
              <a:rPr lang="en-CA" baseline="0" dirty="0" smtClean="0"/>
              <a:t> to TRUE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And of coarse you need to execute that statement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713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9918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This is  file of suspect detections Transposed so I could get it on one slide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Each</a:t>
            </a:r>
            <a:r>
              <a:rPr lang="en-CA" baseline="0" dirty="0" smtClean="0"/>
              <a:t> column represents three consecutive detections of a particular animal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Look at the highlighted record. It appears in this file because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 time interval between the first and second detection was more than 1 day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And the time between the second and third detection was more than 4 hours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Both intervals are more than 60 minutes.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Note that it is the Second detection which is the suspect detection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We have also given the </a:t>
            </a:r>
            <a:r>
              <a:rPr lang="en-CA" baseline="0" dirty="0" err="1" smtClean="0"/>
              <a:t>unqdetecid</a:t>
            </a:r>
            <a:r>
              <a:rPr lang="en-CA" baseline="0" dirty="0" smtClean="0"/>
              <a:t> for all three detections so you can go and look at what is happening around the suspect one.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 column </a:t>
            </a:r>
            <a:r>
              <a:rPr lang="en-CA" baseline="0" dirty="0" err="1" smtClean="0"/>
              <a:t>suspect_detection</a:t>
            </a:r>
            <a:r>
              <a:rPr lang="en-CA" baseline="0" dirty="0" smtClean="0"/>
              <a:t> represents the unique id for the middle detection. This is the value which will be used to filter.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You can delete or add records to this file.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7080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Once you have examined the suspect detection file and are happy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You are ready to filter the detections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You can use your own file of suspect</a:t>
            </a:r>
            <a:r>
              <a:rPr lang="en-CA" baseline="0" dirty="0" smtClean="0"/>
              <a:t> detections if you want by setting the Boolean to TRUE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Remember in the beginning we set the value of </a:t>
            </a:r>
            <a:r>
              <a:rPr lang="en-CA" baseline="0" dirty="0" err="1" smtClean="0"/>
              <a:t>OverrideSuspectDetectionFile</a:t>
            </a:r>
            <a:r>
              <a:rPr lang="en-CA" baseline="0" dirty="0" smtClean="0"/>
              <a:t> to FALSE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so the IF statement will evaluate false and the override statement will be ignored 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2186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The output files will be use in the distance matrix merge and the interval data tools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You will be able to cut from this</a:t>
            </a:r>
            <a:r>
              <a:rPr lang="en-CA" baseline="0" dirty="0" smtClean="0"/>
              <a:t> pane and past into the scripts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112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Station</a:t>
            </a:r>
            <a:r>
              <a:rPr lang="en-CA" baseline="0" dirty="0" smtClean="0"/>
              <a:t> pairs will only appear in this file if an animal travelling from stn1 to stn2 or from stn2 to stn1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Only one of the pair stn1/stn2, stn2/stn1 will be in the file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You should understand what is meant by </a:t>
            </a:r>
            <a:r>
              <a:rPr lang="en-CA" baseline="0" dirty="0" err="1" smtClean="0"/>
              <a:t>avg</a:t>
            </a:r>
            <a:r>
              <a:rPr lang="en-CA" baseline="0" dirty="0" smtClean="0"/>
              <a:t> </a:t>
            </a:r>
            <a:r>
              <a:rPr lang="en-CA" baseline="0" dirty="0" err="1" smtClean="0"/>
              <a:t>lat</a:t>
            </a:r>
            <a:r>
              <a:rPr lang="en-CA" baseline="0" dirty="0" smtClean="0"/>
              <a:t> and long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If a deployment had more than one receiver during the detection period and they were at slightly different positions, the average location is used in the distance calculation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Care must be taken when processing detections for multiple years when you know that the stations were not close together.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 blue column is a program calculated distance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 lavender column is what you would fill in if you had a better distance to use. Your override file would only need records for station pairs you want to change.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 program will ignore the extra records.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06171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This is the function you use when you want to adjust the distances between stations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The values you put in the </a:t>
            </a:r>
            <a:r>
              <a:rPr lang="en-CA" dirty="0" err="1" smtClean="0"/>
              <a:t>real_distance</a:t>
            </a:r>
            <a:r>
              <a:rPr lang="en-CA" baseline="0" dirty="0" smtClean="0"/>
              <a:t> column will override the straight line calculation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You only need rows in the override file for pairs you want to change the distance for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Rows with a null value in </a:t>
            </a:r>
            <a:r>
              <a:rPr lang="en-CA" baseline="0" dirty="0" err="1" smtClean="0"/>
              <a:t>real_distance</a:t>
            </a:r>
            <a:r>
              <a:rPr lang="en-CA" baseline="0" dirty="0" smtClean="0"/>
              <a:t> will be ignored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99608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The highlighted</a:t>
            </a:r>
            <a:r>
              <a:rPr lang="en-CA" baseline="0" dirty="0" smtClean="0"/>
              <a:t> area is the two files you have to paste into here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 first one is the output from the filtering step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 second is a file you provide for distances you want to change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For this exercise go to the data folder and cut file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You can use the same override file for multiple projects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If you have a station pair in your override file which is not in the first file it will be ignored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This way you can manage all your special cases in one place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 override file would also be a place to pseudo group stations by setting the real distance to zero.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74893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Once you have pasted</a:t>
            </a:r>
            <a:r>
              <a:rPr lang="en-CA" baseline="0" dirty="0" smtClean="0"/>
              <a:t> in the two file names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Copy the output filename from the output messages in the Console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We will paste it into the next script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13719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Station</a:t>
            </a:r>
            <a:r>
              <a:rPr lang="en-CA" baseline="0" dirty="0" smtClean="0"/>
              <a:t> pairs will only appear in this file if an animal travelling from stn1 to stn2 or from stn2 to stn1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Only one of the pair stn1/stn2, stn2/stn1 will be in the file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You should understand what is meant by </a:t>
            </a:r>
            <a:r>
              <a:rPr lang="en-CA" baseline="0" dirty="0" err="1" smtClean="0"/>
              <a:t>avg</a:t>
            </a:r>
            <a:r>
              <a:rPr lang="en-CA" baseline="0" dirty="0" smtClean="0"/>
              <a:t> </a:t>
            </a:r>
            <a:r>
              <a:rPr lang="en-CA" baseline="0" dirty="0" err="1" smtClean="0"/>
              <a:t>lat</a:t>
            </a:r>
            <a:r>
              <a:rPr lang="en-CA" baseline="0" dirty="0" smtClean="0"/>
              <a:t> and long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If a deployment had more than one receiver during the detection period and they were at slightly different positions, the average location is used in the distance calculation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Care must be taken when processing detections for multiple years when you know that the stations were not close together.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 blue column is a program calculated distance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 lavender column is what you would fill in if you had a better distance to use. Your override file would only need records for station pairs you want to change.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 program will ignore the extra records.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18139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43815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Now we want to grab the file names to use with this tool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The file of detections was the output from the filter</a:t>
            </a:r>
            <a:r>
              <a:rPr lang="en-CA" baseline="0" dirty="0" smtClean="0"/>
              <a:t> step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You can grab this from the output console on the bottom L.H.S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 distance matrix can be this one or the one output from the matrix merge tool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3934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We had a number of requests from the 2013 symposium.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In the fall we some</a:t>
            </a:r>
            <a:r>
              <a:rPr lang="en-CA" baseline="0" dirty="0" smtClean="0"/>
              <a:t> researchers asked if we could replicate something Easton White had done in an attempt to eliminate detections from ice reflections.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Easton was kind enough to give us his Lemon Shark </a:t>
            </a:r>
            <a:r>
              <a:rPr lang="en-CA" baseline="0" dirty="0" err="1" smtClean="0"/>
              <a:t>ms</a:t>
            </a:r>
            <a:r>
              <a:rPr lang="en-CA" baseline="0" dirty="0" smtClean="0"/>
              <a:t> database.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We were able to reverse engineer the process and develop  facsimile code which gives the same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77843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 Now paste the file names into</a:t>
            </a:r>
            <a:r>
              <a:rPr lang="en-CA" baseline="0" dirty="0" smtClean="0"/>
              <a:t> the script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64393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78044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If you export the output</a:t>
            </a:r>
            <a:r>
              <a:rPr lang="en-CA" baseline="0" dirty="0" smtClean="0"/>
              <a:t> files and opened them in XLS or Open Offices this is what you will see.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This will be</a:t>
            </a:r>
            <a:r>
              <a:rPr lang="en-CA" baseline="0" dirty="0" smtClean="0"/>
              <a:t> a set of sequential records in the order of the stations the animal was detected at.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Each represents the station, the arrival time, the departure time, and the number of detections at that station during that time.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 file will be sorted by what ever value you used for the </a:t>
            </a:r>
            <a:r>
              <a:rPr lang="en-CA" baseline="0" dirty="0" err="1" smtClean="0"/>
              <a:t>catalognumber</a:t>
            </a:r>
            <a:r>
              <a:rPr lang="en-CA" baseline="0" dirty="0" smtClean="0"/>
              <a:t> (tag name, animal id)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And the order the stations were visited by the animal.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80389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This file shows the time interval</a:t>
            </a:r>
            <a:r>
              <a:rPr lang="en-CA" baseline="0" dirty="0" smtClean="0"/>
              <a:t> the animal took to travel between stations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 velocity appears in the last column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You can look for anomalies here.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I have highlighted in yellow some suspect values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If you look at the blue col </a:t>
            </a:r>
            <a:r>
              <a:rPr lang="en-CA" baseline="0" dirty="0" err="1" smtClean="0"/>
              <a:t>from_station</a:t>
            </a:r>
            <a:r>
              <a:rPr lang="en-CA" baseline="0" dirty="0" smtClean="0"/>
              <a:t> you see the animal appears to be moving between stations NB-R1 and NB-R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Sometimes very quickly.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In reality the animal is probably somewhere in the middle, and being detected on two station at the same time.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Depending on what you are trying to do you can manipulate this output by p</a:t>
            </a:r>
            <a:r>
              <a:rPr lang="en-CA" dirty="0" smtClean="0"/>
              <a:t>laying with station names 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or play</a:t>
            </a:r>
            <a:r>
              <a:rPr lang="en-CA" baseline="0" dirty="0" smtClean="0"/>
              <a:t> with real distances.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For example: You can change the station names for these two stations to R2-R1, then the </a:t>
            </a:r>
            <a:r>
              <a:rPr lang="en-CA" baseline="0" dirty="0" err="1" smtClean="0"/>
              <a:t>lat</a:t>
            </a:r>
            <a:r>
              <a:rPr lang="en-CA" baseline="0" dirty="0" smtClean="0"/>
              <a:t> and long will get averaged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Or you can change the real distance between these stations to zero.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Another thing that may be useful is to ask us to build a station mapping tool.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Presumably from this you can identify other false detections where the travel time and station sequence is impossible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You would then start to add records to your suspect detection file and go through the process again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56228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This function is provided</a:t>
            </a:r>
            <a:r>
              <a:rPr lang="en-CA" baseline="0" dirty="0" smtClean="0"/>
              <a:t> for when your sandbox starts to run slowly.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It will delete all the tables that have accumulated in the </a:t>
            </a:r>
            <a:r>
              <a:rPr lang="en-CA" baseline="0" dirty="0" err="1" smtClean="0"/>
              <a:t>postgres</a:t>
            </a:r>
            <a:r>
              <a:rPr lang="en-CA" baseline="0" dirty="0" smtClean="0"/>
              <a:t> database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It will not touch anything in your data folders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If you have done some development on the database then these tables will also be dropped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Please ask for assistance if this is the case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Otherwise there will be no impact on your work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90682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One of the best things you can do to further your</a:t>
            </a:r>
            <a:r>
              <a:rPr lang="en-CA" baseline="0" dirty="0" smtClean="0"/>
              <a:t> career is teach yourself to program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You will be way ahead of your </a:t>
            </a:r>
            <a:r>
              <a:rPr lang="en-CA" baseline="0" dirty="0" err="1" smtClean="0"/>
              <a:t>colleages</a:t>
            </a:r>
            <a:r>
              <a:rPr lang="en-CA" baseline="0" dirty="0" smtClean="0"/>
              <a:t> who have not bothered to do this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You may think you don’t have time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But consider how much time you would spend doing these very simple, common, everyday tasks if we had not provided these programming solutions.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With some basic programming skills much more complex questions can be answered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In reality you do not have time not to learn to program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9397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There are some</a:t>
            </a:r>
            <a:r>
              <a:rPr lang="en-CA" baseline="0" dirty="0" smtClean="0"/>
              <a:t> wonderful online courses. For these ones no programming experience is required.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Coursera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an education platform that partners with top universities and organizations worldwide, to offer courses online for anyone to take, for free. 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I can attest to the quality of instructors and course </a:t>
            </a:r>
            <a:r>
              <a:rPr lang="en-CA" dirty="0" err="1" smtClean="0"/>
              <a:t>sylabus</a:t>
            </a:r>
            <a:endParaRPr lang="en-CA" dirty="0" smtClean="0"/>
          </a:p>
          <a:p>
            <a:pPr marL="171450" indent="-171450">
              <a:buFontTx/>
              <a:buChar char="-"/>
            </a:pPr>
            <a:r>
              <a:rPr lang="en-CA" dirty="0" smtClean="0"/>
              <a:t>They</a:t>
            </a:r>
            <a:r>
              <a:rPr lang="en-CA" baseline="0" dirty="0" smtClean="0"/>
              <a:t> are first class</a:t>
            </a:r>
          </a:p>
          <a:p>
            <a:pPr marL="171450" indent="-171450">
              <a:buFontTx/>
              <a:buChar char="-"/>
            </a:pPr>
            <a:endParaRPr lang="en-CA" baseline="0" dirty="0" smtClean="0"/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These ones listed do not require any programming experience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0240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92195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Just some</a:t>
            </a:r>
            <a:r>
              <a:rPr lang="en-CA" baseline="0" dirty="0" smtClean="0"/>
              <a:t> cautionary notes about R and </a:t>
            </a:r>
            <a:r>
              <a:rPr lang="en-CA" baseline="0" dirty="0" err="1" smtClean="0"/>
              <a:t>Rstudio</a:t>
            </a:r>
            <a:endParaRPr lang="en-CA" baseline="0" dirty="0" smtClean="0"/>
          </a:p>
          <a:p>
            <a:pPr marL="171450" indent="-171450">
              <a:buFontTx/>
              <a:buChar char="-"/>
            </a:pPr>
            <a:r>
              <a:rPr lang="en-CA" baseline="0" dirty="0" smtClean="0"/>
              <a:t>Select all animals which are female will return animals with no sex (null) as well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04843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86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538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 err="1" smtClean="0"/>
              <a:t>RStudio</a:t>
            </a:r>
            <a:r>
              <a:rPr lang="en-CA" baseline="0" dirty="0" smtClean="0"/>
              <a:t> is there is because it has a very nice user interface and connects easily with the other languages and databases.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None of the underneath programming  is done in 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 smtClean="0"/>
              <a:t>The only visible part is the </a:t>
            </a:r>
            <a:r>
              <a:rPr lang="en-CA" dirty="0" err="1" smtClean="0"/>
              <a:t>RStudio</a:t>
            </a:r>
            <a:r>
              <a:rPr lang="en-CA" baseline="0" dirty="0" smtClean="0"/>
              <a:t> interface.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For you eager beavers the database and python is available.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You can write your own python and R-scripts or access the database directly.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Instructions are in the Appendices of the Install document.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0129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9462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You may start your session using the ‘vagrant up’</a:t>
            </a:r>
          </a:p>
          <a:p>
            <a:r>
              <a:rPr lang="en-CA" dirty="0" smtClean="0"/>
              <a:t>If a new version is available you will be asked if you want to upgrade </a:t>
            </a:r>
          </a:p>
          <a:p>
            <a:r>
              <a:rPr lang="en-CA" dirty="0" smtClean="0"/>
              <a:t>You</a:t>
            </a:r>
            <a:r>
              <a:rPr lang="en-CA" baseline="0" dirty="0" smtClean="0"/>
              <a:t> don’t have to upgrade.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3873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Any time the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otn</a:t>
            </a:r>
            <a:r>
              <a:rPr lang="en-CA" baseline="0" dirty="0" smtClean="0"/>
              <a:t> team makes a change to our code you may need to update the “sandbox” folder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This is how you do it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B7AA-700A-4AC8-964E-E780AFB6E94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757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324B-5B74-479E-AD0F-FE2E47044D6D}" type="datetimeFigureOut">
              <a:rPr lang="en-CA" smtClean="0"/>
              <a:t>2014-09-15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543C-6726-49FF-8DDF-4C9B54FBBA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3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324B-5B74-479E-AD0F-FE2E47044D6D}" type="datetimeFigureOut">
              <a:rPr lang="en-CA" smtClean="0"/>
              <a:t>2014-09-15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543C-6726-49FF-8DDF-4C9B54FBBA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011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324B-5B74-479E-AD0F-FE2E47044D6D}" type="datetimeFigureOut">
              <a:rPr lang="en-CA" smtClean="0"/>
              <a:t>2014-09-15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543C-6726-49FF-8DDF-4C9B54FBBA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401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324B-5B74-479E-AD0F-FE2E47044D6D}" type="datetimeFigureOut">
              <a:rPr lang="en-CA" smtClean="0"/>
              <a:t>2014-09-15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543C-6726-49FF-8DDF-4C9B54FBBA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715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324B-5B74-479E-AD0F-FE2E47044D6D}" type="datetimeFigureOut">
              <a:rPr lang="en-CA" smtClean="0"/>
              <a:t>2014-09-15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543C-6726-49FF-8DDF-4C9B54FBBA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28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324B-5B74-479E-AD0F-FE2E47044D6D}" type="datetimeFigureOut">
              <a:rPr lang="en-CA" smtClean="0"/>
              <a:t>2014-09-15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543C-6726-49FF-8DDF-4C9B54FBBA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137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324B-5B74-479E-AD0F-FE2E47044D6D}" type="datetimeFigureOut">
              <a:rPr lang="en-CA" smtClean="0"/>
              <a:t>2014-09-15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543C-6726-49FF-8DDF-4C9B54FBBA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697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324B-5B74-479E-AD0F-FE2E47044D6D}" type="datetimeFigureOut">
              <a:rPr lang="en-CA" smtClean="0"/>
              <a:t>2014-09-15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543C-6726-49FF-8DDF-4C9B54FBBA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749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324B-5B74-479E-AD0F-FE2E47044D6D}" type="datetimeFigureOut">
              <a:rPr lang="en-CA" smtClean="0"/>
              <a:t>2014-09-15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543C-6726-49FF-8DDF-4C9B54FBBA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671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324B-5B74-479E-AD0F-FE2E47044D6D}" type="datetimeFigureOut">
              <a:rPr lang="en-CA" smtClean="0"/>
              <a:t>2014-09-15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543C-6726-49FF-8DDF-4C9B54FBBA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131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324B-5B74-479E-AD0F-FE2E47044D6D}" type="datetimeFigureOut">
              <a:rPr lang="en-CA" smtClean="0"/>
              <a:t>2014-09-15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543C-6726-49FF-8DDF-4C9B54FBBA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535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A324B-5B74-479E-AD0F-FE2E47044D6D}" type="datetimeFigureOut">
              <a:rPr lang="en-CA" smtClean="0"/>
              <a:t>2014-09-15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1543C-6726-49FF-8DDF-4C9B54FBBA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050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embers.oceantrack.org/data/otn-tool-bo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members.oceantrack.org/toolbox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cademy.com/en/tracks/python" TargetMode="External"/><Relationship Id="rId7" Type="http://schemas.openxmlformats.org/officeDocument/2006/relationships/hyperlink" Target="https://www.coursera.org/course/rprog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oursera.org/specialization/jhudatascience/1?utm_medium=courseDescripTop" TargetMode="External"/><Relationship Id="rId5" Type="http://schemas.openxmlformats.org/officeDocument/2006/relationships/hyperlink" Target="https://www.coursera.org/course/pythonlearn" TargetMode="External"/><Relationship Id="rId4" Type="http://schemas.openxmlformats.org/officeDocument/2006/relationships/hyperlink" Target="https://www.coursera.org/course/interactivepytho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tudio.com/ide/download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rseek.org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6600" dirty="0" smtClean="0"/>
              <a:t>HQ Workshop 2014</a:t>
            </a:r>
            <a:endParaRPr lang="en-CA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OTN </a:t>
            </a:r>
            <a:r>
              <a:rPr lang="en-CA" sz="3600" dirty="0" err="1" smtClean="0"/>
              <a:t>SandBox</a:t>
            </a:r>
            <a:r>
              <a:rPr lang="en-CA" sz="3600" dirty="0" smtClean="0"/>
              <a:t> </a:t>
            </a:r>
          </a:p>
          <a:p>
            <a:r>
              <a:rPr lang="en-CA" sz="3600" dirty="0" smtClean="0"/>
              <a:t>Presented by Marta Mihoff </a:t>
            </a:r>
          </a:p>
          <a:p>
            <a:r>
              <a:rPr lang="en-CA" sz="3600" dirty="0" smtClean="0"/>
              <a:t>OTN Database/Data Process Manager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41207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Update OTN sandbox folder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26" y="1609338"/>
            <a:ext cx="4880333" cy="2324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27" y="4218740"/>
            <a:ext cx="4880332" cy="2341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0562" y="2231439"/>
            <a:ext cx="5433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Type </a:t>
            </a:r>
            <a:r>
              <a:rPr lang="en-CA" sz="3200" dirty="0" smtClean="0"/>
              <a:t>‘</a:t>
            </a:r>
            <a:r>
              <a:rPr lang="en-CA" sz="3200" dirty="0" smtClean="0">
                <a:solidFill>
                  <a:schemeClr val="accent1"/>
                </a:solidFill>
              </a:rPr>
              <a:t>cd </a:t>
            </a:r>
            <a:r>
              <a:rPr lang="en-CA" sz="3200" dirty="0" err="1" smtClean="0">
                <a:solidFill>
                  <a:schemeClr val="accent1"/>
                </a:solidFill>
              </a:rPr>
              <a:t>RStudio</a:t>
            </a:r>
            <a:r>
              <a:rPr lang="en-CA" sz="3200" dirty="0" smtClean="0">
                <a:solidFill>
                  <a:schemeClr val="accent1"/>
                </a:solidFill>
              </a:rPr>
              <a:t>/sandbox</a:t>
            </a:r>
            <a:r>
              <a:rPr lang="en-CA" sz="3200" dirty="0" smtClean="0"/>
              <a:t>’ </a:t>
            </a:r>
            <a:r>
              <a:rPr lang="en-CA" sz="2800" dirty="0" smtClean="0"/>
              <a:t>on the command 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20562" y="4423144"/>
            <a:ext cx="5433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Type </a:t>
            </a:r>
            <a:r>
              <a:rPr lang="en-CA" sz="3200" dirty="0" smtClean="0"/>
              <a:t>‘</a:t>
            </a:r>
            <a:r>
              <a:rPr lang="en-CA" sz="3200" dirty="0" smtClean="0">
                <a:solidFill>
                  <a:schemeClr val="accent1"/>
                </a:solidFill>
              </a:rPr>
              <a:t>git pull</a:t>
            </a:r>
            <a:r>
              <a:rPr lang="en-CA" sz="3200" dirty="0" smtClean="0">
                <a:solidFill>
                  <a:schemeClr val="tx2"/>
                </a:solidFill>
              </a:rPr>
              <a:t>’</a:t>
            </a:r>
            <a:r>
              <a:rPr lang="en-CA" sz="3200" dirty="0" smtClean="0">
                <a:solidFill>
                  <a:schemeClr val="accent1"/>
                </a:solidFill>
              </a:rPr>
              <a:t> </a:t>
            </a:r>
            <a:r>
              <a:rPr lang="en-CA" sz="2800" dirty="0" smtClean="0"/>
              <a:t>on the command 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Enter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7806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Sign In</a:t>
            </a:r>
            <a:endParaRPr lang="en-CA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77" y="1578077"/>
            <a:ext cx="4542504" cy="2330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586" y="3141405"/>
            <a:ext cx="5292213" cy="3510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1586" y="1801368"/>
            <a:ext cx="5212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Open Chrome or Firefox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Paste sandbox URL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370832"/>
            <a:ext cx="4831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Sign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Username: sandbox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Password: otn123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5897880"/>
            <a:ext cx="471220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Will not work with VPN turned </a:t>
            </a:r>
            <a:r>
              <a:rPr lang="en-CA" sz="2400" dirty="0" smtClean="0"/>
              <a:t>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033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dirty="0" smtClean="0"/>
              <a:t>Data Folder Management</a:t>
            </a:r>
            <a:endParaRPr lang="en-CA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9730" y="1977656"/>
            <a:ext cx="108540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600" dirty="0"/>
              <a:t>Manage your own </a:t>
            </a:r>
            <a:r>
              <a:rPr lang="en-CA" sz="3600" dirty="0" smtClean="0"/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600" dirty="0" smtClean="0"/>
              <a:t>Current </a:t>
            </a:r>
            <a:r>
              <a:rPr lang="en-CA" sz="3600" dirty="0"/>
              <a:t>working data folder is always “</a:t>
            </a:r>
            <a:r>
              <a:rPr lang="en-CA" sz="3600" dirty="0" smtClean="0"/>
              <a:t>data”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600" dirty="0" smtClean="0"/>
              <a:t>The </a:t>
            </a:r>
            <a:r>
              <a:rPr lang="en-CA" sz="3600" dirty="0"/>
              <a:t>“data” folder in </a:t>
            </a:r>
            <a:r>
              <a:rPr lang="en-CA" sz="3600" dirty="0" err="1"/>
              <a:t>Rstudio</a:t>
            </a:r>
            <a:r>
              <a:rPr lang="en-CA" sz="3600" dirty="0"/>
              <a:t> is a direct link to folder </a:t>
            </a:r>
            <a:r>
              <a:rPr lang="en-CA" sz="3600" dirty="0" smtClean="0"/>
              <a:t>“data” </a:t>
            </a:r>
            <a:r>
              <a:rPr lang="en-CA" sz="3600" dirty="0"/>
              <a:t>in your </a:t>
            </a:r>
            <a:r>
              <a:rPr lang="en-CA" sz="3600" dirty="0" smtClean="0"/>
              <a:t>Desktop/</a:t>
            </a:r>
            <a:r>
              <a:rPr lang="en-CA" sz="3600" dirty="0" err="1" smtClean="0"/>
              <a:t>OTNsandbox</a:t>
            </a:r>
            <a:r>
              <a:rPr lang="en-CA" sz="3600" dirty="0" smtClean="0"/>
              <a:t> </a:t>
            </a:r>
            <a:r>
              <a:rPr lang="en-CA" sz="3600" dirty="0"/>
              <a:t>folder 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CA" sz="3600" dirty="0" smtClean="0"/>
              <a:t>Never Delete or Rename folder “data”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CA" sz="3600" dirty="0" smtClean="0"/>
              <a:t>You can copy folder “data”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CA" sz="3600" dirty="0" smtClean="0"/>
              <a:t>And you can copy into folder “data”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4939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dirty="0" smtClean="0"/>
              <a:t>Program Folder Management</a:t>
            </a:r>
            <a:endParaRPr lang="en-CA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8195" y="1967023"/>
            <a:ext cx="10281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600" dirty="0" smtClean="0"/>
              <a:t>All programs are in folder `sandbox`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600" dirty="0" smtClean="0"/>
              <a:t>Warning: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600" dirty="0" smtClean="0"/>
              <a:t>This folder contains all the software developed by the OTN team.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600" dirty="0" smtClean="0"/>
              <a:t>This </a:t>
            </a:r>
            <a:r>
              <a:rPr lang="en-CA" sz="3600" dirty="0" smtClean="0"/>
              <a:t>folder gets replaced when there are </a:t>
            </a:r>
            <a:r>
              <a:rPr lang="en-CA" sz="3600" dirty="0" smtClean="0"/>
              <a:t>upgrades.</a:t>
            </a:r>
            <a:endParaRPr lang="en-CA" sz="3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600" dirty="0" smtClean="0"/>
              <a:t>Do not keep any of your programs in this </a:t>
            </a:r>
            <a:r>
              <a:rPr lang="en-CA" sz="3600" dirty="0" smtClean="0"/>
              <a:t>folder.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6094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dirty="0" smtClean="0"/>
              <a:t>Exercise: </a:t>
            </a:r>
            <a:r>
              <a:rPr lang="en-CA" sz="5400" b="1" dirty="0"/>
              <a:t>Create a work shop folder</a:t>
            </a:r>
            <a:endParaRPr lang="en-CA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5088194" y="4645742"/>
            <a:ext cx="65777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Click New Folder button on Files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Type in folder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Click OK</a:t>
            </a:r>
            <a:endParaRPr lang="en-CA" sz="2800" dirty="0"/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851" y="1874224"/>
            <a:ext cx="3891516" cy="19322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51" y="4336026"/>
            <a:ext cx="3136605" cy="23302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195" y="1690688"/>
            <a:ext cx="5751870" cy="255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dirty="0" smtClean="0"/>
              <a:t>Exercise: Export a file</a:t>
            </a:r>
            <a:endParaRPr lang="en-CA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13991" y="1818167"/>
            <a:ext cx="600739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Check the box beside the folder you want to export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Click </a:t>
            </a:r>
            <a:r>
              <a:rPr lang="en-CA" sz="2400" dirty="0"/>
              <a:t>the More drop down </a:t>
            </a:r>
            <a:r>
              <a:rPr lang="en-CA" sz="2400" dirty="0" smtClean="0"/>
              <a:t>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Choose </a:t>
            </a:r>
            <a:r>
              <a:rPr lang="en-CA" sz="2400" dirty="0" smtClean="0"/>
              <a:t>Export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613991" y="4634914"/>
            <a:ext cx="6315739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Click download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Navigate to where you want to save the folder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/>
              <a:t>No need to export folder “data”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097" y="1673177"/>
            <a:ext cx="4991322" cy="2345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97" y="4206851"/>
            <a:ext cx="4685694" cy="232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Exercise: Manage Data </a:t>
            </a:r>
            <a:r>
              <a:rPr lang="en-CA" b="1" dirty="0" smtClean="0"/>
              <a:t>Folder with Copy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344" y="1595023"/>
            <a:ext cx="4167964" cy="3795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7335" y="1860809"/>
            <a:ext cx="67022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In Desktop/</a:t>
            </a:r>
            <a:r>
              <a:rPr lang="en-CA" sz="3200" dirty="0" err="1" smtClean="0"/>
              <a:t>OTNSandbox</a:t>
            </a:r>
            <a:endParaRPr lang="en-CA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Right </a:t>
            </a:r>
            <a:r>
              <a:rPr lang="en-CA" sz="3200" dirty="0" smtClean="0"/>
              <a:t>click folder ‘data’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Choose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Paste into same folder </a:t>
            </a:r>
            <a:r>
              <a:rPr lang="en-CA" sz="3200" dirty="0" err="1" smtClean="0"/>
              <a:t>OTNsandbox</a:t>
            </a:r>
            <a:endParaRPr lang="en-CA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Rename copy to ‘data_cod_2008’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Delete everything from folder ‘data’</a:t>
            </a:r>
            <a:endParaRPr lang="en-CA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67563" y="5518298"/>
            <a:ext cx="10579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If you open folder ‘data’ from </a:t>
            </a:r>
            <a:r>
              <a:rPr lang="en-CA" sz="2800" dirty="0" err="1" smtClean="0"/>
              <a:t>Rstudio</a:t>
            </a:r>
            <a:r>
              <a:rPr lang="en-CA" sz="2800" dirty="0" smtClean="0"/>
              <a:t> at this point it will be empty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5523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dirty="0" smtClean="0"/>
              <a:t>Exercise: Sample Data</a:t>
            </a:r>
            <a:endParaRPr lang="en-CA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18567" y="2176272"/>
            <a:ext cx="68792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/>
              <a:t>Open folder Desktop/</a:t>
            </a:r>
            <a:r>
              <a:rPr lang="en-CA" sz="3200" dirty="0" err="1" smtClean="0"/>
              <a:t>OTNsandbox</a:t>
            </a:r>
            <a:r>
              <a:rPr lang="en-CA" sz="32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/>
              <a:t>Check that folder “data” is empty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/>
              <a:t>If not, </a:t>
            </a:r>
            <a:r>
              <a:rPr lang="en-CA" sz="3200" dirty="0" smtClean="0"/>
              <a:t>copy contents to another folder</a:t>
            </a:r>
            <a:endParaRPr lang="en-CA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/>
              <a:t>Right click file: SampleWorkShopData.zip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/>
              <a:t>Choose Extract All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436" y="1496164"/>
            <a:ext cx="4204420" cy="35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Exercise: </a:t>
            </a:r>
            <a:r>
              <a:rPr lang="en-CA" b="1" dirty="0" smtClean="0"/>
              <a:t>Sample Data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7070650" y="2254102"/>
            <a:ext cx="4890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Accept the file path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Check the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Click Extract</a:t>
            </a:r>
            <a:endParaRPr lang="en-CA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46" y="1856370"/>
            <a:ext cx="5785627" cy="43849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203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Exercise: Manage Data Folder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401340" y="2062716"/>
            <a:ext cx="65602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In the Extract </a:t>
            </a:r>
            <a:r>
              <a:rPr lang="en-CA" sz="3200" dirty="0" err="1" smtClean="0"/>
              <a:t>foldr</a:t>
            </a:r>
            <a:r>
              <a:rPr lang="en-CA" sz="3200" dirty="0" smtClean="0"/>
              <a:t> open </a:t>
            </a:r>
            <a:r>
              <a:rPr lang="en-CA" sz="3200" dirty="0" smtClean="0"/>
              <a:t>“data” </a:t>
            </a:r>
            <a:r>
              <a:rPr lang="en-CA" sz="3200" dirty="0" smtClean="0"/>
              <a:t>folder </a:t>
            </a:r>
            <a:endParaRPr lang="en-CA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CNTL </a:t>
            </a:r>
            <a:r>
              <a:rPr lang="en-CA" sz="3200" dirty="0" smtClean="0"/>
              <a:t>A – to highlight all</a:t>
            </a:r>
            <a:endParaRPr lang="en-CA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Right click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Choose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Navigate to folder </a:t>
            </a:r>
            <a:r>
              <a:rPr lang="en-CA" sz="3200" dirty="0" err="1" smtClean="0"/>
              <a:t>OTNsandbox</a:t>
            </a:r>
            <a:r>
              <a:rPr lang="en-CA" sz="3200" dirty="0" smtClean="0"/>
              <a:t>/data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Paste </a:t>
            </a:r>
            <a:endParaRPr lang="en-CA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507" y="1690688"/>
            <a:ext cx="4550735" cy="3646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0483" y="5847907"/>
            <a:ext cx="10473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Now if you open “data” folder in </a:t>
            </a:r>
            <a:r>
              <a:rPr lang="en-CA" sz="2400" dirty="0" err="1" smtClean="0"/>
              <a:t>Rstudio</a:t>
            </a:r>
            <a:r>
              <a:rPr lang="en-CA" sz="2400" dirty="0" smtClean="0"/>
              <a:t> all the workshop files should be there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959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Start Oracle Virtual Box and OTN </a:t>
            </a:r>
            <a:r>
              <a:rPr lang="en-CA" b="1" dirty="0" err="1" smtClean="0"/>
              <a:t>SandBox</a:t>
            </a:r>
            <a:endParaRPr lang="en-CA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6" y="1977967"/>
            <a:ext cx="3572374" cy="3238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63" y="3854654"/>
            <a:ext cx="7030431" cy="2724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9989" y="2273968"/>
            <a:ext cx="6412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Open Start Window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Click on Oracle VM </a:t>
            </a:r>
            <a:r>
              <a:rPr lang="en-CA" sz="3200" dirty="0" err="1" smtClean="0"/>
              <a:t>VirtualBox</a:t>
            </a:r>
            <a:endParaRPr lang="en-CA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45168" y="5835316"/>
            <a:ext cx="3753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Start OTN Sandbox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9977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Documentation and Software Location 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1622"/>
          </a:xfrm>
        </p:spPr>
        <p:txBody>
          <a:bodyPr/>
          <a:lstStyle/>
          <a:p>
            <a:r>
              <a:rPr lang="en-CA" dirty="0" smtClean="0"/>
              <a:t>Introduction page with links </a:t>
            </a:r>
          </a:p>
          <a:p>
            <a:pPr marL="457200" lvl="1" indent="0">
              <a:buNone/>
            </a:pPr>
            <a:r>
              <a:rPr lang="en-CA" dirty="0" smtClean="0">
                <a:hlinkClick r:id="rId3"/>
              </a:rPr>
              <a:t>http</a:t>
            </a:r>
            <a:r>
              <a:rPr lang="en-CA" dirty="0">
                <a:hlinkClick r:id="rId3"/>
              </a:rPr>
              <a:t>://</a:t>
            </a:r>
            <a:r>
              <a:rPr lang="en-CA" dirty="0" smtClean="0">
                <a:hlinkClick r:id="rId3"/>
              </a:rPr>
              <a:t>members.oceantrack.org/data/otn-tool-box</a:t>
            </a:r>
            <a:endParaRPr lang="en-CA" dirty="0" smtClean="0"/>
          </a:p>
          <a:p>
            <a:r>
              <a:rPr lang="en-CA" dirty="0" smtClean="0"/>
              <a:t>Direct Location for most up to date Documentation</a:t>
            </a:r>
          </a:p>
          <a:p>
            <a:pPr marL="457200" lvl="1" indent="0">
              <a:buNone/>
            </a:pPr>
            <a:r>
              <a:rPr lang="en-CA" dirty="0">
                <a:hlinkClick r:id="rId4"/>
              </a:rPr>
              <a:t>http://</a:t>
            </a:r>
            <a:r>
              <a:rPr lang="en-CA" dirty="0" smtClean="0">
                <a:hlinkClick r:id="rId4"/>
              </a:rPr>
              <a:t>members.oceantrack.org/toolbox/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95" y="3746119"/>
            <a:ext cx="6967049" cy="29311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56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Folder Structure: </a:t>
            </a:r>
            <a:r>
              <a:rPr lang="en-CA" b="1" dirty="0" smtClean="0"/>
              <a:t>Documentation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72140" y="4919008"/>
            <a:ext cx="10981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There is extra stuff for geeks in the Appendix of the Install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Update Sandbox Tools Instructions would be used after initial install to add new functions or fixes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Troubleshooting will be expanded as users report problems and we find solutions</a:t>
            </a:r>
            <a:endParaRPr lang="en-CA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98263"/>
            <a:ext cx="9443483" cy="35207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21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Exercise: File Conversion</a:t>
            </a:r>
            <a:endParaRPr lang="en-CA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195" y="1690687"/>
            <a:ext cx="3495366" cy="2910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4232" y="1961535"/>
            <a:ext cx="6489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Open sandbox folder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Click on </a:t>
            </a:r>
            <a:r>
              <a:rPr lang="en-CA" sz="2800" dirty="0" err="1" smtClean="0"/>
              <a:t>file_conversion_driver.r</a:t>
            </a:r>
            <a:endParaRPr lang="en-C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File will open in upper left window of GUI</a:t>
            </a:r>
            <a:endParaRPr lang="en-CA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412" y="3819832"/>
            <a:ext cx="3303639" cy="27874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7778" y="4601496"/>
            <a:ext cx="4925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Save file to </a:t>
            </a:r>
            <a:r>
              <a:rPr lang="en-CA" sz="2800" dirty="0" err="1" smtClean="0"/>
              <a:t>WorkShop</a:t>
            </a:r>
            <a:r>
              <a:rPr lang="en-CA" sz="2800" dirty="0" smtClean="0"/>
              <a:t> Scripts folder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6410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Exercise: File conversion</a:t>
            </a:r>
            <a:endParaRPr lang="en-CA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4" y="1690688"/>
            <a:ext cx="7785014" cy="3888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4" y="2632105"/>
            <a:ext cx="5382376" cy="20060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50826" y="2632105"/>
            <a:ext cx="3436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Open data folder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Cut and paste the file name into the 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Save the script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1515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Running R-scripts</a:t>
            </a:r>
            <a:endParaRPr lang="en-CA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55" y="1873045"/>
            <a:ext cx="6713802" cy="2271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44297"/>
            <a:ext cx="6530906" cy="2713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984075"/>
            <a:ext cx="3820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Highlight the lines you want to execute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893170" y="4934309"/>
            <a:ext cx="3666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Click the run button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8787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File Conversion: </a:t>
            </a:r>
            <a:r>
              <a:rPr lang="en-CA" sz="4800" b="1" dirty="0" err="1" smtClean="0"/>
              <a:t>NotePad</a:t>
            </a:r>
            <a:r>
              <a:rPr lang="en-CA" sz="4800" b="1" dirty="0"/>
              <a:t>++ Encoding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7213" y="2829743"/>
            <a:ext cx="4544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Open file in </a:t>
            </a:r>
            <a:r>
              <a:rPr lang="en-CA" sz="2400" dirty="0" err="1" smtClean="0"/>
              <a:t>NotePad</a:t>
            </a:r>
            <a:r>
              <a:rPr lang="en-CA" sz="2400" dirty="0" smtClean="0"/>
              <a:t>++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Click Encoding on Menu Bar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Button indicates encoding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Click Convert to UTF-8 </a:t>
            </a:r>
            <a:r>
              <a:rPr lang="en-CA" sz="2400" dirty="0" err="1" smtClean="0"/>
              <a:t>wo</a:t>
            </a:r>
            <a:r>
              <a:rPr lang="en-CA" sz="2400" dirty="0" smtClean="0"/>
              <a:t> BOM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Save file</a:t>
            </a:r>
            <a:endParaRPr lang="en-C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63" y="1690688"/>
            <a:ext cx="5826641" cy="47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False Filtering: </a:t>
            </a:r>
            <a:r>
              <a:rPr lang="en-CA" sz="4800" b="1" dirty="0"/>
              <a:t>Minimum </a:t>
            </a:r>
            <a:r>
              <a:rPr lang="en-CA" sz="4800" b="1" dirty="0" smtClean="0"/>
              <a:t>Requirements</a:t>
            </a:r>
            <a:endParaRPr lang="en-CA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32387" y="1858297"/>
            <a:ext cx="103214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/>
              <a:t>Column: </a:t>
            </a:r>
            <a:r>
              <a:rPr lang="en-CA" sz="3200" dirty="0" err="1">
                <a:solidFill>
                  <a:schemeClr val="accent1"/>
                </a:solidFill>
              </a:rPr>
              <a:t>unqdetecid</a:t>
            </a:r>
            <a:r>
              <a:rPr lang="en-CA" sz="3200" dirty="0"/>
              <a:t> must be present.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200" dirty="0"/>
              <a:t>Must contain unique </a:t>
            </a:r>
            <a:r>
              <a:rPr lang="en-CA" sz="3200" dirty="0" smtClean="0"/>
              <a:t>values. </a:t>
            </a:r>
            <a:endParaRPr lang="en-CA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Column</a:t>
            </a:r>
            <a:r>
              <a:rPr lang="en-CA" sz="3200" dirty="0"/>
              <a:t>: </a:t>
            </a:r>
            <a:r>
              <a:rPr lang="en-CA" sz="3200" dirty="0" err="1">
                <a:solidFill>
                  <a:schemeClr val="accent1"/>
                </a:solidFill>
              </a:rPr>
              <a:t>catalognumber</a:t>
            </a:r>
            <a:r>
              <a:rPr lang="en-CA" sz="3200" dirty="0"/>
              <a:t> must be present.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200" dirty="0"/>
              <a:t>This can be an animal id or a transmitter id.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/>
              <a:t>Column: </a:t>
            </a:r>
            <a:r>
              <a:rPr lang="en-CA" sz="3200" dirty="0" err="1">
                <a:solidFill>
                  <a:schemeClr val="accent1"/>
                </a:solidFill>
              </a:rPr>
              <a:t>datecollected</a:t>
            </a:r>
            <a:r>
              <a:rPr lang="en-CA" sz="3200" dirty="0">
                <a:solidFill>
                  <a:schemeClr val="accent1"/>
                </a:solidFill>
              </a:rPr>
              <a:t> </a:t>
            </a:r>
            <a:r>
              <a:rPr lang="en-CA" sz="3200" dirty="0"/>
              <a:t>must be present.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200" dirty="0"/>
              <a:t>Must be format YYYY-MM-DD HH:MI:SS </a:t>
            </a:r>
            <a:endParaRPr lang="en-CA" sz="3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or YYYY-MM-DDTHH:MI:SS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All digits must be present</a:t>
            </a:r>
            <a:endParaRPr lang="en-CA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Column</a:t>
            </a:r>
            <a:r>
              <a:rPr lang="en-CA" sz="3200" dirty="0"/>
              <a:t>: </a:t>
            </a:r>
            <a:r>
              <a:rPr lang="en-CA" sz="3200" dirty="0">
                <a:solidFill>
                  <a:schemeClr val="accent1"/>
                </a:solidFill>
              </a:rPr>
              <a:t>station</a:t>
            </a:r>
            <a:r>
              <a:rPr lang="en-CA" sz="3200" dirty="0"/>
              <a:t> must be present.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96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Exercise: filtering suspect detections</a:t>
            </a:r>
            <a:endParaRPr lang="en-CA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75" y="1902840"/>
            <a:ext cx="4689393" cy="4468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9858" y="2654710"/>
            <a:ext cx="5692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Open sandbox folder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Click on </a:t>
            </a:r>
            <a:r>
              <a:rPr lang="en-CA" sz="2400" dirty="0" err="1" smtClean="0"/>
              <a:t>filter_driver.r</a:t>
            </a:r>
            <a:endParaRPr lang="en-C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Will open in upper left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Save to </a:t>
            </a:r>
            <a:r>
              <a:rPr lang="en-CA" sz="2400" dirty="0" err="1" smtClean="0"/>
              <a:t>WorkShop</a:t>
            </a:r>
            <a:r>
              <a:rPr lang="en-CA" sz="2400" dirty="0" smtClean="0"/>
              <a:t> Scripts folder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7008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Exercise: </a:t>
            </a:r>
            <a:r>
              <a:rPr lang="en-CA" b="1" dirty="0" smtClean="0"/>
              <a:t>Filtering Control Parameters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13" y="1541722"/>
            <a:ext cx="10884310" cy="4306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6294474"/>
            <a:ext cx="977309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Highlight this entire section and click the run button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854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False Filtering</a:t>
            </a:r>
            <a:r>
              <a:rPr lang="en-CA" b="1" dirty="0" smtClean="0"/>
              <a:t>: Set input values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0" y="2431952"/>
            <a:ext cx="3994360" cy="1759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2431952"/>
            <a:ext cx="6045199" cy="2038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" y="4953000"/>
            <a:ext cx="1062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Open data folder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Highlight input detection file and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Paste into script window over detections.csv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3617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6589" y="842211"/>
            <a:ext cx="1059982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Outline</a:t>
            </a:r>
          </a:p>
          <a:p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Platform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Data and Program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Exercises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Update the ‘sandbox’ folder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Create working folder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Data folder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File Conversion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White-Mihoff False Filtering Tool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Distance Matrix Merge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Mihoff Interval Data Tool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Cleanup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Wrap Up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28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217"/>
          </a:xfrm>
        </p:spPr>
        <p:txBody>
          <a:bodyPr/>
          <a:lstStyle/>
          <a:p>
            <a:r>
              <a:rPr lang="en-CA" b="1" dirty="0"/>
              <a:t>Exercise: Filtering </a:t>
            </a:r>
            <a:r>
              <a:rPr lang="en-CA" b="1" dirty="0" smtClean="0"/>
              <a:t>Functions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973394" y="2064774"/>
            <a:ext cx="1011739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>
                <a:solidFill>
                  <a:schemeClr val="accent1"/>
                </a:solidFill>
              </a:rPr>
              <a:t>loadDetections</a:t>
            </a:r>
            <a:r>
              <a:rPr lang="en-CA" sz="3200" dirty="0" smtClean="0">
                <a:solidFill>
                  <a:schemeClr val="accent1"/>
                </a:solidFill>
              </a:rPr>
              <a:t>()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CA" sz="3200" dirty="0" smtClean="0"/>
              <a:t>Input a detection file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CA" sz="3200" dirty="0"/>
              <a:t>Outputs </a:t>
            </a:r>
            <a:r>
              <a:rPr lang="en-CA" sz="3200" dirty="0" smtClean="0"/>
              <a:t>a file of suspected detections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CA" sz="3200" dirty="0" smtClean="0"/>
              <a:t>And an optional distance matrix</a:t>
            </a:r>
            <a:endParaRPr lang="en-CA" sz="3200" dirty="0"/>
          </a:p>
          <a:p>
            <a:r>
              <a:rPr lang="en-CA" sz="3200" dirty="0" err="1">
                <a:solidFill>
                  <a:schemeClr val="accent1"/>
                </a:solidFill>
              </a:rPr>
              <a:t>filterDetections</a:t>
            </a:r>
            <a:r>
              <a:rPr lang="en-CA" sz="3200" dirty="0" smtClean="0">
                <a:solidFill>
                  <a:schemeClr val="accent1"/>
                </a:solidFill>
              </a:rPr>
              <a:t>()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CA" sz="3200" dirty="0" smtClean="0"/>
              <a:t>Input a detection file and a file of suspect detections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CA" sz="3200" dirty="0" smtClean="0"/>
              <a:t>Outputs a file of filtered detections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CA" sz="3200" dirty="0"/>
              <a:t>And an optional distance </a:t>
            </a:r>
            <a:r>
              <a:rPr lang="en-CA" sz="3200" dirty="0" smtClean="0"/>
              <a:t>matrix</a:t>
            </a:r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9541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Run the load step</a:t>
            </a:r>
            <a:endParaRPr lang="en-CA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0726" y="5241851"/>
            <a:ext cx="9718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Paste the file name between the quotes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Highlight this section of code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Click the run button</a:t>
            </a:r>
            <a:endParaRPr lang="en-C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60967"/>
            <a:ext cx="10070805" cy="356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/>
              <a:t>Output </a:t>
            </a:r>
            <a:r>
              <a:rPr lang="en-CA" sz="4800" b="1" dirty="0" smtClean="0"/>
              <a:t>Messages: Load Step</a:t>
            </a:r>
            <a:endParaRPr lang="en-CA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92595"/>
            <a:ext cx="10857614" cy="388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Data: Suspect Detections (</a:t>
            </a:r>
            <a:r>
              <a:rPr lang="en-CA" sz="4000" b="1" dirty="0" smtClean="0"/>
              <a:t>transposed</a:t>
            </a:r>
            <a:r>
              <a:rPr lang="en-CA" sz="4800" b="1" dirty="0" smtClean="0"/>
              <a:t>)</a:t>
            </a:r>
            <a:endParaRPr lang="en-CA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60" y="1552353"/>
            <a:ext cx="10653824" cy="4029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935" y="5847907"/>
            <a:ext cx="11025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Each row represents info about three consecutive detections of one animal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The column value for </a:t>
            </a:r>
            <a:r>
              <a:rPr lang="en-CA" sz="2400" dirty="0" err="1" smtClean="0"/>
              <a:t>suspect_detection</a:t>
            </a:r>
            <a:r>
              <a:rPr lang="en-CA" sz="2400" dirty="0" smtClean="0"/>
              <a:t> represents the unique id from the input file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956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Run the Filter Step</a:t>
            </a:r>
            <a:endParaRPr lang="en-CA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11" y="1690689"/>
            <a:ext cx="10154093" cy="3051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581" y="5061097"/>
            <a:ext cx="11376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If you have your own file of suspect detections or have edited the one the tool created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This is where you override the input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Otherwise the program will use the one created in the previous step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2737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Output Messages: </a:t>
            </a:r>
            <a:r>
              <a:rPr lang="en-CA" b="1" dirty="0" smtClean="0"/>
              <a:t>Filter Step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89591" y="4678326"/>
            <a:ext cx="102710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Messages will tell you: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What file of suspect detections was used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What </a:t>
            </a:r>
            <a:r>
              <a:rPr lang="en-CA" sz="2400" dirty="0"/>
              <a:t>the input detection file </a:t>
            </a:r>
            <a:r>
              <a:rPr lang="en-CA" sz="2400" dirty="0" smtClean="0"/>
              <a:t>was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Record counts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Output file names</a:t>
            </a:r>
            <a:endParaRPr lang="en-CA" sz="2400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552353"/>
            <a:ext cx="9996376" cy="29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Data: Distance Matrix</a:t>
            </a:r>
            <a:endParaRPr lang="en-CA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63" y="1531087"/>
            <a:ext cx="11015329" cy="49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Exercise: Distance Matrix Merge</a:t>
            </a:r>
            <a:endParaRPr lang="en-CA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3937000" cy="28432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9400" y="2476500"/>
            <a:ext cx="558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Open sandbox folder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Click on </a:t>
            </a:r>
            <a:r>
              <a:rPr lang="en-CA" sz="2400" dirty="0" err="1" smtClean="0">
                <a:solidFill>
                  <a:schemeClr val="accent1"/>
                </a:solidFill>
              </a:rPr>
              <a:t>distance_matrix_merge_driver.r</a:t>
            </a:r>
            <a:endParaRPr lang="en-CA" sz="2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Will open in upper left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Save to </a:t>
            </a:r>
            <a:r>
              <a:rPr lang="en-CA" sz="2400" dirty="0" err="1" smtClean="0"/>
              <a:t>WorkShop</a:t>
            </a:r>
            <a:r>
              <a:rPr lang="en-CA" sz="2400" dirty="0" smtClean="0"/>
              <a:t> Scripts folder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054600"/>
            <a:ext cx="1010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96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Exercise: Distance Matrix Merge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1690688"/>
            <a:ext cx="9271000" cy="30972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130800"/>
            <a:ext cx="974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File for </a:t>
            </a:r>
            <a:r>
              <a:rPr lang="en-CA" sz="2400" dirty="0" err="1" smtClean="0"/>
              <a:t>distance_matrix_input</a:t>
            </a:r>
            <a:r>
              <a:rPr lang="en-CA" sz="2400" dirty="0" smtClean="0"/>
              <a:t> was created in false filtering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Highlight file </a:t>
            </a:r>
            <a:r>
              <a:rPr lang="en-CA" sz="2400" dirty="0" smtClean="0">
                <a:solidFill>
                  <a:schemeClr val="accent5"/>
                </a:solidFill>
              </a:rPr>
              <a:t>sample_distance_matrix_override_values.csv</a:t>
            </a:r>
            <a:r>
              <a:rPr lang="en-CA" sz="2400" dirty="0" smtClean="0"/>
              <a:t> in the data folder and paste into </a:t>
            </a:r>
            <a:r>
              <a:rPr lang="en-CA" sz="2400" dirty="0" err="1" smtClean="0"/>
              <a:t>distance_real_input</a:t>
            </a:r>
            <a:r>
              <a:rPr lang="en-CA" sz="2400" dirty="0" smtClean="0"/>
              <a:t> expected value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4931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Exercise: Distance Matrix Merge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127" y="2014340"/>
            <a:ext cx="6601746" cy="2829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527" y="2166740"/>
            <a:ext cx="6601746" cy="2829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5126" y="5705856"/>
            <a:ext cx="6897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Highlight entire script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Click Run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9639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600" b="1" dirty="0" smtClean="0"/>
              <a:t>OTN Sandbox </a:t>
            </a:r>
            <a:r>
              <a:rPr lang="en-CA" sz="6600" b="1" dirty="0" err="1" smtClean="0"/>
              <a:t>Backround</a:t>
            </a:r>
            <a:endParaRPr lang="en-CA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9863" y="1690688"/>
            <a:ext cx="103267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 smtClean="0"/>
              <a:t>Symposium 2013  researcher requests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 smtClean="0"/>
              <a:t>Fall 2013 request from Steve Kessel and Eddie Halfyard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 smtClean="0"/>
              <a:t>Reverse engineered Easton White’s code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 smtClean="0"/>
              <a:t>Presentation Platform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 smtClean="0"/>
              <a:t>Winter development and testing</a:t>
            </a:r>
          </a:p>
        </p:txBody>
      </p:sp>
    </p:spTree>
    <p:extLst>
      <p:ext uri="{BB962C8B-B14F-4D97-AF65-F5344CB8AC3E}">
        <p14:creationId xmlns:p14="http://schemas.microsoft.com/office/powerpoint/2010/main" val="20844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Data: Distance Matrix</a:t>
            </a:r>
            <a:endParaRPr lang="en-CA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47" y="1690688"/>
            <a:ext cx="10069032" cy="473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0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Exercise: Interval Data</a:t>
            </a:r>
            <a:endParaRPr lang="en-CA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40" y="1690688"/>
            <a:ext cx="5072260" cy="3706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1500" y="2730500"/>
            <a:ext cx="4762500" cy="200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7073900" y="2882900"/>
            <a:ext cx="4762500" cy="200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591300" y="2578100"/>
            <a:ext cx="4762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Open sandbox folder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Click file </a:t>
            </a:r>
            <a:r>
              <a:rPr lang="en-CA" sz="2400" dirty="0" err="1" smtClean="0"/>
              <a:t>interval_data_driver.r</a:t>
            </a:r>
            <a:endParaRPr lang="en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Will open in upper left window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Save to </a:t>
            </a:r>
            <a:r>
              <a:rPr lang="en-CA" sz="2400" dirty="0" err="1" smtClean="0"/>
              <a:t>WorkShop</a:t>
            </a:r>
            <a:r>
              <a:rPr lang="en-CA" sz="2400" dirty="0" smtClean="0"/>
              <a:t> Scripts folder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760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Exercise: Interval </a:t>
            </a:r>
            <a:r>
              <a:rPr lang="en-CA" b="1" dirty="0" smtClean="0"/>
              <a:t>Data 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938527" y="2185416"/>
            <a:ext cx="8332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Grabbing filenames  for subsequent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Find them in the output in the output Console. Bottom L.H.S.</a:t>
            </a:r>
            <a:endParaRPr lang="en-C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33" y="3349256"/>
            <a:ext cx="9420446" cy="31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Exercise: Interval Data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690688"/>
            <a:ext cx="9105900" cy="2551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9500" y="4851400"/>
            <a:ext cx="9271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Grab the output file of detections from the last step of the filter step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Grab the output file from the distance matrix merge step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Paste values into the script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Save the script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86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Exercise: Interval Data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1587500"/>
            <a:ext cx="9906000" cy="3594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1900" y="5664200"/>
            <a:ext cx="1003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Execute the script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188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Data: Compressed Detections</a:t>
            </a:r>
            <a:endParaRPr lang="en-CA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10620015" cy="348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Data: Interval Data</a:t>
            </a:r>
            <a:endParaRPr lang="en-CA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40" y="1337128"/>
            <a:ext cx="11483161" cy="521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Exercise: Cleanup</a:t>
            </a:r>
            <a:endParaRPr lang="en-CA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2" y="1780706"/>
            <a:ext cx="3749040" cy="24895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59552" y="1929384"/>
            <a:ext cx="5794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Open sandbox folder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Click on file </a:t>
            </a:r>
            <a:r>
              <a:rPr lang="en-CA" sz="2400" dirty="0" err="1" smtClean="0"/>
              <a:t>cleanup_driver.r</a:t>
            </a:r>
            <a:endParaRPr lang="en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Will open in upper left window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Highlight entire script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Click Run</a:t>
            </a:r>
            <a:endParaRPr lang="en-C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72" y="4572952"/>
            <a:ext cx="7799832" cy="187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Teach yourself to program</a:t>
            </a:r>
            <a:endParaRPr lang="en-CA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55800"/>
            <a:ext cx="106807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4000" dirty="0" smtClean="0"/>
              <a:t>Free open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4000" dirty="0" smtClean="0"/>
              <a:t>Extremely powerful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4000" dirty="0" smtClean="0"/>
              <a:t>Standardized</a:t>
            </a:r>
          </a:p>
          <a:p>
            <a:endParaRPr lang="en-CA" sz="4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4000" dirty="0" smtClean="0"/>
              <a:t>	Python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4000" dirty="0" smtClean="0"/>
              <a:t>	Python(</a:t>
            </a:r>
            <a:r>
              <a:rPr lang="en-CA" sz="4000" dirty="0" err="1" smtClean="0"/>
              <a:t>x,y</a:t>
            </a:r>
            <a:r>
              <a:rPr lang="en-CA" sz="4000" dirty="0" smtClean="0"/>
              <a:t>): rival to MATLAB and </a:t>
            </a:r>
            <a:r>
              <a:rPr lang="en-CA" sz="4000" dirty="0" err="1" smtClean="0"/>
              <a:t>Rstudio</a:t>
            </a:r>
            <a:endParaRPr lang="en-CA" sz="4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4000" dirty="0" smtClean="0"/>
              <a:t>	</a:t>
            </a:r>
            <a:r>
              <a:rPr lang="en-CA" sz="4000" dirty="0" err="1" smtClean="0"/>
              <a:t>PostgreSQL</a:t>
            </a:r>
            <a:endParaRPr lang="en-CA" sz="40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126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300" b="1" dirty="0" smtClean="0"/>
              <a:t>How?  </a:t>
            </a:r>
            <a:r>
              <a:rPr lang="en-CA" sz="5300" b="1" dirty="0" err="1" smtClean="0"/>
              <a:t>Coursera</a:t>
            </a:r>
            <a:r>
              <a:rPr lang="en-CA" sz="5300" b="1" dirty="0" smtClean="0"/>
              <a:t> and Code Academy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952500" y="1917700"/>
            <a:ext cx="1107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Code Academy </a:t>
            </a:r>
            <a:r>
              <a:rPr lang="en-CA" dirty="0"/>
              <a:t>Python course: </a:t>
            </a:r>
          </a:p>
          <a:p>
            <a:pPr marL="457200" lvl="2"/>
            <a:r>
              <a:rPr lang="en-CA" dirty="0" smtClean="0">
                <a:hlinkClick r:id="rId3"/>
              </a:rPr>
              <a:t>http</a:t>
            </a:r>
            <a:r>
              <a:rPr lang="en-CA" dirty="0">
                <a:hlinkClick r:id="rId3"/>
              </a:rPr>
              <a:t>://www.codecademy.com/en/tracks/python</a:t>
            </a:r>
            <a:endParaRPr lang="en-CA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Rice University</a:t>
            </a:r>
            <a:r>
              <a:rPr lang="en-CA" dirty="0" smtClean="0"/>
              <a:t>: An Introduction to Interactive Programming in Python  Next session Sep 15 </a:t>
            </a:r>
            <a:r>
              <a:rPr lang="en-CA" dirty="0" smtClean="0">
                <a:hlinkClick r:id="rId4"/>
              </a:rPr>
              <a:t>https</a:t>
            </a:r>
            <a:r>
              <a:rPr lang="en-CA" dirty="0">
                <a:hlinkClick r:id="rId4"/>
              </a:rPr>
              <a:t>://</a:t>
            </a:r>
            <a:r>
              <a:rPr lang="en-CA" dirty="0" smtClean="0">
                <a:hlinkClick r:id="rId4"/>
              </a:rPr>
              <a:t>www.coursera.org/course/interactivepython</a:t>
            </a:r>
            <a:endParaRPr lang="en-CA" dirty="0" smtClean="0"/>
          </a:p>
          <a:p>
            <a:endParaRPr lang="en-C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University of Michigan</a:t>
            </a:r>
            <a:r>
              <a:rPr lang="en-CA" dirty="0" smtClean="0"/>
              <a:t>: </a:t>
            </a:r>
            <a:r>
              <a:rPr lang="en-CA" dirty="0"/>
              <a:t>Programming for </a:t>
            </a:r>
            <a:r>
              <a:rPr lang="en-CA" dirty="0" smtClean="0"/>
              <a:t>Everybody  Next Session Oct 6 </a:t>
            </a:r>
            <a:r>
              <a:rPr lang="en-CA" dirty="0" smtClean="0">
                <a:hlinkClick r:id="rId5"/>
              </a:rPr>
              <a:t>https</a:t>
            </a:r>
            <a:r>
              <a:rPr lang="en-CA" dirty="0">
                <a:hlinkClick r:id="rId5"/>
              </a:rPr>
              <a:t>://</a:t>
            </a:r>
            <a:r>
              <a:rPr lang="en-CA" dirty="0" smtClean="0">
                <a:hlinkClick r:id="rId5"/>
              </a:rPr>
              <a:t>www.coursera.org/course/pythonlearn</a:t>
            </a: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Johns Hopkins</a:t>
            </a:r>
            <a:r>
              <a:rPr lang="en-CA" dirty="0" smtClean="0"/>
              <a:t>: R Programming  Part </a:t>
            </a:r>
            <a:r>
              <a:rPr lang="en-CA" dirty="0"/>
              <a:t>of the </a:t>
            </a:r>
            <a:r>
              <a:rPr lang="en-CA" dirty="0">
                <a:hlinkClick r:id="rId6"/>
              </a:rPr>
              <a:t>"Data Science" </a:t>
            </a:r>
            <a:r>
              <a:rPr lang="en-CA" dirty="0" smtClean="0">
                <a:hlinkClick r:id="rId6"/>
              </a:rPr>
              <a:t>Specialization</a:t>
            </a:r>
            <a:r>
              <a:rPr lang="en-CA" dirty="0" smtClean="0"/>
              <a:t>    Next session Oct  6 </a:t>
            </a:r>
            <a:r>
              <a:rPr lang="en-CA" dirty="0" smtClean="0">
                <a:hlinkClick r:id="rId7"/>
              </a:rPr>
              <a:t>https</a:t>
            </a:r>
            <a:r>
              <a:rPr lang="en-CA" dirty="0">
                <a:hlinkClick r:id="rId7"/>
              </a:rPr>
              <a:t>://</a:t>
            </a:r>
            <a:r>
              <a:rPr lang="en-CA" dirty="0" smtClean="0">
                <a:hlinkClick r:id="rId7"/>
              </a:rPr>
              <a:t>www.coursera.org/course/rprog</a:t>
            </a:r>
            <a:endParaRPr lang="en-CA" dirty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68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dirty="0" smtClean="0"/>
              <a:t>OTN </a:t>
            </a:r>
            <a:r>
              <a:rPr lang="en-CA" sz="6000" b="1" dirty="0" err="1" smtClean="0"/>
              <a:t>SandBox</a:t>
            </a:r>
            <a:r>
              <a:rPr lang="en-CA" sz="6000" b="1" dirty="0" smtClean="0"/>
              <a:t> Platform</a:t>
            </a:r>
            <a:endParaRPr lang="en-CA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129589"/>
            <a:ext cx="107963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4400" dirty="0" smtClean="0"/>
              <a:t>Free open software Black Box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4400" dirty="0" smtClean="0"/>
              <a:t>Oracle Virtual Box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4400" dirty="0" smtClean="0"/>
              <a:t>Vagrant VMware Integration</a:t>
            </a:r>
          </a:p>
        </p:txBody>
      </p:sp>
    </p:spTree>
    <p:extLst>
      <p:ext uri="{BB962C8B-B14F-4D97-AF65-F5344CB8AC3E}">
        <p14:creationId xmlns:p14="http://schemas.microsoft.com/office/powerpoint/2010/main" val="5985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/>
              <a:t>PostgreSQL</a:t>
            </a:r>
            <a:r>
              <a:rPr lang="en-CA" b="1" dirty="0" smtClean="0"/>
              <a:t>: Online Tutorials</a:t>
            </a:r>
            <a:endParaRPr lang="en-C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146300"/>
            <a:ext cx="993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http://www.postgresqltutorial.com</a:t>
            </a:r>
            <a:r>
              <a:rPr lang="en-CA" dirty="0"/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2781300"/>
            <a:ext cx="9601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err="1" smtClean="0"/>
              <a:t>RStudio</a:t>
            </a:r>
            <a:r>
              <a:rPr lang="en-CA" sz="4800" b="1" dirty="0" smtClean="0"/>
              <a:t> </a:t>
            </a:r>
            <a:r>
              <a:rPr lang="en-CA" sz="4800" b="1" dirty="0" err="1" smtClean="0"/>
              <a:t>vs</a:t>
            </a:r>
            <a:r>
              <a:rPr lang="en-CA" sz="4800" b="1" dirty="0" smtClean="0"/>
              <a:t> R</a:t>
            </a:r>
            <a:endParaRPr lang="en-CA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58645" y="2256503"/>
            <a:ext cx="104566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Prefer </a:t>
            </a:r>
            <a:r>
              <a:rPr lang="en-CA" sz="3200" dirty="0" err="1" smtClean="0"/>
              <a:t>Rstudio</a:t>
            </a:r>
            <a:r>
              <a:rPr lang="en-CA" sz="3200" dirty="0"/>
              <a:t> </a:t>
            </a:r>
            <a:r>
              <a:rPr lang="en-CA" sz="3200" dirty="0">
                <a:hlinkClick r:id="rId3"/>
              </a:rPr>
              <a:t>https://www.rstudio.com/ide/download</a:t>
            </a:r>
            <a:r>
              <a:rPr lang="en-CA" sz="3200" dirty="0" smtClean="0">
                <a:hlinkClick r:id="rId3"/>
              </a:rPr>
              <a:t>/</a:t>
            </a:r>
            <a:endParaRPr lang="en-CA" sz="3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User friendly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Not standardized so use with caution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Null always TRUE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Unpredictable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Unpredictable upgrades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Help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200" dirty="0" err="1" smtClean="0"/>
              <a:t>Rseek</a:t>
            </a:r>
            <a:r>
              <a:rPr lang="en-CA" sz="3200" dirty="0"/>
              <a:t>: </a:t>
            </a:r>
            <a:r>
              <a:rPr lang="en-CA" sz="3200" dirty="0">
                <a:hlinkClick r:id="rId4"/>
              </a:rPr>
              <a:t>http://www.rseek.org</a:t>
            </a:r>
            <a:r>
              <a:rPr lang="en-CA" sz="3200" dirty="0" smtClean="0">
                <a:hlinkClick r:id="rId4"/>
              </a:rPr>
              <a:t>/</a:t>
            </a:r>
            <a:endParaRPr lang="en-CA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7308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Questions?</a:t>
            </a:r>
            <a:endParaRPr lang="en-CA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159000"/>
            <a:ext cx="98602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smtClean="0"/>
              <a:t>Wish list?</a:t>
            </a:r>
            <a:endParaRPr lang="en-CA" sz="4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Cohort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Separate files for animal detections on other lines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Station Group mapping function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If you can think it and describe it in English, we can program it.</a:t>
            </a:r>
          </a:p>
        </p:txBody>
      </p:sp>
    </p:spTree>
    <p:extLst>
      <p:ext uri="{BB962C8B-B14F-4D97-AF65-F5344CB8AC3E}">
        <p14:creationId xmlns:p14="http://schemas.microsoft.com/office/powerpoint/2010/main" val="3377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6000" b="1" dirty="0" smtClean="0">
                <a:latin typeface="+mj-lt"/>
              </a:rPr>
              <a:t>OTN Sandbox Appliance</a:t>
            </a:r>
            <a:endParaRPr lang="en-CA" sz="60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8195" y="2020186"/>
            <a:ext cx="104518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4400" dirty="0" err="1" smtClean="0"/>
              <a:t>Postgresql</a:t>
            </a:r>
            <a:r>
              <a:rPr lang="en-CA" sz="4400" dirty="0" smtClean="0"/>
              <a:t> 9.1 database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4400" dirty="0" err="1" smtClean="0"/>
              <a:t>PGAdmin</a:t>
            </a:r>
            <a:endParaRPr lang="en-CA" sz="4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4400" dirty="0" smtClean="0"/>
              <a:t>Python 2.7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4400" dirty="0" err="1" smtClean="0"/>
              <a:t>Rstudio</a:t>
            </a:r>
            <a:r>
              <a:rPr lang="en-CA" sz="4400" dirty="0" smtClean="0"/>
              <a:t>  </a:t>
            </a:r>
            <a:r>
              <a:rPr lang="en-CA" sz="4400" dirty="0"/>
              <a:t>(only part visible</a:t>
            </a:r>
            <a:r>
              <a:rPr lang="en-CA" sz="4400" dirty="0" smtClean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4400" dirty="0" smtClean="0"/>
              <a:t>TMB – Statistical Modelling Package (R)</a:t>
            </a:r>
          </a:p>
        </p:txBody>
      </p:sp>
    </p:spTree>
    <p:extLst>
      <p:ext uri="{BB962C8B-B14F-4D97-AF65-F5344CB8AC3E}">
        <p14:creationId xmlns:p14="http://schemas.microsoft.com/office/powerpoint/2010/main" val="1212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0211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OTN </a:t>
            </a:r>
            <a:r>
              <a:rPr lang="en-CA" sz="6000" b="1" dirty="0" err="1"/>
              <a:t>SandBox</a:t>
            </a:r>
            <a:r>
              <a:rPr lang="en-CA" sz="6000" b="1" dirty="0"/>
              <a:t> Tools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2104" y="1865376"/>
            <a:ext cx="105247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1" dirty="0"/>
              <a:t>White-Mihoff False Filtering Tool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/>
              <a:t>Builds a file of suspect detections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/>
              <a:t>Creates a file of filtered detections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/>
              <a:t>Creates a distance matrix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1" dirty="0"/>
              <a:t>Distance Matrix Merge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/>
              <a:t>Outputs  a matrix overriding distances with researcher input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1" dirty="0"/>
              <a:t>Mihoff Interval Data </a:t>
            </a:r>
            <a:r>
              <a:rPr lang="en-CA" sz="2800" b="1" dirty="0" smtClean="0"/>
              <a:t>Tool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Creates a file of Compressed detections and a file of interval data</a:t>
            </a:r>
            <a:endParaRPr lang="en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1" dirty="0"/>
              <a:t>Miscellaneous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/>
              <a:t>File Conversion (UTF8)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/>
              <a:t>Cleanup</a:t>
            </a:r>
          </a:p>
        </p:txBody>
      </p:sp>
    </p:spTree>
    <p:extLst>
      <p:ext uri="{BB962C8B-B14F-4D97-AF65-F5344CB8AC3E}">
        <p14:creationId xmlns:p14="http://schemas.microsoft.com/office/powerpoint/2010/main" val="14636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Start Sandbox</a:t>
            </a:r>
            <a:endParaRPr lang="en-CA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79" y="1719939"/>
            <a:ext cx="1638442" cy="7239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53" y="3512525"/>
            <a:ext cx="2720576" cy="15393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763386" y="1795096"/>
            <a:ext cx="510362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Click Start button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79" y="2571654"/>
            <a:ext cx="3185436" cy="8306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763387" y="4467938"/>
            <a:ext cx="607119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Click cmd.exe to open command box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53" y="5200867"/>
            <a:ext cx="3802710" cy="14784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763387" y="5465135"/>
            <a:ext cx="626257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Navigate to your </a:t>
            </a:r>
            <a:r>
              <a:rPr lang="en-CA" sz="2400" dirty="0" err="1"/>
              <a:t>OTNsandbox</a:t>
            </a:r>
            <a:r>
              <a:rPr lang="en-CA" sz="2400" dirty="0"/>
              <a:t> folder (see install document)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Then execute command ‘vagrant up’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63386" y="2986258"/>
            <a:ext cx="551829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Type </a:t>
            </a:r>
            <a:r>
              <a:rPr lang="en-CA" sz="2400" dirty="0" err="1"/>
              <a:t>cmd</a:t>
            </a:r>
            <a:r>
              <a:rPr lang="en-CA" sz="2400" dirty="0"/>
              <a:t> in search box</a:t>
            </a:r>
          </a:p>
        </p:txBody>
      </p:sp>
    </p:spTree>
    <p:extLst>
      <p:ext uri="{BB962C8B-B14F-4D97-AF65-F5344CB8AC3E}">
        <p14:creationId xmlns:p14="http://schemas.microsoft.com/office/powerpoint/2010/main" val="22841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Update OTN sandbox folder</a:t>
            </a:r>
            <a:endParaRPr lang="en-CA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10" y="1690688"/>
            <a:ext cx="2918713" cy="2316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6007" y="1804580"/>
            <a:ext cx="2104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Click the</a:t>
            </a:r>
            <a:endParaRPr lang="en-CA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961" y="1914071"/>
            <a:ext cx="533446" cy="365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18568" y="1804579"/>
            <a:ext cx="4135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Icon on your task bar </a:t>
            </a:r>
            <a:endParaRPr lang="en-CA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10" y="4422263"/>
            <a:ext cx="2918713" cy="22230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33777" y="4688958"/>
            <a:ext cx="210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Click the</a:t>
            </a:r>
            <a:endParaRPr lang="en-CA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2961" y="4771777"/>
            <a:ext cx="449619" cy="419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18568" y="4688957"/>
            <a:ext cx="4061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Icon on L.H.S.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2928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3626</Words>
  <Application>Microsoft Office PowerPoint</Application>
  <PresentationFormat>Widescreen</PresentationFormat>
  <Paragraphs>489</Paragraphs>
  <Slides>52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HQ Workshop 2014</vt:lpstr>
      <vt:lpstr>Start Oracle Virtual Box and OTN SandBox</vt:lpstr>
      <vt:lpstr>PowerPoint Presentation</vt:lpstr>
      <vt:lpstr>OTN Sandbox Backround</vt:lpstr>
      <vt:lpstr>OTN SandBox Platform</vt:lpstr>
      <vt:lpstr>OTN Sandbox Appliance</vt:lpstr>
      <vt:lpstr>OTN SandBox Tools</vt:lpstr>
      <vt:lpstr>Start Sandbox</vt:lpstr>
      <vt:lpstr>Update OTN sandbox folder</vt:lpstr>
      <vt:lpstr>Update OTN sandbox folder</vt:lpstr>
      <vt:lpstr>Sign In</vt:lpstr>
      <vt:lpstr>Data Folder Management</vt:lpstr>
      <vt:lpstr>Program Folder Management</vt:lpstr>
      <vt:lpstr>Exercise: Create a work shop folder</vt:lpstr>
      <vt:lpstr>Exercise: Export a file</vt:lpstr>
      <vt:lpstr>Exercise: Manage Data Folder with Copy</vt:lpstr>
      <vt:lpstr>Exercise: Sample Data</vt:lpstr>
      <vt:lpstr>Exercise: Sample Data</vt:lpstr>
      <vt:lpstr>Exercise: Manage Data Folder</vt:lpstr>
      <vt:lpstr>Documentation and Software Location </vt:lpstr>
      <vt:lpstr>Folder Structure: Documentation</vt:lpstr>
      <vt:lpstr>Exercise: File Conversion</vt:lpstr>
      <vt:lpstr>Exercise: File conversion</vt:lpstr>
      <vt:lpstr>Running R-scripts</vt:lpstr>
      <vt:lpstr>File Conversion: NotePad++ Encoding </vt:lpstr>
      <vt:lpstr>False Filtering: Minimum Requirements</vt:lpstr>
      <vt:lpstr>Exercise: filtering suspect detections</vt:lpstr>
      <vt:lpstr>Exercise: Filtering Control Parameters</vt:lpstr>
      <vt:lpstr>False Filtering: Set input values</vt:lpstr>
      <vt:lpstr>Exercise: Filtering Functions</vt:lpstr>
      <vt:lpstr>Run the load step</vt:lpstr>
      <vt:lpstr>Output Messages: Load Step</vt:lpstr>
      <vt:lpstr>Data: Suspect Detections (transposed)</vt:lpstr>
      <vt:lpstr>Run the Filter Step</vt:lpstr>
      <vt:lpstr>Output Messages: Filter Step</vt:lpstr>
      <vt:lpstr>Data: Distance Matrix</vt:lpstr>
      <vt:lpstr>Exercise: Distance Matrix Merge</vt:lpstr>
      <vt:lpstr>Exercise: Distance Matrix Merge</vt:lpstr>
      <vt:lpstr>Exercise: Distance Matrix Merge</vt:lpstr>
      <vt:lpstr>Data: Distance Matrix</vt:lpstr>
      <vt:lpstr>Exercise: Interval Data</vt:lpstr>
      <vt:lpstr>Exercise: Interval Data </vt:lpstr>
      <vt:lpstr>Exercise: Interval Data</vt:lpstr>
      <vt:lpstr>Exercise: Interval Data</vt:lpstr>
      <vt:lpstr>Data: Compressed Detections</vt:lpstr>
      <vt:lpstr>Data: Interval Data</vt:lpstr>
      <vt:lpstr>Exercise: Cleanup</vt:lpstr>
      <vt:lpstr>Teach yourself to program</vt:lpstr>
      <vt:lpstr>How?  Coursera and Code Academy</vt:lpstr>
      <vt:lpstr>PostgreSQL: Online Tutorials</vt:lpstr>
      <vt:lpstr>RStudio vs R</vt:lpstr>
      <vt:lpstr>Questions?</vt:lpstr>
    </vt:vector>
  </TitlesOfParts>
  <Company>Dalhousie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mihoffm</dc:creator>
  <cp:lastModifiedBy>Marta Mihoff</cp:lastModifiedBy>
  <cp:revision>260</cp:revision>
  <cp:lastPrinted>2014-05-26T17:13:41Z</cp:lastPrinted>
  <dcterms:created xsi:type="dcterms:W3CDTF">2014-05-15T13:42:05Z</dcterms:created>
  <dcterms:modified xsi:type="dcterms:W3CDTF">2014-09-15T18:41:49Z</dcterms:modified>
</cp:coreProperties>
</file>