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12.xml" ContentType="application/vnd.openxmlformats-officedocument.presentationml.notes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68"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Grid="0" snapToObjects="1">
      <p:cViewPr>
        <p:scale>
          <a:sx n="125" d="100"/>
          <a:sy n="125" d="100"/>
        </p:scale>
        <p:origin x="-1976" y="-7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7C875F-11CC-7F4A-9612-BFCCBBC8C57F}" type="datetimeFigureOut">
              <a:rPr lang="en-US" smtClean="0"/>
              <a:pPr/>
              <a:t>9/11/14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83C2D-16EC-3344-9BB8-EC8A879AC91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7533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here</a:t>
            </a:r>
            <a:r>
              <a:rPr lang="en-US" baseline="0" dirty="0" smtClean="0"/>
              <a:t> at OTN we’ve recently updated our source control solution, and in so doing we’ve made it possible to roll out to all of OTN’s HQP. There were a few people at the Symposium who expressed a desire to start sharing their code with the larger OTN, and while we’ve been in a bit of a ‘soft launch’ phase to this point, we’re looking forward to rolling this out to everyone very soon.</a:t>
            </a:r>
            <a:endParaRPr lang="en-US" dirty="0"/>
          </a:p>
        </p:txBody>
      </p:sp>
      <p:sp>
        <p:nvSpPr>
          <p:cNvPr id="4" name="Slide Number Placeholder 3"/>
          <p:cNvSpPr>
            <a:spLocks noGrp="1"/>
          </p:cNvSpPr>
          <p:nvPr>
            <p:ph type="sldNum" sz="quarter" idx="10"/>
          </p:nvPr>
        </p:nvSpPr>
        <p:spPr/>
        <p:txBody>
          <a:bodyPr/>
          <a:lstStyle/>
          <a:p>
            <a:fld id="{29483C2D-16EC-3344-9BB8-EC8A879AC91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mentioned before, you</a:t>
            </a:r>
            <a:r>
              <a:rPr lang="en-US" baseline="0" dirty="0" smtClean="0"/>
              <a:t> use your Dal credentials to access the </a:t>
            </a:r>
            <a:r>
              <a:rPr lang="en-US" baseline="0" dirty="0" err="1" smtClean="0"/>
              <a:t>GitLab</a:t>
            </a:r>
            <a:r>
              <a:rPr lang="en-US" baseline="0" dirty="0" smtClean="0"/>
              <a:t>. External people will be added in on a case-by-case basis for now. You can browse through the code that’s been submitted, and create repositories of your own.</a:t>
            </a:r>
            <a:endParaRPr lang="en-US" dirty="0"/>
          </a:p>
        </p:txBody>
      </p:sp>
      <p:sp>
        <p:nvSpPr>
          <p:cNvPr id="4" name="Slide Number Placeholder 3"/>
          <p:cNvSpPr>
            <a:spLocks noGrp="1"/>
          </p:cNvSpPr>
          <p:nvPr>
            <p:ph type="sldNum" sz="quarter" idx="10"/>
          </p:nvPr>
        </p:nvSpPr>
        <p:spPr/>
        <p:txBody>
          <a:bodyPr/>
          <a:lstStyle/>
          <a:p>
            <a:fld id="{29483C2D-16EC-3344-9BB8-EC8A879AC914}"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1976941"/>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 a new project, you click the + sign on</a:t>
            </a:r>
            <a:r>
              <a:rPr lang="en-US" baseline="0" dirty="0" smtClean="0"/>
              <a:t> the top bar, give your project a name and visibility level, and hit Create Project. The new, blank project will show you a screen explaining how to add a </a:t>
            </a:r>
            <a:r>
              <a:rPr lang="en-US" baseline="0" dirty="0" err="1" smtClean="0"/>
              <a:t>Git</a:t>
            </a:r>
            <a:r>
              <a:rPr lang="en-US" baseline="0" dirty="0" smtClean="0"/>
              <a:t> repository to the new project placeholder.</a:t>
            </a:r>
            <a:endParaRPr lang="en-US" dirty="0"/>
          </a:p>
        </p:txBody>
      </p:sp>
      <p:sp>
        <p:nvSpPr>
          <p:cNvPr id="4" name="Slide Number Placeholder 3"/>
          <p:cNvSpPr>
            <a:spLocks noGrp="1"/>
          </p:cNvSpPr>
          <p:nvPr>
            <p:ph type="sldNum" sz="quarter" idx="10"/>
          </p:nvPr>
        </p:nvSpPr>
        <p:spPr/>
        <p:txBody>
          <a:bodyPr/>
          <a:lstStyle/>
          <a:p>
            <a:fld id="{29483C2D-16EC-3344-9BB8-EC8A879AC914}"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7166678"/>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this is your first project, you should execute the </a:t>
            </a:r>
            <a:r>
              <a:rPr lang="en-US" dirty="0" err="1" smtClean="0"/>
              <a:t>Git</a:t>
            </a:r>
            <a:r>
              <a:rPr lang="en-US" dirty="0" smtClean="0"/>
              <a:t> Global</a:t>
            </a:r>
            <a:r>
              <a:rPr lang="en-US" baseline="0" dirty="0" smtClean="0"/>
              <a:t> Setup commands on the top box there. </a:t>
            </a:r>
            <a:r>
              <a:rPr lang="en-US" dirty="0" smtClean="0"/>
              <a:t>If you</a:t>
            </a:r>
            <a:r>
              <a:rPr lang="en-US" baseline="0" dirty="0" smtClean="0"/>
              <a:t> haven’t got a repository yet for this project, you can create one using the ‘Create Repository’ commands in the middle. If you already have one, you simply go into that folder and execute the commands in the bottom window here to point the </a:t>
            </a:r>
            <a:r>
              <a:rPr lang="en-US" baseline="0" dirty="0" err="1" smtClean="0"/>
              <a:t>Git</a:t>
            </a:r>
            <a:r>
              <a:rPr lang="en-US" baseline="0" dirty="0" smtClean="0"/>
              <a:t> repository to this new remote origin.</a:t>
            </a:r>
            <a:endParaRPr lang="en-US" dirty="0"/>
          </a:p>
        </p:txBody>
      </p:sp>
      <p:sp>
        <p:nvSpPr>
          <p:cNvPr id="4" name="Slide Number Placeholder 3"/>
          <p:cNvSpPr>
            <a:spLocks noGrp="1"/>
          </p:cNvSpPr>
          <p:nvPr>
            <p:ph type="sldNum" sz="quarter" idx="10"/>
          </p:nvPr>
        </p:nvSpPr>
        <p:spPr/>
        <p:txBody>
          <a:bodyPr/>
          <a:lstStyle/>
          <a:p>
            <a:fld id="{29483C2D-16EC-3344-9BB8-EC8A879AC914}"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26889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authenticate</a:t>
            </a:r>
            <a:r>
              <a:rPr lang="en-US" baseline="0" dirty="0" smtClean="0"/>
              <a:t> your commits with </a:t>
            </a:r>
            <a:r>
              <a:rPr lang="en-US" baseline="0" dirty="0" err="1" smtClean="0"/>
              <a:t>GitLab</a:t>
            </a:r>
            <a:r>
              <a:rPr lang="en-US" baseline="0" dirty="0" smtClean="0"/>
              <a:t>, you’ll have to give it a public key to authenticate your private key with. For </a:t>
            </a:r>
            <a:r>
              <a:rPr lang="en-US" dirty="0" smtClean="0"/>
              <a:t>Windows users, </a:t>
            </a:r>
            <a:r>
              <a:rPr lang="en-US" dirty="0" err="1" smtClean="0"/>
              <a:t>Git</a:t>
            </a:r>
            <a:r>
              <a:rPr lang="en-US" dirty="0" smtClean="0"/>
              <a:t> for Windows will provide</a:t>
            </a:r>
            <a:r>
              <a:rPr lang="en-US" baseline="0" dirty="0" smtClean="0"/>
              <a:t> a exe file that will generate your keys for you. Copy the contents of the .pub key that gets generated into the text box in </a:t>
            </a:r>
            <a:r>
              <a:rPr lang="en-US" baseline="0" dirty="0" err="1" smtClean="0"/>
              <a:t>Gitlab</a:t>
            </a:r>
            <a:r>
              <a:rPr lang="en-US" baseline="0" dirty="0" smtClean="0"/>
              <a:t>, and put the private key into your /Users/</a:t>
            </a:r>
            <a:r>
              <a:rPr lang="en-US" baseline="0" dirty="0" err="1" smtClean="0"/>
              <a:t>yourname/.ssh</a:t>
            </a:r>
            <a:r>
              <a:rPr lang="en-US" baseline="0" dirty="0" smtClean="0"/>
              <a:t>/ folder.</a:t>
            </a:r>
          </a:p>
          <a:p>
            <a:endParaRPr lang="en-US" baseline="0" dirty="0" smtClean="0"/>
          </a:p>
          <a:p>
            <a:r>
              <a:rPr lang="en-US" baseline="0" dirty="0" smtClean="0"/>
              <a:t> Mac and Linux people, we are going to go to the Terminal and type this out: It’ll generate a new </a:t>
            </a:r>
            <a:r>
              <a:rPr lang="en-US" baseline="0" dirty="0" err="1" smtClean="0"/>
              <a:t>keypair</a:t>
            </a:r>
            <a:r>
              <a:rPr lang="en-US" baseline="0" dirty="0" smtClean="0"/>
              <a:t>, go ahead and accept all default settings, and have a look at what’s in the public key by typing cat ~/.</a:t>
            </a:r>
            <a:r>
              <a:rPr lang="en-US" baseline="0" dirty="0" err="1" smtClean="0"/>
              <a:t>ssh</a:t>
            </a:r>
            <a:r>
              <a:rPr lang="en-US" baseline="0" dirty="0" smtClean="0"/>
              <a:t>/[the public key filename]. Paste that output to </a:t>
            </a:r>
            <a:r>
              <a:rPr lang="en-US" baseline="0" dirty="0" err="1" smtClean="0"/>
              <a:t>GitLab</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9483C2D-16EC-3344-9BB8-EC8A879AC91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Gitlab</a:t>
            </a:r>
            <a:r>
              <a:rPr lang="en-US" dirty="0" smtClean="0"/>
              <a:t> tells you this itself, but it doesn’t give the</a:t>
            </a:r>
            <a:r>
              <a:rPr lang="en-US" baseline="0" dirty="0" smtClean="0"/>
              <a:t> Windows folks too much help. I’m happy to help out as well if you’re having trouble authenticating to </a:t>
            </a:r>
            <a:r>
              <a:rPr lang="en-US" baseline="0" dirty="0" err="1" smtClean="0"/>
              <a:t>GitLab</a:t>
            </a:r>
            <a:r>
              <a:rPr lang="en-US" baseline="0" dirty="0" smtClean="0"/>
              <a:t>. Once your keys are set up, once per computer you want to commit from, you are ready to start pushing contributions to </a:t>
            </a:r>
            <a:r>
              <a:rPr lang="en-US" baseline="0" dirty="0" err="1" smtClean="0"/>
              <a:t>GitLab</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9483C2D-16EC-3344-9BB8-EC8A879AC91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you’ll do that by pushing your repository to origin, since that’s what </a:t>
            </a:r>
            <a:r>
              <a:rPr lang="en-US" dirty="0" err="1" smtClean="0"/>
              <a:t>GitLab</a:t>
            </a:r>
            <a:r>
              <a:rPr lang="en-US" dirty="0" smtClean="0"/>
              <a:t> registers its</a:t>
            </a:r>
            <a:r>
              <a:rPr lang="en-US" baseline="0" dirty="0" smtClean="0"/>
              <a:t> hosted repositories as in the tutorial. Once you push to </a:t>
            </a:r>
            <a:r>
              <a:rPr lang="en-US" baseline="0" dirty="0" err="1" smtClean="0"/>
              <a:t>GitLab</a:t>
            </a:r>
            <a:r>
              <a:rPr lang="en-US" baseline="0" dirty="0" smtClean="0"/>
              <a:t>, its online browser will reflect your changes, others can see your work, and they can grab it from the repository. </a:t>
            </a:r>
            <a:endParaRPr lang="en-US" dirty="0"/>
          </a:p>
        </p:txBody>
      </p:sp>
      <p:sp>
        <p:nvSpPr>
          <p:cNvPr id="4" name="Slide Number Placeholder 3"/>
          <p:cNvSpPr>
            <a:spLocks noGrp="1"/>
          </p:cNvSpPr>
          <p:nvPr>
            <p:ph type="sldNum" sz="quarter" idx="10"/>
          </p:nvPr>
        </p:nvSpPr>
        <p:spPr/>
        <p:txBody>
          <a:bodyPr/>
          <a:lstStyle/>
          <a:p>
            <a:fld id="{29483C2D-16EC-3344-9BB8-EC8A879AC91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Gitlab</a:t>
            </a:r>
            <a:r>
              <a:rPr lang="en-US" dirty="0" smtClean="0"/>
              <a:t> also</a:t>
            </a:r>
            <a:r>
              <a:rPr lang="en-US" baseline="0" dirty="0" smtClean="0"/>
              <a:t> has a few bells and whistles that might be helpful to collaborators. You can register and report issues within projects and branches, there are project-level </a:t>
            </a:r>
            <a:r>
              <a:rPr lang="en-US" baseline="0" dirty="0" err="1" smtClean="0"/>
              <a:t>wikis</a:t>
            </a:r>
            <a:r>
              <a:rPr lang="en-US" baseline="0" dirty="0" smtClean="0"/>
              <a:t> that let you talk about the project with the other collaborators. You can also paste and share code-snippets with other </a:t>
            </a:r>
            <a:r>
              <a:rPr lang="en-US" baseline="0" dirty="0" err="1" smtClean="0"/>
              <a:t>GitLabbers</a:t>
            </a:r>
            <a:r>
              <a:rPr lang="en-US" baseline="0" dirty="0" smtClean="0"/>
              <a:t>, maybe examples of how to define something in a certain language, something that is applicable to a lot of places. </a:t>
            </a:r>
            <a:r>
              <a:rPr lang="en-US" baseline="0" dirty="0" err="1" smtClean="0"/>
              <a:t>GitLab</a:t>
            </a:r>
            <a:r>
              <a:rPr lang="en-US" baseline="0" dirty="0" smtClean="0"/>
              <a:t> will also send you notifications when things change in projects you are the owner of.</a:t>
            </a:r>
            <a:endParaRPr lang="en-US" dirty="0"/>
          </a:p>
        </p:txBody>
      </p:sp>
      <p:sp>
        <p:nvSpPr>
          <p:cNvPr id="4" name="Slide Number Placeholder 3"/>
          <p:cNvSpPr>
            <a:spLocks noGrp="1"/>
          </p:cNvSpPr>
          <p:nvPr>
            <p:ph type="sldNum" sz="quarter" idx="10"/>
          </p:nvPr>
        </p:nvSpPr>
        <p:spPr/>
        <p:txBody>
          <a:bodyPr/>
          <a:lstStyle/>
          <a:p>
            <a:fld id="{29483C2D-16EC-3344-9BB8-EC8A879AC91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that’s the </a:t>
            </a:r>
            <a:r>
              <a:rPr lang="en-US" dirty="0" err="1" smtClean="0"/>
              <a:t>GitLab</a:t>
            </a:r>
            <a:r>
              <a:rPr lang="en-US" dirty="0" smtClean="0"/>
              <a:t>.</a:t>
            </a:r>
            <a:r>
              <a:rPr lang="en-US" baseline="0" dirty="0" smtClean="0"/>
              <a:t> Hopefully it will be a useful tool for sharing our tools across the Network. </a:t>
            </a:r>
            <a:r>
              <a:rPr lang="en-US" dirty="0" smtClean="0"/>
              <a:t>You can find it at this URL. Thanks for your time!</a:t>
            </a:r>
            <a:endParaRPr lang="en-US" dirty="0"/>
          </a:p>
        </p:txBody>
      </p:sp>
      <p:sp>
        <p:nvSpPr>
          <p:cNvPr id="4" name="Slide Number Placeholder 3"/>
          <p:cNvSpPr>
            <a:spLocks noGrp="1"/>
          </p:cNvSpPr>
          <p:nvPr>
            <p:ph type="sldNum" sz="quarter" idx="10"/>
          </p:nvPr>
        </p:nvSpPr>
        <p:spPr/>
        <p:txBody>
          <a:bodyPr/>
          <a:lstStyle/>
          <a:p>
            <a:fld id="{29483C2D-16EC-3344-9BB8-EC8A879AC914}"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 let’s talk about</a:t>
            </a:r>
            <a:r>
              <a:rPr lang="en-US" baseline="0" dirty="0" smtClean="0"/>
              <a:t> what version control can do for you. It can help bring you back to a usable state if you’ve made edits that you later regret. It can show you what’s changed between two versions of a piece of software or text-based project. It can help you share your project with others and collaborate with them on improvements. It can let you review the history of the collaborative project in order to see who contributed what, and when.</a:t>
            </a:r>
            <a:endParaRPr lang="en-US" dirty="0"/>
          </a:p>
        </p:txBody>
      </p:sp>
      <p:sp>
        <p:nvSpPr>
          <p:cNvPr id="4" name="Slide Number Placeholder 3"/>
          <p:cNvSpPr>
            <a:spLocks noGrp="1"/>
          </p:cNvSpPr>
          <p:nvPr>
            <p:ph type="sldNum" sz="quarter" idx="10"/>
          </p:nvPr>
        </p:nvSpPr>
        <p:spPr/>
        <p:txBody>
          <a:bodyPr/>
          <a:lstStyle/>
          <a:p>
            <a:fld id="{29483C2D-16EC-3344-9BB8-EC8A879AC914}"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477669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lots</a:t>
            </a:r>
            <a:r>
              <a:rPr lang="en-US" baseline="0" dirty="0" smtClean="0"/>
              <a:t> of different ways to enact version control, lots of different systems, but they all tend to arrive at a similar feature set. So in choosing one solution, you tend to identify things that are important to you outside of the core feature set. </a:t>
            </a:r>
            <a:r>
              <a:rPr lang="en-US" baseline="0" dirty="0" err="1" smtClean="0"/>
              <a:t>Git</a:t>
            </a:r>
            <a:r>
              <a:rPr lang="en-US" baseline="0" dirty="0" smtClean="0"/>
              <a:t> was chosen because it has high portability, a very low overhead in terms of working with your projects while maintaining source control, and easy installation options for all operating systems.</a:t>
            </a:r>
            <a:endParaRPr lang="en-US" dirty="0"/>
          </a:p>
        </p:txBody>
      </p:sp>
      <p:sp>
        <p:nvSpPr>
          <p:cNvPr id="4" name="Slide Number Placeholder 3"/>
          <p:cNvSpPr>
            <a:spLocks noGrp="1"/>
          </p:cNvSpPr>
          <p:nvPr>
            <p:ph type="sldNum" sz="quarter" idx="10"/>
          </p:nvPr>
        </p:nvSpPr>
        <p:spPr/>
        <p:txBody>
          <a:bodyPr/>
          <a:lstStyle/>
          <a:p>
            <a:fld id="{29483C2D-16EC-3344-9BB8-EC8A879AC914}"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614506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here’s what</a:t>
            </a:r>
            <a:r>
              <a:rPr lang="en-US" baseline="0" dirty="0" smtClean="0"/>
              <a:t> </a:t>
            </a:r>
            <a:r>
              <a:rPr lang="en-US" baseline="0" dirty="0" err="1" smtClean="0"/>
              <a:t>Git</a:t>
            </a:r>
            <a:r>
              <a:rPr lang="en-US" baseline="0" dirty="0" smtClean="0"/>
              <a:t> does for you. Graphical clients for </a:t>
            </a:r>
            <a:r>
              <a:rPr lang="en-US" baseline="0" dirty="0" err="1" smtClean="0"/>
              <a:t>git</a:t>
            </a:r>
            <a:r>
              <a:rPr lang="en-US" baseline="0" dirty="0" smtClean="0"/>
              <a:t>, of which there are many, will all do slightly different things while making it easier for you the user to accomplish what you’re trying to do, but underneath, here’s what is being done. You’ll register a folder on your machine with </a:t>
            </a:r>
            <a:r>
              <a:rPr lang="en-US" baseline="0" dirty="0" err="1" smtClean="0"/>
              <a:t>Git</a:t>
            </a:r>
            <a:r>
              <a:rPr lang="en-US" baseline="0" dirty="0" smtClean="0"/>
              <a:t> using </a:t>
            </a:r>
            <a:r>
              <a:rPr lang="en-US" baseline="0" dirty="0" err="1" smtClean="0"/>
              <a:t>git</a:t>
            </a:r>
            <a:r>
              <a:rPr lang="en-US" baseline="0" dirty="0" smtClean="0"/>
              <a:t> </a:t>
            </a:r>
            <a:r>
              <a:rPr lang="en-US" baseline="0" dirty="0" err="1" smtClean="0"/>
              <a:t>init</a:t>
            </a:r>
            <a:r>
              <a:rPr lang="en-US" baseline="0" dirty="0" smtClean="0"/>
              <a:t>, and it will begin to track the changes made in that folder. When you initialize a folder, it can be thought of as a repository. </a:t>
            </a:r>
            <a:r>
              <a:rPr lang="en-US" baseline="0" dirty="0" err="1" smtClean="0"/>
              <a:t>Git</a:t>
            </a:r>
            <a:r>
              <a:rPr lang="en-US" baseline="0" dirty="0" smtClean="0"/>
              <a:t> doesn’t pull in the files inside the folder until you tell it to, so you can add them using ‘</a:t>
            </a:r>
            <a:r>
              <a:rPr lang="en-US" baseline="0" dirty="0" err="1" smtClean="0"/>
              <a:t>git</a:t>
            </a:r>
            <a:r>
              <a:rPr lang="en-US" baseline="0" dirty="0" smtClean="0"/>
              <a:t> add’. Once you have added the files you want in your first version, you commit it using </a:t>
            </a:r>
            <a:r>
              <a:rPr lang="en-US" baseline="0" dirty="0" err="1" smtClean="0"/>
              <a:t>git</a:t>
            </a:r>
            <a:r>
              <a:rPr lang="en-US" baseline="0" dirty="0" smtClean="0"/>
              <a:t> commit. The –a flag says commit every file that changed to this commit, and the –m flag specifies the message to include with the commit. This is generally meant to be more descriptive than my example above, but first versions are difficult to comment on.</a:t>
            </a:r>
            <a:endParaRPr lang="en-US" dirty="0"/>
          </a:p>
        </p:txBody>
      </p:sp>
      <p:sp>
        <p:nvSpPr>
          <p:cNvPr id="4" name="Slide Number Placeholder 3"/>
          <p:cNvSpPr>
            <a:spLocks noGrp="1"/>
          </p:cNvSpPr>
          <p:nvPr>
            <p:ph type="sldNum" sz="quarter" idx="10"/>
          </p:nvPr>
        </p:nvSpPr>
        <p:spPr/>
        <p:txBody>
          <a:bodyPr/>
          <a:lstStyle/>
          <a:p>
            <a:fld id="{29483C2D-16EC-3344-9BB8-EC8A879AC914}"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644680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‘commit’ is</a:t>
            </a:r>
            <a:r>
              <a:rPr lang="en-US" baseline="0" dirty="0" smtClean="0"/>
              <a:t> maybe best thought of as a snapshot, or a single point in time. Point is a great word, because </a:t>
            </a:r>
            <a:r>
              <a:rPr lang="en-US" baseline="0" dirty="0" err="1" smtClean="0"/>
              <a:t>git</a:t>
            </a:r>
            <a:r>
              <a:rPr lang="en-US" baseline="0" dirty="0" smtClean="0"/>
              <a:t> treats commits like points on a graph. There will be arrows pointing to the ancestors of your snapshots, a whole history of how the files got to this point. When you grab someone else’s </a:t>
            </a:r>
            <a:r>
              <a:rPr lang="en-US" baseline="0" dirty="0" err="1" smtClean="0"/>
              <a:t>Git</a:t>
            </a:r>
            <a:r>
              <a:rPr lang="en-US" baseline="0" dirty="0" smtClean="0"/>
              <a:t> repo, you are grabbing the whole history, giving you a perfect copy of the repository.</a:t>
            </a:r>
            <a:endParaRPr lang="en-US" dirty="0"/>
          </a:p>
        </p:txBody>
      </p:sp>
      <p:sp>
        <p:nvSpPr>
          <p:cNvPr id="4" name="Slide Number Placeholder 3"/>
          <p:cNvSpPr>
            <a:spLocks noGrp="1"/>
          </p:cNvSpPr>
          <p:nvPr>
            <p:ph type="sldNum" sz="quarter" idx="10"/>
          </p:nvPr>
        </p:nvSpPr>
        <p:spPr/>
        <p:txBody>
          <a:bodyPr/>
          <a:lstStyle/>
          <a:p>
            <a:fld id="{29483C2D-16EC-3344-9BB8-EC8A879AC914}"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050343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core</a:t>
            </a:r>
            <a:r>
              <a:rPr lang="en-US" baseline="0" dirty="0" smtClean="0"/>
              <a:t> reasons to put a project in this sort of version control system is to collaborate with others. </a:t>
            </a:r>
            <a:r>
              <a:rPr lang="en-US" baseline="0" dirty="0" err="1" smtClean="0"/>
              <a:t>GitLab</a:t>
            </a:r>
            <a:r>
              <a:rPr lang="en-US" baseline="0" dirty="0" smtClean="0"/>
              <a:t>, our chosen distribution method, is one of many ways to share </a:t>
            </a:r>
            <a:r>
              <a:rPr lang="en-US" baseline="0" dirty="0" err="1" smtClean="0"/>
              <a:t>Git</a:t>
            </a:r>
            <a:r>
              <a:rPr lang="en-US" baseline="0" dirty="0" smtClean="0"/>
              <a:t> repositories. </a:t>
            </a:r>
            <a:r>
              <a:rPr lang="en-US" baseline="0" dirty="0" err="1" smtClean="0"/>
              <a:t>GitLab</a:t>
            </a:r>
            <a:r>
              <a:rPr lang="en-US" baseline="0" dirty="0" smtClean="0"/>
              <a:t> was the choice for us because of its user authentication, its capacity for completely private repositories, and the fact that we could host it here at Dal on our own equipment. This will let our people work on their code exactly the way they intend to, sharing it with nobody, with a few people, with just other OTN personnel, or with the world, whatever they prefer. So, here’s the link to the </a:t>
            </a:r>
            <a:r>
              <a:rPr lang="en-US" baseline="0" dirty="0" err="1" smtClean="0"/>
              <a:t>GitLab</a:t>
            </a:r>
            <a:r>
              <a:rPr lang="en-US" baseline="0" dirty="0" smtClean="0"/>
              <a:t>. Your user credentials are your Dalhousie </a:t>
            </a:r>
            <a:r>
              <a:rPr lang="en-US" baseline="0" dirty="0" err="1" smtClean="0"/>
              <a:t>NetID</a:t>
            </a:r>
            <a:r>
              <a:rPr lang="en-US" baseline="0" dirty="0" smtClean="0"/>
              <a:t> and password. You’ll be added to your applicable groups automatically soon, for right now it’s still a manual process. Once you’re authenticated, you can upload and share repositories with other users, other groups, or everyone. You can also explore repository files, history, and contributors via the web interface. Let’s look at some of those screens now and find our way around.</a:t>
            </a:r>
            <a:endParaRPr lang="en-US" dirty="0"/>
          </a:p>
        </p:txBody>
      </p:sp>
      <p:sp>
        <p:nvSpPr>
          <p:cNvPr id="4" name="Slide Number Placeholder 3"/>
          <p:cNvSpPr>
            <a:spLocks noGrp="1"/>
          </p:cNvSpPr>
          <p:nvPr>
            <p:ph type="sldNum" sz="quarter" idx="10"/>
          </p:nvPr>
        </p:nvSpPr>
        <p:spPr/>
        <p:txBody>
          <a:bodyPr/>
          <a:lstStyle/>
          <a:p>
            <a:fld id="{29483C2D-16EC-3344-9BB8-EC8A879AC914}"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1172753"/>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network view</a:t>
            </a:r>
            <a:r>
              <a:rPr lang="en-US" baseline="0" dirty="0" smtClean="0"/>
              <a:t> of one of the </a:t>
            </a:r>
            <a:r>
              <a:rPr lang="en-US" baseline="0" dirty="0" err="1" smtClean="0"/>
              <a:t>GitLab</a:t>
            </a:r>
            <a:r>
              <a:rPr lang="en-US" baseline="0" dirty="0" smtClean="0"/>
              <a:t> projects. Each little dot represents a commit, with the history back to the original commit at the bottom of the graph. You can see the branches changing colors as they break away from the main project, and the merges when the features created are added back into the main tree. Each commit message is visible here, giving a quick overview of what the commit did to the repository.</a:t>
            </a:r>
            <a:endParaRPr lang="en-US" dirty="0"/>
          </a:p>
        </p:txBody>
      </p:sp>
      <p:sp>
        <p:nvSpPr>
          <p:cNvPr id="4" name="Slide Number Placeholder 3"/>
          <p:cNvSpPr>
            <a:spLocks noGrp="1"/>
          </p:cNvSpPr>
          <p:nvPr>
            <p:ph type="sldNum" sz="quarter" idx="10"/>
          </p:nvPr>
        </p:nvSpPr>
        <p:spPr/>
        <p:txBody>
          <a:bodyPr/>
          <a:lstStyle/>
          <a:p>
            <a:fld id="{29483C2D-16EC-3344-9BB8-EC8A879AC914}"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271861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commit</a:t>
            </a:r>
            <a:r>
              <a:rPr lang="en-US" baseline="0" dirty="0" smtClean="0"/>
              <a:t> view. You can see line for line what was added and removed, on a file-by-file basis. Very useful for debugging, for discovering what changed and when. Between authors and commit comments, you’ll also know by who, and for what reason.</a:t>
            </a:r>
            <a:endParaRPr lang="en-US" dirty="0"/>
          </a:p>
        </p:txBody>
      </p:sp>
      <p:sp>
        <p:nvSpPr>
          <p:cNvPr id="4" name="Slide Number Placeholder 3"/>
          <p:cNvSpPr>
            <a:spLocks noGrp="1"/>
          </p:cNvSpPr>
          <p:nvPr>
            <p:ph type="sldNum" sz="quarter" idx="10"/>
          </p:nvPr>
        </p:nvSpPr>
        <p:spPr/>
        <p:txBody>
          <a:bodyPr/>
          <a:lstStyle/>
          <a:p>
            <a:fld id="{29483C2D-16EC-3344-9BB8-EC8A879AC914}"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2078542"/>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main overview</a:t>
            </a:r>
            <a:r>
              <a:rPr lang="en-US" baseline="0" dirty="0" smtClean="0"/>
              <a:t> page, which shows you a time-based history of commits, merges, comments, and issues. You can fork the repository from here, to take away a copy for yourself to work on. You can also download a zip file of the latest master version, without all the histories. Just the latest (hopefully) working version.</a:t>
            </a:r>
            <a:endParaRPr lang="en-US" dirty="0"/>
          </a:p>
        </p:txBody>
      </p:sp>
      <p:sp>
        <p:nvSpPr>
          <p:cNvPr id="4" name="Slide Number Placeholder 3"/>
          <p:cNvSpPr>
            <a:spLocks noGrp="1"/>
          </p:cNvSpPr>
          <p:nvPr>
            <p:ph type="sldNum" sz="quarter" idx="10"/>
          </p:nvPr>
        </p:nvSpPr>
        <p:spPr/>
        <p:txBody>
          <a:bodyPr/>
          <a:lstStyle/>
          <a:p>
            <a:fld id="{29483C2D-16EC-3344-9BB8-EC8A879AC914}"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8084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55D920-A2B8-644B-8978-7A50D1BEC63B}" type="datetimeFigureOut">
              <a:rPr lang="en-US" smtClean="0"/>
              <a:pPr/>
              <a:t>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98B80-0017-C649-99C6-FF75286B79E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059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A55D920-A2B8-644B-8978-7A50D1BEC63B}" type="datetimeFigureOut">
              <a:rPr lang="en-US" smtClean="0"/>
              <a:pPr/>
              <a:t>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98B80-0017-C649-99C6-FF75286B79E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9355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A55D920-A2B8-644B-8978-7A50D1BEC63B}" type="datetimeFigureOut">
              <a:rPr lang="en-US" smtClean="0"/>
              <a:pPr/>
              <a:t>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98B80-0017-C649-99C6-FF75286B79E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505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A55D920-A2B8-644B-8978-7A50D1BEC63B}" type="datetimeFigureOut">
              <a:rPr lang="en-US" smtClean="0"/>
              <a:pPr/>
              <a:t>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98B80-0017-C649-99C6-FF75286B79E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532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A55D920-A2B8-644B-8978-7A50D1BEC63B}" type="datetimeFigureOut">
              <a:rPr lang="en-US" smtClean="0"/>
              <a:pPr/>
              <a:t>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98B80-0017-C649-99C6-FF75286B79E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344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CA55D920-A2B8-644B-8978-7A50D1BEC63B}" type="datetimeFigureOut">
              <a:rPr lang="en-US" smtClean="0"/>
              <a:pPr/>
              <a:t>9/11/14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98B80-0017-C649-99C6-FF75286B79E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970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CA55D920-A2B8-644B-8978-7A50D1BEC63B}" type="datetimeFigureOut">
              <a:rPr lang="en-US" smtClean="0"/>
              <a:pPr/>
              <a:t>9/11/14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398B80-0017-C649-99C6-FF75286B79E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132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CA55D920-A2B8-644B-8978-7A50D1BEC63B}" type="datetimeFigureOut">
              <a:rPr lang="en-US" smtClean="0"/>
              <a:pPr/>
              <a:t>9/11/14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398B80-0017-C649-99C6-FF75286B79E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542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5D920-A2B8-644B-8978-7A50D1BEC63B}" type="datetimeFigureOut">
              <a:rPr lang="en-US" smtClean="0"/>
              <a:pPr/>
              <a:t>9/11/14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398B80-0017-C649-99C6-FF75286B79E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425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A55D920-A2B8-644B-8978-7A50D1BEC63B}" type="datetimeFigureOut">
              <a:rPr lang="en-US" smtClean="0"/>
              <a:pPr/>
              <a:t>9/11/14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98B80-0017-C649-99C6-FF75286B79E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298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A55D920-A2B8-644B-8978-7A50D1BEC63B}" type="datetimeFigureOut">
              <a:rPr lang="en-US" smtClean="0"/>
              <a:pPr/>
              <a:t>9/11/14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98B80-0017-C649-99C6-FF75286B79E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14530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5D920-A2B8-644B-8978-7A50D1BEC63B}" type="datetimeFigureOut">
              <a:rPr lang="en-US" smtClean="0"/>
              <a:pPr/>
              <a:t>9/11/14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98B80-0017-C649-99C6-FF75286B79E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922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utility.oceantrack.org/gitlab/"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6202"/>
            <a:ext cx="7772400" cy="1470025"/>
          </a:xfrm>
        </p:spPr>
        <p:txBody>
          <a:bodyPr/>
          <a:lstStyle/>
          <a:p>
            <a:r>
              <a:rPr lang="en-US" dirty="0" smtClean="0"/>
              <a:t>OTN and </a:t>
            </a:r>
            <a:r>
              <a:rPr lang="en-US" dirty="0" err="1" smtClean="0"/>
              <a:t>GitLab</a:t>
            </a:r>
            <a:endParaRPr lang="en-US" dirty="0"/>
          </a:p>
        </p:txBody>
      </p:sp>
      <p:sp>
        <p:nvSpPr>
          <p:cNvPr id="3" name="Subtitle 2"/>
          <p:cNvSpPr>
            <a:spLocks noGrp="1"/>
          </p:cNvSpPr>
          <p:nvPr>
            <p:ph type="subTitle" idx="1"/>
          </p:nvPr>
        </p:nvSpPr>
        <p:spPr>
          <a:xfrm>
            <a:off x="1371600" y="3201699"/>
            <a:ext cx="6400800" cy="1752600"/>
          </a:xfrm>
        </p:spPr>
        <p:txBody>
          <a:bodyPr/>
          <a:lstStyle/>
          <a:p>
            <a:r>
              <a:rPr lang="en-US" dirty="0" smtClean="0"/>
              <a:t>A primer on version control at OTN</a:t>
            </a:r>
            <a:endParaRPr lang="en-US" dirty="0"/>
          </a:p>
        </p:txBody>
      </p:sp>
      <p:pic>
        <p:nvPicPr>
          <p:cNvPr id="4" name="Picture 3" descr="gitlab.png"/>
          <p:cNvPicPr>
            <a:picLocks noChangeAspect="1"/>
          </p:cNvPicPr>
          <p:nvPr/>
        </p:nvPicPr>
        <p:blipFill>
          <a:blip r:embed="rId3"/>
          <a:stretch>
            <a:fillRect/>
          </a:stretch>
        </p:blipFill>
        <p:spPr>
          <a:xfrm>
            <a:off x="3889151" y="4341066"/>
            <a:ext cx="3740843" cy="1065767"/>
          </a:xfrm>
          <a:prstGeom prst="rect">
            <a:avLst/>
          </a:prstGeom>
        </p:spPr>
      </p:pic>
      <p:pic>
        <p:nvPicPr>
          <p:cNvPr id="5" name="Picture 4" descr="Git-Icon-1788C.png"/>
          <p:cNvPicPr>
            <a:picLocks noChangeAspect="1"/>
          </p:cNvPicPr>
          <p:nvPr/>
        </p:nvPicPr>
        <p:blipFill>
          <a:blip r:embed="rId4"/>
          <a:stretch>
            <a:fillRect/>
          </a:stretch>
        </p:blipFill>
        <p:spPr>
          <a:xfrm>
            <a:off x="1560041" y="4332819"/>
            <a:ext cx="1069713" cy="1069713"/>
          </a:xfrm>
          <a:prstGeom prst="rect">
            <a:avLst/>
          </a:prstGeom>
        </p:spPr>
      </p:pic>
      <p:pic>
        <p:nvPicPr>
          <p:cNvPr id="6" name="Picture 5" descr="OTN_logo_trans.png"/>
          <p:cNvPicPr>
            <a:picLocks noChangeAspect="1"/>
          </p:cNvPicPr>
          <p:nvPr/>
        </p:nvPicPr>
        <p:blipFill>
          <a:blip r:embed="rId5"/>
          <a:stretch>
            <a:fillRect/>
          </a:stretch>
        </p:blipFill>
        <p:spPr>
          <a:xfrm>
            <a:off x="6856362" y="267274"/>
            <a:ext cx="1981200" cy="1016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6065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a:t>
            </a:r>
            <a:r>
              <a:rPr lang="en-US" dirty="0" err="1" smtClean="0"/>
              <a:t>GitLab</a:t>
            </a:r>
            <a:endParaRPr lang="en-US" dirty="0"/>
          </a:p>
        </p:txBody>
      </p:sp>
      <p:sp>
        <p:nvSpPr>
          <p:cNvPr id="3" name="Content Placeholder 2"/>
          <p:cNvSpPr>
            <a:spLocks noGrp="1"/>
          </p:cNvSpPr>
          <p:nvPr>
            <p:ph idx="1"/>
          </p:nvPr>
        </p:nvSpPr>
        <p:spPr/>
        <p:txBody>
          <a:bodyPr/>
          <a:lstStyle/>
          <a:p>
            <a:r>
              <a:rPr lang="en-US" dirty="0" smtClean="0"/>
              <a:t>Use your Dalhousie credentials to access OTN’s </a:t>
            </a:r>
            <a:r>
              <a:rPr lang="en-US" dirty="0" err="1" smtClean="0"/>
              <a:t>GitLab</a:t>
            </a:r>
            <a:endParaRPr lang="en-US" dirty="0" smtClean="0"/>
          </a:p>
          <a:p>
            <a:r>
              <a:rPr lang="en-US" dirty="0" smtClean="0"/>
              <a:t>Edit your profile to add your name</a:t>
            </a:r>
          </a:p>
          <a:p>
            <a:r>
              <a:rPr lang="en-US" dirty="0" smtClean="0"/>
              <a:t>You can be added to one or more </a:t>
            </a:r>
            <a:r>
              <a:rPr lang="en-US" dirty="0" err="1" smtClean="0"/>
              <a:t>GitLab</a:t>
            </a:r>
            <a:r>
              <a:rPr lang="en-US" dirty="0" smtClean="0"/>
              <a:t> groups (OTNDC, OTNHQP, OTN Gliders)</a:t>
            </a:r>
          </a:p>
          <a:p>
            <a:r>
              <a:rPr lang="en-US" dirty="0" smtClean="0"/>
              <a:t>Browse the code already submitted, and create your own repositories.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775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34"/>
            <a:ext cx="8229600" cy="1143000"/>
          </a:xfrm>
        </p:spPr>
        <p:txBody>
          <a:bodyPr/>
          <a:lstStyle/>
          <a:p>
            <a:r>
              <a:rPr lang="en-US" dirty="0" smtClean="0"/>
              <a:t>Creating a new project</a:t>
            </a:r>
            <a:endParaRPr lang="en-US" dirty="0"/>
          </a:p>
        </p:txBody>
      </p:sp>
      <p:pic>
        <p:nvPicPr>
          <p:cNvPr id="4" name="Picture 3" descr="Screen Shot 2014-09-09 at 10.51.36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77086" y="1322158"/>
            <a:ext cx="6861878" cy="3716355"/>
          </a:xfrm>
          <a:prstGeom prst="rect">
            <a:avLst/>
          </a:prstGeom>
        </p:spPr>
      </p:pic>
      <p:sp>
        <p:nvSpPr>
          <p:cNvPr id="3" name="Content Placeholder 2"/>
          <p:cNvSpPr>
            <a:spLocks noGrp="1"/>
          </p:cNvSpPr>
          <p:nvPr>
            <p:ph idx="1"/>
          </p:nvPr>
        </p:nvSpPr>
        <p:spPr>
          <a:xfrm>
            <a:off x="208930" y="1322158"/>
            <a:ext cx="1968156" cy="4262399"/>
          </a:xfrm>
        </p:spPr>
        <p:style>
          <a:lnRef idx="2">
            <a:schemeClr val="accent1"/>
          </a:lnRef>
          <a:fillRef idx="1">
            <a:schemeClr val="lt1"/>
          </a:fillRef>
          <a:effectRef idx="0">
            <a:schemeClr val="accent1"/>
          </a:effectRef>
          <a:fontRef idx="minor">
            <a:schemeClr val="dk1"/>
          </a:fontRef>
        </p:style>
        <p:txBody>
          <a:bodyPr>
            <a:normAutofit/>
          </a:bodyPr>
          <a:lstStyle/>
          <a:p>
            <a:r>
              <a:rPr lang="en-US" sz="2400" dirty="0" smtClean="0"/>
              <a:t>Click the + icon</a:t>
            </a:r>
          </a:p>
          <a:p>
            <a:r>
              <a:rPr lang="en-US" sz="2400" dirty="0" smtClean="0"/>
              <a:t>Give it a name</a:t>
            </a:r>
          </a:p>
          <a:p>
            <a:r>
              <a:rPr lang="en-US" sz="2400" dirty="0" smtClean="0"/>
              <a:t>Assign it visibility</a:t>
            </a:r>
          </a:p>
          <a:p>
            <a:r>
              <a:rPr lang="en-US" sz="2400" dirty="0" smtClean="0"/>
              <a:t>Create Project</a:t>
            </a:r>
            <a:endParaRPr lang="en-US" sz="2400" dirty="0"/>
          </a:p>
        </p:txBody>
      </p:sp>
      <p:cxnSp>
        <p:nvCxnSpPr>
          <p:cNvPr id="6" name="Straight Arrow Connector 5"/>
          <p:cNvCxnSpPr/>
          <p:nvPr/>
        </p:nvCxnSpPr>
        <p:spPr>
          <a:xfrm flipV="1">
            <a:off x="1718752" y="1546812"/>
            <a:ext cx="6521710" cy="2768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852433" y="2081509"/>
            <a:ext cx="830730" cy="5347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651912" y="4191663"/>
            <a:ext cx="1718752" cy="4583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852433" y="3408710"/>
            <a:ext cx="1413196" cy="3150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9109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4"/>
            <a:ext cx="8229600" cy="1143000"/>
          </a:xfrm>
        </p:spPr>
        <p:txBody>
          <a:bodyPr/>
          <a:lstStyle/>
          <a:p>
            <a:r>
              <a:rPr lang="en-US" dirty="0" err="1" smtClean="0"/>
              <a:t>git</a:t>
            </a:r>
            <a:r>
              <a:rPr lang="en-US" dirty="0" smtClean="0"/>
              <a:t> and </a:t>
            </a:r>
            <a:r>
              <a:rPr lang="en-US" dirty="0" err="1" smtClean="0"/>
              <a:t>Gitlab</a:t>
            </a:r>
            <a:endParaRPr lang="en-US" dirty="0"/>
          </a:p>
        </p:txBody>
      </p:sp>
      <p:sp>
        <p:nvSpPr>
          <p:cNvPr id="3" name="Content Placeholder 2"/>
          <p:cNvSpPr>
            <a:spLocks noGrp="1"/>
          </p:cNvSpPr>
          <p:nvPr>
            <p:ph idx="1"/>
          </p:nvPr>
        </p:nvSpPr>
        <p:spPr>
          <a:xfrm>
            <a:off x="457200" y="916628"/>
            <a:ext cx="8229600" cy="5209535"/>
          </a:xfrm>
        </p:spPr>
        <p:txBody>
          <a:bodyPr/>
          <a:lstStyle/>
          <a:p>
            <a:r>
              <a:rPr lang="en-US" dirty="0" smtClean="0"/>
              <a:t>Register your local repository with </a:t>
            </a:r>
            <a:r>
              <a:rPr lang="en-US" dirty="0" err="1" smtClean="0"/>
              <a:t>GitLab</a:t>
            </a:r>
            <a:r>
              <a:rPr lang="en-US" dirty="0" smtClean="0"/>
              <a:t> or download it and start working in the downloaded folder:</a:t>
            </a:r>
            <a:endParaRPr lang="en-US" dirty="0"/>
          </a:p>
        </p:txBody>
      </p:sp>
      <p:pic>
        <p:nvPicPr>
          <p:cNvPr id="4" name="Picture 3" descr="Screen Shot 2014-09-09 at 10.53.40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2463438"/>
            <a:ext cx="9144000" cy="439456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3731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Generating and installing your authentication (</a:t>
            </a:r>
            <a:r>
              <a:rPr lang="en-US" dirty="0" err="1" smtClean="0"/>
              <a:t>ssh</a:t>
            </a:r>
            <a:r>
              <a:rPr lang="en-US" dirty="0" smtClean="0"/>
              <a:t>) </a:t>
            </a:r>
            <a:r>
              <a:rPr lang="en-US" dirty="0" err="1" smtClean="0"/>
              <a:t>keypair</a:t>
            </a:r>
            <a:endParaRPr lang="en-US" dirty="0"/>
          </a:p>
        </p:txBody>
      </p:sp>
      <p:sp>
        <p:nvSpPr>
          <p:cNvPr id="3" name="Content Placeholder 2"/>
          <p:cNvSpPr>
            <a:spLocks noGrp="1"/>
          </p:cNvSpPr>
          <p:nvPr>
            <p:ph idx="1"/>
          </p:nvPr>
        </p:nvSpPr>
        <p:spPr/>
        <p:txBody>
          <a:bodyPr>
            <a:normAutofit/>
          </a:bodyPr>
          <a:lstStyle/>
          <a:p>
            <a:r>
              <a:rPr lang="en-US" sz="2800" dirty="0" smtClean="0"/>
              <a:t>Windows: Install </a:t>
            </a:r>
            <a:r>
              <a:rPr lang="en-US" sz="2800" dirty="0" err="1" smtClean="0"/>
              <a:t>Git</a:t>
            </a:r>
            <a:r>
              <a:rPr lang="en-US" sz="2800" dirty="0" smtClean="0"/>
              <a:t> for Windows (</a:t>
            </a:r>
            <a:r>
              <a:rPr lang="en-US" sz="2800" dirty="0" err="1" smtClean="0">
                <a:solidFill>
                  <a:srgbClr val="1F497D"/>
                </a:solidFill>
              </a:rPr>
              <a:t>git-scm.com</a:t>
            </a:r>
            <a:r>
              <a:rPr lang="en-US" sz="2800" dirty="0" smtClean="0"/>
              <a:t>)</a:t>
            </a:r>
          </a:p>
          <a:p>
            <a:pPr lvl="2"/>
            <a:r>
              <a:rPr lang="en-US" sz="2000" dirty="0" smtClean="0"/>
              <a:t>Run </a:t>
            </a:r>
            <a:r>
              <a:rPr lang="en-US" sz="2000" dirty="0" err="1" smtClean="0"/>
              <a:t>ssh-keygen.exe</a:t>
            </a:r>
            <a:endParaRPr lang="en-US" sz="2000" dirty="0" smtClean="0"/>
          </a:p>
          <a:p>
            <a:pPr lvl="2"/>
            <a:r>
              <a:rPr lang="en-US" sz="2000" dirty="0" smtClean="0"/>
              <a:t>Place the </a:t>
            </a:r>
            <a:r>
              <a:rPr lang="en-US" sz="2000" dirty="0" err="1" smtClean="0"/>
              <a:t>ssh</a:t>
            </a:r>
            <a:r>
              <a:rPr lang="en-US" sz="2000" dirty="0" smtClean="0"/>
              <a:t> key that is generated in /Users/[your user]/.</a:t>
            </a:r>
            <a:r>
              <a:rPr lang="en-US" sz="2000" dirty="0" err="1" smtClean="0"/>
              <a:t>ssh</a:t>
            </a:r>
            <a:r>
              <a:rPr lang="en-US" sz="2000" dirty="0" smtClean="0"/>
              <a:t>/</a:t>
            </a:r>
          </a:p>
          <a:p>
            <a:pPr lvl="2"/>
            <a:r>
              <a:rPr lang="en-US" sz="2000" dirty="0" smtClean="0"/>
              <a:t>Copy the contents of the public key (.pub extension) into </a:t>
            </a:r>
            <a:r>
              <a:rPr lang="en-US" sz="2000" dirty="0" err="1" smtClean="0"/>
              <a:t>GitLab</a:t>
            </a:r>
            <a:endParaRPr lang="en-US" sz="2000" dirty="0"/>
          </a:p>
          <a:p>
            <a:r>
              <a:rPr lang="en-US" sz="2800" dirty="0" smtClean="0"/>
              <a:t>Mac/Linux</a:t>
            </a:r>
          </a:p>
          <a:p>
            <a:pPr lvl="2"/>
            <a:r>
              <a:rPr lang="en-US" sz="2000" dirty="0" smtClean="0"/>
              <a:t>In Terminal, type </a:t>
            </a:r>
            <a:r>
              <a:rPr lang="en-US" sz="1600" dirty="0" smtClean="0">
                <a:solidFill>
                  <a:srgbClr val="C0504D"/>
                </a:solidFill>
                <a:latin typeface="Consolas"/>
                <a:cs typeface="Consolas"/>
              </a:rPr>
              <a:t>&gt; </a:t>
            </a:r>
            <a:r>
              <a:rPr lang="en-US" sz="1600" dirty="0" err="1" smtClean="0">
                <a:solidFill>
                  <a:srgbClr val="C0504D"/>
                </a:solidFill>
                <a:latin typeface="Consolas"/>
                <a:cs typeface="Consolas"/>
              </a:rPr>
              <a:t>ssh-keygen</a:t>
            </a:r>
            <a:r>
              <a:rPr lang="en-US" sz="1600" dirty="0" smtClean="0">
                <a:solidFill>
                  <a:srgbClr val="C0504D"/>
                </a:solidFill>
                <a:latin typeface="Consolas"/>
                <a:cs typeface="Consolas"/>
              </a:rPr>
              <a:t> –t </a:t>
            </a:r>
            <a:r>
              <a:rPr lang="en-US" sz="1600" dirty="0" err="1" smtClean="0">
                <a:solidFill>
                  <a:srgbClr val="C0504D"/>
                </a:solidFill>
                <a:latin typeface="Consolas"/>
                <a:cs typeface="Consolas"/>
              </a:rPr>
              <a:t>rsa</a:t>
            </a:r>
            <a:r>
              <a:rPr lang="en-US" sz="1600" dirty="0" smtClean="0">
                <a:solidFill>
                  <a:srgbClr val="C0504D"/>
                </a:solidFill>
                <a:latin typeface="Consolas"/>
                <a:cs typeface="Consolas"/>
              </a:rPr>
              <a:t> –C “[your dal email]”</a:t>
            </a:r>
          </a:p>
          <a:p>
            <a:pPr lvl="2"/>
            <a:r>
              <a:rPr lang="en-US" sz="2000" dirty="0" smtClean="0"/>
              <a:t>Accept all default settings, note the ‘public key’ filename</a:t>
            </a:r>
          </a:p>
          <a:p>
            <a:pPr lvl="2"/>
            <a:r>
              <a:rPr lang="en-US" sz="2000" dirty="0" smtClean="0"/>
              <a:t>Type </a:t>
            </a:r>
            <a:r>
              <a:rPr lang="en-US" sz="1600" dirty="0" smtClean="0">
                <a:solidFill>
                  <a:srgbClr val="C0504D"/>
                </a:solidFill>
                <a:latin typeface="Consolas"/>
                <a:cs typeface="Consolas"/>
              </a:rPr>
              <a:t>&gt; cat ~/.</a:t>
            </a:r>
            <a:r>
              <a:rPr lang="en-US" sz="1600" dirty="0" err="1" smtClean="0">
                <a:solidFill>
                  <a:srgbClr val="C0504D"/>
                </a:solidFill>
                <a:latin typeface="Consolas"/>
                <a:cs typeface="Consolas"/>
              </a:rPr>
              <a:t>ssh</a:t>
            </a:r>
            <a:r>
              <a:rPr lang="en-US" sz="1600" dirty="0" smtClean="0">
                <a:solidFill>
                  <a:srgbClr val="C0504D"/>
                </a:solidFill>
                <a:latin typeface="Consolas"/>
                <a:cs typeface="Consolas"/>
              </a:rPr>
              <a:t>/[the public key filename]</a:t>
            </a:r>
          </a:p>
          <a:p>
            <a:pPr lvl="2"/>
            <a:r>
              <a:rPr lang="en-US" sz="2000" dirty="0" smtClean="0"/>
              <a:t>Paste the output into </a:t>
            </a:r>
            <a:r>
              <a:rPr lang="en-US" sz="2000" dirty="0" err="1" smtClean="0"/>
              <a:t>GitLab</a:t>
            </a:r>
            <a:endParaRPr lang="en-US" sz="20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1430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GitLab’s</a:t>
            </a:r>
            <a:r>
              <a:rPr lang="en-US" dirty="0" smtClean="0"/>
              <a:t> instructions on SSH Keys</a:t>
            </a:r>
            <a:endParaRPr lang="en-US" dirty="0"/>
          </a:p>
        </p:txBody>
      </p:sp>
      <p:sp>
        <p:nvSpPr>
          <p:cNvPr id="3" name="Content Placeholder 2"/>
          <p:cNvSpPr>
            <a:spLocks noGrp="1"/>
          </p:cNvSpPr>
          <p:nvPr>
            <p:ph idx="1"/>
          </p:nvPr>
        </p:nvSpPr>
        <p:spPr/>
        <p:txBody>
          <a:bodyPr>
            <a:normAutofit/>
          </a:bodyPr>
          <a:lstStyle/>
          <a:p>
            <a:r>
              <a:rPr lang="en-US" sz="2800" dirty="0">
                <a:solidFill>
                  <a:schemeClr val="tx2"/>
                </a:solidFill>
              </a:rPr>
              <a:t>https://utility.oceantrack.org/gitlab/help/ssh/</a:t>
            </a:r>
            <a:r>
              <a:rPr lang="en-US" sz="2800" dirty="0" smtClean="0">
                <a:solidFill>
                  <a:schemeClr val="tx2"/>
                </a:solidFill>
              </a:rPr>
              <a:t>ssh.md</a:t>
            </a:r>
          </a:p>
          <a:p>
            <a:pPr marL="0" indent="0">
              <a:buNone/>
            </a:pPr>
            <a:endParaRPr lang="en-US" sz="2800" dirty="0">
              <a:solidFill>
                <a:schemeClr val="tx2"/>
              </a:solidFill>
            </a:endParaRPr>
          </a:p>
        </p:txBody>
      </p:sp>
      <p:pic>
        <p:nvPicPr>
          <p:cNvPr id="4" name="Picture 3" descr="Screen Shot 2014-09-10 at 12.55.59 P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2519645"/>
            <a:ext cx="9144000" cy="321063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8749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Pushing commits to </a:t>
            </a:r>
            <a:r>
              <a:rPr lang="en-US" dirty="0" err="1" smtClean="0"/>
              <a:t>GitLab</a:t>
            </a:r>
            <a:endParaRPr lang="en-US" dirty="0"/>
          </a:p>
        </p:txBody>
      </p:sp>
      <p:sp>
        <p:nvSpPr>
          <p:cNvPr id="3" name="Content Placeholder 2"/>
          <p:cNvSpPr>
            <a:spLocks noGrp="1"/>
          </p:cNvSpPr>
          <p:nvPr>
            <p:ph idx="1"/>
          </p:nvPr>
        </p:nvSpPr>
        <p:spPr/>
        <p:txBody>
          <a:bodyPr/>
          <a:lstStyle/>
          <a:p>
            <a:r>
              <a:rPr lang="en-US" dirty="0" smtClean="0"/>
              <a:t>Sync your repository to the </a:t>
            </a:r>
            <a:r>
              <a:rPr lang="en-US" dirty="0" err="1" smtClean="0"/>
              <a:t>GitLab</a:t>
            </a:r>
            <a:r>
              <a:rPr lang="en-US" dirty="0" smtClean="0"/>
              <a:t> with</a:t>
            </a:r>
          </a:p>
          <a:p>
            <a:pPr lvl="1"/>
            <a:r>
              <a:rPr lang="en-US" sz="2000" dirty="0" smtClean="0">
                <a:solidFill>
                  <a:srgbClr val="632523"/>
                </a:solidFill>
              </a:rPr>
              <a:t>&gt;</a:t>
            </a:r>
            <a:r>
              <a:rPr lang="en-US" dirty="0" smtClean="0">
                <a:solidFill>
                  <a:srgbClr val="632523"/>
                </a:solidFill>
              </a:rPr>
              <a:t> </a:t>
            </a:r>
            <a:r>
              <a:rPr lang="en-US" sz="2000" dirty="0" err="1" smtClean="0">
                <a:solidFill>
                  <a:srgbClr val="632523"/>
                </a:solidFill>
                <a:latin typeface="Consolas"/>
                <a:cs typeface="Consolas"/>
              </a:rPr>
              <a:t>git</a:t>
            </a:r>
            <a:r>
              <a:rPr lang="en-US" sz="2000" dirty="0" smtClean="0">
                <a:solidFill>
                  <a:srgbClr val="632523"/>
                </a:solidFill>
                <a:latin typeface="Consolas"/>
                <a:cs typeface="Consolas"/>
              </a:rPr>
              <a:t> push –u origin master</a:t>
            </a:r>
          </a:p>
          <a:p>
            <a:pPr lvl="1"/>
            <a:endParaRPr lang="en-US" sz="2000" dirty="0">
              <a:latin typeface="Consolas"/>
              <a:cs typeface="Consolas"/>
            </a:endParaRPr>
          </a:p>
          <a:p>
            <a:r>
              <a:rPr lang="en-US" dirty="0" smtClean="0">
                <a:latin typeface="Calibri"/>
                <a:cs typeface="Calibri"/>
              </a:rPr>
              <a:t>Changes will be reflected on the site and others can see your work and grab it from your repository.</a:t>
            </a:r>
            <a:endParaRPr lang="en-US" dirty="0">
              <a:latin typeface="Calibri"/>
              <a:cs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6570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err="1" smtClean="0"/>
              <a:t>GitLab</a:t>
            </a:r>
            <a:r>
              <a:rPr lang="en-US" dirty="0" smtClean="0"/>
              <a:t> Extras</a:t>
            </a:r>
            <a:endParaRPr lang="en-US" dirty="0"/>
          </a:p>
        </p:txBody>
      </p:sp>
      <p:sp>
        <p:nvSpPr>
          <p:cNvPr id="3" name="Content Placeholder 2"/>
          <p:cNvSpPr>
            <a:spLocks noGrp="1"/>
          </p:cNvSpPr>
          <p:nvPr>
            <p:ph idx="1"/>
          </p:nvPr>
        </p:nvSpPr>
        <p:spPr/>
        <p:txBody>
          <a:bodyPr/>
          <a:lstStyle/>
          <a:p>
            <a:r>
              <a:rPr lang="en-US" dirty="0" smtClean="0"/>
              <a:t>Issue reporting – users of your code can tell you when there are problems.</a:t>
            </a:r>
          </a:p>
          <a:p>
            <a:r>
              <a:rPr lang="en-US" dirty="0" smtClean="0"/>
              <a:t>Wiki – Included for each project</a:t>
            </a:r>
          </a:p>
          <a:p>
            <a:r>
              <a:rPr lang="en-US" dirty="0" smtClean="0"/>
              <a:t>Snippets – Code/text you want to share outside of a project. An example of how to do something in a certain language, for example</a:t>
            </a:r>
          </a:p>
          <a:p>
            <a:r>
              <a:rPr lang="en-US" dirty="0" smtClean="0"/>
              <a:t>Notifications – when someone changes something in a project you own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7476566"/>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602"/>
            <a:ext cx="8229600" cy="1143000"/>
          </a:xfrm>
        </p:spPr>
        <p:txBody>
          <a:bodyPr/>
          <a:lstStyle/>
          <a:p>
            <a:r>
              <a:rPr lang="en-US" dirty="0" err="1" smtClean="0"/>
              <a:t>GitLab</a:t>
            </a:r>
            <a:r>
              <a:rPr lang="en-US" dirty="0" smtClean="0"/>
              <a:t> @ OTN</a:t>
            </a:r>
            <a:endParaRPr lang="en-US" dirty="0"/>
          </a:p>
        </p:txBody>
      </p:sp>
      <p:sp>
        <p:nvSpPr>
          <p:cNvPr id="3" name="Content Placeholder 2"/>
          <p:cNvSpPr>
            <a:spLocks noGrp="1"/>
          </p:cNvSpPr>
          <p:nvPr>
            <p:ph idx="1"/>
          </p:nvPr>
        </p:nvSpPr>
        <p:spPr>
          <a:xfrm>
            <a:off x="457200" y="1600201"/>
            <a:ext cx="8229600" cy="797560"/>
          </a:xfrm>
        </p:spPr>
        <p:txBody>
          <a:bodyPr>
            <a:normAutofit fontScale="25000" lnSpcReduction="20000"/>
          </a:bodyPr>
          <a:lstStyle/>
          <a:p>
            <a:pPr marL="457200" lvl="1" indent="0">
              <a:buNone/>
            </a:pPr>
            <a:r>
              <a:rPr lang="en-US" sz="16000" dirty="0" smtClean="0">
                <a:solidFill>
                  <a:srgbClr val="C0504D"/>
                </a:solidFill>
              </a:rPr>
              <a:t>https://</a:t>
            </a:r>
            <a:r>
              <a:rPr lang="en-US" sz="16000" dirty="0" err="1" smtClean="0">
                <a:solidFill>
                  <a:srgbClr val="C0504D"/>
                </a:solidFill>
              </a:rPr>
              <a:t>utility.oceantrack.org</a:t>
            </a:r>
            <a:r>
              <a:rPr lang="en-US" sz="16000" dirty="0" smtClean="0">
                <a:solidFill>
                  <a:srgbClr val="C0504D"/>
                </a:solidFill>
              </a:rPr>
              <a:t>/</a:t>
            </a:r>
            <a:r>
              <a:rPr lang="en-US" sz="16000" dirty="0" err="1" smtClean="0">
                <a:solidFill>
                  <a:srgbClr val="C0504D"/>
                </a:solidFill>
              </a:rPr>
              <a:t>gitlab</a:t>
            </a:r>
            <a:r>
              <a:rPr lang="en-US" sz="16000" dirty="0" smtClean="0">
                <a:solidFill>
                  <a:srgbClr val="C0504D"/>
                </a:solidFill>
              </a:rPr>
              <a:t>/</a:t>
            </a:r>
            <a:endParaRPr lang="en-US" sz="16000" dirty="0">
              <a:solidFill>
                <a:srgbClr val="C0504D"/>
              </a:solidFill>
            </a:endParaRPr>
          </a:p>
        </p:txBody>
      </p:sp>
      <p:pic>
        <p:nvPicPr>
          <p:cNvPr id="6" name="Picture 5" descr="branching_model.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04240" y="2884174"/>
            <a:ext cx="7366000" cy="3137236"/>
          </a:xfrm>
          <a:prstGeom prst="rect">
            <a:avLst/>
          </a:prstGeom>
        </p:spPr>
      </p:pic>
      <p:sp>
        <p:nvSpPr>
          <p:cNvPr id="7" name="TextBox 6"/>
          <p:cNvSpPr txBox="1"/>
          <p:nvPr/>
        </p:nvSpPr>
        <p:spPr>
          <a:xfrm>
            <a:off x="1595120" y="2580641"/>
            <a:ext cx="5902960" cy="369332"/>
          </a:xfrm>
          <a:prstGeom prst="rect">
            <a:avLst/>
          </a:prstGeom>
          <a:noFill/>
        </p:spPr>
        <p:txBody>
          <a:bodyPr wrap="square" rtlCol="0">
            <a:spAutoFit/>
          </a:bodyPr>
          <a:lstStyle/>
          <a:p>
            <a:r>
              <a:rPr lang="en-US" dirty="0" smtClean="0">
                <a:solidFill>
                  <a:schemeClr val="bg1">
                    <a:lumMod val="50000"/>
                  </a:schemeClr>
                </a:solidFill>
              </a:rPr>
              <a:t>An example of a </a:t>
            </a:r>
            <a:r>
              <a:rPr lang="en-US" dirty="0">
                <a:solidFill>
                  <a:schemeClr val="bg1">
                    <a:lumMod val="50000"/>
                  </a:schemeClr>
                </a:solidFill>
              </a:rPr>
              <a:t>b</a:t>
            </a:r>
            <a:r>
              <a:rPr lang="en-US" dirty="0" smtClean="0">
                <a:solidFill>
                  <a:schemeClr val="bg1">
                    <a:lumMod val="50000"/>
                  </a:schemeClr>
                </a:solidFill>
              </a:rPr>
              <a:t>ranching model of software development</a:t>
            </a:r>
            <a:endParaRPr lang="en-US" dirty="0">
              <a:solidFill>
                <a:schemeClr val="bg1">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3778974"/>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Control</a:t>
            </a:r>
            <a:endParaRPr lang="en-US" dirty="0"/>
          </a:p>
        </p:txBody>
      </p:sp>
      <p:sp>
        <p:nvSpPr>
          <p:cNvPr id="3" name="Content Placeholder 2"/>
          <p:cNvSpPr>
            <a:spLocks noGrp="1"/>
          </p:cNvSpPr>
          <p:nvPr>
            <p:ph idx="1"/>
          </p:nvPr>
        </p:nvSpPr>
        <p:spPr/>
        <p:txBody>
          <a:bodyPr/>
          <a:lstStyle/>
          <a:p>
            <a:pPr marL="0" indent="0">
              <a:buNone/>
            </a:pPr>
            <a:r>
              <a:rPr lang="en-US" dirty="0" smtClean="0"/>
              <a:t>Can: </a:t>
            </a:r>
          </a:p>
          <a:p>
            <a:pPr marL="0" indent="0">
              <a:buNone/>
            </a:pPr>
            <a:r>
              <a:rPr lang="en-US" dirty="0"/>
              <a:t>	</a:t>
            </a:r>
            <a:r>
              <a:rPr lang="en-US" dirty="0" smtClean="0"/>
              <a:t>Bring you back from a mistake you made.</a:t>
            </a:r>
          </a:p>
          <a:p>
            <a:pPr marL="0" indent="0">
              <a:buNone/>
            </a:pPr>
            <a:r>
              <a:rPr lang="en-US" dirty="0"/>
              <a:t>	</a:t>
            </a:r>
            <a:r>
              <a:rPr lang="en-US" dirty="0" smtClean="0"/>
              <a:t>Show you the difference between two versions of a project</a:t>
            </a:r>
          </a:p>
          <a:p>
            <a:pPr marL="0" indent="0">
              <a:buNone/>
            </a:pPr>
            <a:r>
              <a:rPr lang="en-US" dirty="0"/>
              <a:t>	</a:t>
            </a:r>
            <a:r>
              <a:rPr lang="en-US" dirty="0" smtClean="0"/>
              <a:t>Let you share your project with others</a:t>
            </a:r>
          </a:p>
          <a:p>
            <a:pPr marL="0" indent="0">
              <a:buNone/>
            </a:pPr>
            <a:r>
              <a:rPr lang="en-US" dirty="0"/>
              <a:t>	</a:t>
            </a:r>
            <a:r>
              <a:rPr lang="en-US" dirty="0" smtClean="0"/>
              <a:t>Review the history of your collaborative project and see who contributed what and when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6281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implementations</a:t>
            </a:r>
            <a:endParaRPr lang="en-US" dirty="0"/>
          </a:p>
        </p:txBody>
      </p:sp>
      <p:sp>
        <p:nvSpPr>
          <p:cNvPr id="3" name="Content Placeholder 2"/>
          <p:cNvSpPr>
            <a:spLocks noGrp="1"/>
          </p:cNvSpPr>
          <p:nvPr>
            <p:ph idx="1"/>
          </p:nvPr>
        </p:nvSpPr>
        <p:spPr/>
        <p:txBody>
          <a:bodyPr/>
          <a:lstStyle/>
          <a:p>
            <a:r>
              <a:rPr lang="en-US" dirty="0" smtClean="0"/>
              <a:t>CVS, SVN, SharePoint, Mercurial, </a:t>
            </a:r>
            <a:r>
              <a:rPr lang="en-US" dirty="0" err="1" smtClean="0"/>
              <a:t>Git</a:t>
            </a:r>
            <a:endParaRPr lang="en-US" dirty="0" smtClean="0"/>
          </a:p>
          <a:p>
            <a:r>
              <a:rPr lang="en-US" dirty="0" smtClean="0"/>
              <a:t>Different philosophies that arrive at a similar set of features.</a:t>
            </a:r>
          </a:p>
          <a:p>
            <a:r>
              <a:rPr lang="en-US" dirty="0" err="1" smtClean="0"/>
              <a:t>Git</a:t>
            </a:r>
            <a:r>
              <a:rPr lang="en-US" dirty="0" smtClean="0"/>
              <a:t> is very popular due to its low overhead, easy installation and portability.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3900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err="1" smtClean="0"/>
              <a:t>Git</a:t>
            </a:r>
            <a:r>
              <a:rPr lang="en-US" dirty="0" smtClean="0"/>
              <a:t> Works (basically)</a:t>
            </a:r>
            <a:endParaRPr lang="en-US" dirty="0"/>
          </a:p>
        </p:txBody>
      </p:sp>
      <p:sp>
        <p:nvSpPr>
          <p:cNvPr id="3" name="Content Placeholder 2"/>
          <p:cNvSpPr>
            <a:spLocks noGrp="1"/>
          </p:cNvSpPr>
          <p:nvPr>
            <p:ph idx="1"/>
          </p:nvPr>
        </p:nvSpPr>
        <p:spPr/>
        <p:txBody>
          <a:bodyPr>
            <a:normAutofit fontScale="92500"/>
          </a:bodyPr>
          <a:lstStyle/>
          <a:p>
            <a:r>
              <a:rPr lang="en-US" dirty="0" smtClean="0"/>
              <a:t>Register a folder and (some of) the files inside it with </a:t>
            </a:r>
            <a:r>
              <a:rPr lang="en-US" dirty="0" err="1" smtClean="0"/>
              <a:t>Git</a:t>
            </a:r>
            <a:r>
              <a:rPr lang="en-US" dirty="0" smtClean="0"/>
              <a:t>. This creates a </a:t>
            </a:r>
            <a:r>
              <a:rPr lang="en-US" dirty="0" smtClean="0">
                <a:solidFill>
                  <a:srgbClr val="C0504D"/>
                </a:solidFill>
              </a:rPr>
              <a:t>repository</a:t>
            </a:r>
            <a:r>
              <a:rPr lang="en-US" dirty="0" smtClean="0"/>
              <a:t>. Sometimes known as a ‘repo’</a:t>
            </a:r>
          </a:p>
          <a:p>
            <a:pPr lvl="3"/>
            <a:r>
              <a:rPr lang="en-US" dirty="0" smtClean="0">
                <a:solidFill>
                  <a:srgbClr val="C0504D"/>
                </a:solidFill>
                <a:latin typeface="Consolas"/>
                <a:cs typeface="Consolas"/>
              </a:rPr>
              <a:t>&gt; </a:t>
            </a:r>
            <a:r>
              <a:rPr lang="en-US" dirty="0" err="1" smtClean="0">
                <a:solidFill>
                  <a:srgbClr val="C0504D"/>
                </a:solidFill>
                <a:latin typeface="Consolas"/>
                <a:cs typeface="Consolas"/>
              </a:rPr>
              <a:t>git</a:t>
            </a:r>
            <a:r>
              <a:rPr lang="en-US" dirty="0" smtClean="0">
                <a:solidFill>
                  <a:srgbClr val="C0504D"/>
                </a:solidFill>
                <a:latin typeface="Consolas"/>
                <a:cs typeface="Consolas"/>
              </a:rPr>
              <a:t> </a:t>
            </a:r>
            <a:r>
              <a:rPr lang="en-US" dirty="0" err="1" smtClean="0">
                <a:solidFill>
                  <a:srgbClr val="C0504D"/>
                </a:solidFill>
                <a:latin typeface="Consolas"/>
                <a:cs typeface="Consolas"/>
              </a:rPr>
              <a:t>init</a:t>
            </a:r>
            <a:endParaRPr lang="en-US" dirty="0">
              <a:solidFill>
                <a:srgbClr val="C0504D"/>
              </a:solidFill>
              <a:latin typeface="Consolas"/>
              <a:cs typeface="Consolas"/>
            </a:endParaRPr>
          </a:p>
          <a:p>
            <a:r>
              <a:rPr lang="en-US" dirty="0" smtClean="0">
                <a:latin typeface="Calibri"/>
                <a:cs typeface="Calibri"/>
              </a:rPr>
              <a:t>This repository has no files yet, so we add some.</a:t>
            </a:r>
          </a:p>
          <a:p>
            <a:pPr lvl="3"/>
            <a:r>
              <a:rPr lang="en-US" dirty="0" smtClean="0">
                <a:solidFill>
                  <a:srgbClr val="C0504D"/>
                </a:solidFill>
                <a:latin typeface="Consolas"/>
                <a:cs typeface="Consolas"/>
              </a:rPr>
              <a:t>&gt; </a:t>
            </a:r>
            <a:r>
              <a:rPr lang="en-US" dirty="0" err="1" smtClean="0">
                <a:solidFill>
                  <a:srgbClr val="C0504D"/>
                </a:solidFill>
                <a:latin typeface="Consolas"/>
                <a:cs typeface="Consolas"/>
              </a:rPr>
              <a:t>git</a:t>
            </a:r>
            <a:r>
              <a:rPr lang="en-US" dirty="0" smtClean="0">
                <a:solidFill>
                  <a:srgbClr val="C0504D"/>
                </a:solidFill>
                <a:latin typeface="Consolas"/>
                <a:cs typeface="Consolas"/>
              </a:rPr>
              <a:t> add </a:t>
            </a:r>
            <a:r>
              <a:rPr lang="en-US" dirty="0" err="1" smtClean="0">
                <a:solidFill>
                  <a:srgbClr val="C0504D"/>
                </a:solidFill>
                <a:latin typeface="Consolas"/>
                <a:cs typeface="Consolas"/>
              </a:rPr>
              <a:t>readme.txt</a:t>
            </a:r>
            <a:endParaRPr lang="en-US" dirty="0" smtClean="0">
              <a:solidFill>
                <a:srgbClr val="C0504D"/>
              </a:solidFill>
              <a:latin typeface="Consolas"/>
              <a:cs typeface="Consolas"/>
            </a:endParaRPr>
          </a:p>
          <a:p>
            <a:pPr lvl="3"/>
            <a:r>
              <a:rPr lang="en-US" dirty="0" smtClean="0">
                <a:solidFill>
                  <a:srgbClr val="C0504D"/>
                </a:solidFill>
                <a:latin typeface="Consolas"/>
                <a:cs typeface="Consolas"/>
              </a:rPr>
              <a:t>&gt; </a:t>
            </a:r>
            <a:r>
              <a:rPr lang="en-US" dirty="0" err="1" smtClean="0">
                <a:solidFill>
                  <a:srgbClr val="C0504D"/>
                </a:solidFill>
                <a:latin typeface="Consolas"/>
                <a:cs typeface="Consolas"/>
              </a:rPr>
              <a:t>git</a:t>
            </a:r>
            <a:r>
              <a:rPr lang="en-US" dirty="0" smtClean="0">
                <a:solidFill>
                  <a:srgbClr val="C0504D"/>
                </a:solidFill>
                <a:latin typeface="Consolas"/>
                <a:cs typeface="Consolas"/>
              </a:rPr>
              <a:t> add *</a:t>
            </a:r>
            <a:endParaRPr lang="en-US" dirty="0">
              <a:solidFill>
                <a:srgbClr val="C0504D"/>
              </a:solidFill>
              <a:latin typeface="Consolas"/>
              <a:cs typeface="Consolas"/>
            </a:endParaRPr>
          </a:p>
          <a:p>
            <a:r>
              <a:rPr lang="en-US" dirty="0" smtClean="0">
                <a:latin typeface="Calibri"/>
                <a:cs typeface="Calibri"/>
              </a:rPr>
              <a:t>And commit it as a version we’d like to save for posterity.</a:t>
            </a:r>
          </a:p>
          <a:p>
            <a:pPr lvl="3"/>
            <a:r>
              <a:rPr lang="en-US" dirty="0" smtClean="0">
                <a:solidFill>
                  <a:srgbClr val="C0504D"/>
                </a:solidFill>
                <a:latin typeface="Consolas"/>
                <a:cs typeface="Consolas"/>
              </a:rPr>
              <a:t>&gt; </a:t>
            </a:r>
            <a:r>
              <a:rPr lang="en-US" dirty="0" err="1" smtClean="0">
                <a:solidFill>
                  <a:srgbClr val="C0504D"/>
                </a:solidFill>
                <a:latin typeface="Consolas"/>
                <a:cs typeface="Consolas"/>
              </a:rPr>
              <a:t>git</a:t>
            </a:r>
            <a:r>
              <a:rPr lang="en-US" dirty="0" smtClean="0">
                <a:solidFill>
                  <a:srgbClr val="C0504D"/>
                </a:solidFill>
                <a:latin typeface="Consolas"/>
                <a:cs typeface="Consolas"/>
              </a:rPr>
              <a:t> commit –am ‘This is my original version’</a:t>
            </a:r>
            <a:endParaRPr lang="en-US" dirty="0">
              <a:solidFill>
                <a:srgbClr val="C0504D"/>
              </a:solidFill>
              <a:latin typeface="Consolas"/>
              <a:cs typeface="Consola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6096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‘commits’?</a:t>
            </a:r>
            <a:endParaRPr lang="en-US" dirty="0"/>
          </a:p>
        </p:txBody>
      </p:sp>
      <p:sp>
        <p:nvSpPr>
          <p:cNvPr id="3" name="Content Placeholder 2"/>
          <p:cNvSpPr>
            <a:spLocks noGrp="1"/>
          </p:cNvSpPr>
          <p:nvPr>
            <p:ph idx="1"/>
          </p:nvPr>
        </p:nvSpPr>
        <p:spPr/>
        <p:txBody>
          <a:bodyPr>
            <a:normAutofit lnSpcReduction="10000"/>
          </a:bodyPr>
          <a:lstStyle/>
          <a:p>
            <a:r>
              <a:rPr lang="en-US" dirty="0" smtClean="0"/>
              <a:t>You make changes to your files, but a snapshot isn’t taken until you request it.</a:t>
            </a:r>
          </a:p>
          <a:p>
            <a:r>
              <a:rPr lang="en-US" dirty="0" smtClean="0"/>
              <a:t>A </a:t>
            </a:r>
            <a:r>
              <a:rPr lang="en-US" dirty="0" smtClean="0">
                <a:solidFill>
                  <a:schemeClr val="accent2"/>
                </a:solidFill>
              </a:rPr>
              <a:t>commit</a:t>
            </a:r>
            <a:r>
              <a:rPr lang="en-US" dirty="0" smtClean="0"/>
              <a:t>, a snapshot of your files in time, can be thought of as a point on a graph.</a:t>
            </a:r>
          </a:p>
          <a:p>
            <a:r>
              <a:rPr lang="en-US" dirty="0" smtClean="0"/>
              <a:t>If it’s not the first commit, it will have an arrow pointing to its parent(s).</a:t>
            </a:r>
          </a:p>
          <a:p>
            <a:r>
              <a:rPr lang="en-US" dirty="0" smtClean="0"/>
              <a:t>The entire history of commits is downloaded when you grab someone else’s </a:t>
            </a:r>
            <a:r>
              <a:rPr lang="en-US" dirty="0" err="1" smtClean="0"/>
              <a:t>Git</a:t>
            </a:r>
            <a:r>
              <a:rPr lang="en-US" dirty="0" smtClean="0"/>
              <a:t> repository, giving you a perfect copy of the repository.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292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GitLab</a:t>
            </a:r>
            <a:r>
              <a:rPr lang="en-US" dirty="0" smtClean="0"/>
              <a:t> - Working Together</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GitLab</a:t>
            </a:r>
            <a:r>
              <a:rPr lang="en-US" dirty="0" smtClean="0"/>
              <a:t> is one of many ways to host and distribute </a:t>
            </a:r>
            <a:r>
              <a:rPr lang="en-US" dirty="0" err="1" smtClean="0"/>
              <a:t>Git</a:t>
            </a:r>
            <a:r>
              <a:rPr lang="en-US" dirty="0" smtClean="0"/>
              <a:t> repositories. (</a:t>
            </a:r>
            <a:r>
              <a:rPr lang="en-US" dirty="0" err="1" smtClean="0"/>
              <a:t>GitLab</a:t>
            </a:r>
            <a:r>
              <a:rPr lang="en-US" dirty="0" smtClean="0"/>
              <a:t>, </a:t>
            </a:r>
            <a:r>
              <a:rPr lang="en-US" dirty="0" err="1" smtClean="0"/>
              <a:t>BitBucket</a:t>
            </a:r>
            <a:r>
              <a:rPr lang="en-US" dirty="0" smtClean="0"/>
              <a:t>)</a:t>
            </a:r>
          </a:p>
          <a:p>
            <a:r>
              <a:rPr lang="en-US" dirty="0" smtClean="0"/>
              <a:t>Provides user authentication, private repositories, and is hosted on local equipment</a:t>
            </a:r>
          </a:p>
          <a:p>
            <a:pPr lvl="1"/>
            <a:r>
              <a:rPr lang="en-US" dirty="0" smtClean="0"/>
              <a:t>Good fit for OTN, preserves privacy but allows collaboration within our HQP and HQ groups.</a:t>
            </a:r>
          </a:p>
          <a:p>
            <a:r>
              <a:rPr lang="en-US" sz="2800" dirty="0" smtClean="0"/>
              <a:t>Hosted at </a:t>
            </a:r>
            <a:r>
              <a:rPr lang="en-US" sz="2800" dirty="0" smtClean="0">
                <a:solidFill>
                  <a:srgbClr val="1F497D"/>
                </a:solidFill>
                <a:hlinkClick r:id="rId3"/>
              </a:rPr>
              <a:t>h</a:t>
            </a:r>
            <a:r>
              <a:rPr lang="en-US" sz="2800" dirty="0" smtClean="0">
                <a:solidFill>
                  <a:schemeClr val="tx2"/>
                </a:solidFill>
                <a:hlinkClick r:id="rId3"/>
              </a:rPr>
              <a:t>ttps://utility.oceantrack.org/gitlab/</a:t>
            </a:r>
            <a:endParaRPr lang="en-US" sz="2800" dirty="0" smtClean="0">
              <a:solidFill>
                <a:schemeClr val="tx2"/>
              </a:solidFill>
            </a:endParaRPr>
          </a:p>
          <a:p>
            <a:r>
              <a:rPr lang="en-US" sz="2800" dirty="0" smtClean="0">
                <a:solidFill>
                  <a:srgbClr val="000000"/>
                </a:solidFill>
              </a:rPr>
              <a:t>HQP can upload and share </a:t>
            </a:r>
            <a:r>
              <a:rPr lang="en-US" sz="2800" dirty="0" err="1" smtClean="0">
                <a:solidFill>
                  <a:srgbClr val="000000"/>
                </a:solidFill>
              </a:rPr>
              <a:t>Git</a:t>
            </a:r>
            <a:r>
              <a:rPr lang="en-US" sz="2800" dirty="0" smtClean="0">
                <a:solidFill>
                  <a:srgbClr val="000000"/>
                </a:solidFill>
              </a:rPr>
              <a:t> repositories specifically with other users and groups</a:t>
            </a:r>
          </a:p>
          <a:p>
            <a:r>
              <a:rPr lang="en-US" sz="2800" dirty="0" smtClean="0">
                <a:solidFill>
                  <a:srgbClr val="000000"/>
                </a:solidFill>
              </a:rPr>
              <a:t>Can explore the repository’s files and history and contributors in the web interface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1423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 Repository in </a:t>
            </a:r>
            <a:r>
              <a:rPr lang="en-US" dirty="0" err="1" smtClean="0"/>
              <a:t>GitLab</a:t>
            </a:r>
            <a:r>
              <a:rPr lang="en-US" dirty="0" smtClean="0"/>
              <a:t> – Network View</a:t>
            </a:r>
            <a:endParaRPr lang="en-US" dirty="0"/>
          </a:p>
        </p:txBody>
      </p:sp>
      <p:pic>
        <p:nvPicPr>
          <p:cNvPr id="6" name="Picture 5" descr="Screen Shot 2014-09-09 at 10.30.59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402514" y="931825"/>
            <a:ext cx="6416230" cy="5627794"/>
          </a:xfrm>
          <a:prstGeom prst="rect">
            <a:avLst/>
          </a:prstGeom>
        </p:spPr>
      </p:pic>
      <p:cxnSp>
        <p:nvCxnSpPr>
          <p:cNvPr id="9" name="Straight Arrow Connector 8"/>
          <p:cNvCxnSpPr>
            <a:stCxn id="14" idx="1"/>
          </p:cNvCxnSpPr>
          <p:nvPr/>
        </p:nvCxnSpPr>
        <p:spPr>
          <a:xfrm flipH="1" flipV="1">
            <a:off x="2310768" y="1143000"/>
            <a:ext cx="4717018" cy="746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027786" y="1565906"/>
            <a:ext cx="1851789"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Repository owner </a:t>
            </a:r>
          </a:p>
          <a:p>
            <a:r>
              <a:rPr lang="en-US" dirty="0" smtClean="0"/>
              <a:t>and name</a:t>
            </a:r>
          </a:p>
        </p:txBody>
      </p:sp>
      <p:cxnSp>
        <p:nvCxnSpPr>
          <p:cNvPr id="17" name="Straight Arrow Connector 16"/>
          <p:cNvCxnSpPr/>
          <p:nvPr/>
        </p:nvCxnSpPr>
        <p:spPr>
          <a:xfrm>
            <a:off x="1184029" y="2014672"/>
            <a:ext cx="954863" cy="1241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23514" y="1565910"/>
            <a:ext cx="870513"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Latest</a:t>
            </a:r>
          </a:p>
          <a:p>
            <a:r>
              <a:rPr lang="en-US" dirty="0"/>
              <a:t>v</a:t>
            </a:r>
            <a:r>
              <a:rPr lang="en-US" dirty="0" smtClean="0"/>
              <a:t>ersion</a:t>
            </a:r>
            <a:endParaRPr lang="en-US" dirty="0"/>
          </a:p>
        </p:txBody>
      </p:sp>
      <p:cxnSp>
        <p:nvCxnSpPr>
          <p:cNvPr id="24" name="Straight Arrow Connector 23"/>
          <p:cNvCxnSpPr>
            <a:stCxn id="26" idx="1"/>
          </p:cNvCxnSpPr>
          <p:nvPr/>
        </p:nvCxnSpPr>
        <p:spPr>
          <a:xfrm flipH="1">
            <a:off x="4163200" y="4357334"/>
            <a:ext cx="326288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426081" y="3895669"/>
            <a:ext cx="1260719"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Highlighted</a:t>
            </a:r>
          </a:p>
          <a:p>
            <a:r>
              <a:rPr lang="en-US" dirty="0"/>
              <a:t>c</a:t>
            </a:r>
            <a:r>
              <a:rPr lang="en-US" dirty="0" smtClean="0"/>
              <a:t>ommit w/</a:t>
            </a:r>
          </a:p>
          <a:p>
            <a:r>
              <a:rPr lang="en-US" dirty="0" smtClean="0"/>
              <a:t>message</a:t>
            </a:r>
            <a:endParaRPr lang="en-US" dirty="0"/>
          </a:p>
        </p:txBody>
      </p:sp>
      <p:sp>
        <p:nvSpPr>
          <p:cNvPr id="27" name="TextBox 26"/>
          <p:cNvSpPr txBox="1"/>
          <p:nvPr/>
        </p:nvSpPr>
        <p:spPr>
          <a:xfrm>
            <a:off x="151632" y="5184677"/>
            <a:ext cx="1287532"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Branches </a:t>
            </a:r>
          </a:p>
          <a:p>
            <a:r>
              <a:rPr lang="en-US" dirty="0" smtClean="0"/>
              <a:t>and merges</a:t>
            </a:r>
            <a:endParaRPr lang="en-US" dirty="0"/>
          </a:p>
        </p:txBody>
      </p:sp>
      <p:cxnSp>
        <p:nvCxnSpPr>
          <p:cNvPr id="29" name="Straight Arrow Connector 28"/>
          <p:cNvCxnSpPr/>
          <p:nvPr/>
        </p:nvCxnSpPr>
        <p:spPr>
          <a:xfrm flipV="1">
            <a:off x="1327259" y="3981603"/>
            <a:ext cx="983509" cy="12030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8522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8"/>
            <a:ext cx="8229600" cy="1143000"/>
          </a:xfrm>
        </p:spPr>
        <p:txBody>
          <a:bodyPr>
            <a:normAutofit fontScale="90000"/>
          </a:bodyPr>
          <a:lstStyle/>
          <a:p>
            <a:r>
              <a:rPr lang="en-US" dirty="0" smtClean="0"/>
              <a:t>A Repository in </a:t>
            </a:r>
            <a:r>
              <a:rPr lang="en-US" dirty="0" err="1" smtClean="0"/>
              <a:t>GitLab</a:t>
            </a:r>
            <a:r>
              <a:rPr lang="en-US" dirty="0" smtClean="0"/>
              <a:t> – Commit View</a:t>
            </a:r>
            <a:endParaRPr lang="en-US" dirty="0"/>
          </a:p>
        </p:txBody>
      </p:sp>
      <p:pic>
        <p:nvPicPr>
          <p:cNvPr id="4" name="Picture 3" descr="Screen Shot 2014-09-09 at 10.41.52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1079912"/>
            <a:ext cx="7435399" cy="5405211"/>
          </a:xfrm>
          <a:prstGeom prst="rect">
            <a:avLst/>
          </a:prstGeom>
        </p:spPr>
      </p:pic>
      <p:sp>
        <p:nvSpPr>
          <p:cNvPr id="5" name="TextBox 4"/>
          <p:cNvSpPr txBox="1"/>
          <p:nvPr/>
        </p:nvSpPr>
        <p:spPr>
          <a:xfrm>
            <a:off x="7892599" y="1735405"/>
            <a:ext cx="150969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Removed Line</a:t>
            </a:r>
            <a:endParaRPr lang="en-US" dirty="0"/>
          </a:p>
        </p:txBody>
      </p:sp>
      <p:sp>
        <p:nvSpPr>
          <p:cNvPr id="6" name="TextBox 5"/>
          <p:cNvSpPr txBox="1"/>
          <p:nvPr/>
        </p:nvSpPr>
        <p:spPr>
          <a:xfrm>
            <a:off x="7892599" y="2423289"/>
            <a:ext cx="140149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Inserted Line</a:t>
            </a:r>
            <a:endParaRPr lang="en-US" dirty="0"/>
          </a:p>
        </p:txBody>
      </p:sp>
      <p:cxnSp>
        <p:nvCxnSpPr>
          <p:cNvPr id="8" name="Straight Arrow Connector 7"/>
          <p:cNvCxnSpPr/>
          <p:nvPr/>
        </p:nvCxnSpPr>
        <p:spPr>
          <a:xfrm flipH="1">
            <a:off x="4856765" y="1919610"/>
            <a:ext cx="3035834" cy="96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1"/>
          </p:cNvCxnSpPr>
          <p:nvPr/>
        </p:nvCxnSpPr>
        <p:spPr>
          <a:xfrm flipH="1" flipV="1">
            <a:off x="4944013" y="2210461"/>
            <a:ext cx="2948586" cy="397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5166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10"/>
            <a:ext cx="8229600" cy="1143000"/>
          </a:xfrm>
        </p:spPr>
        <p:txBody>
          <a:bodyPr/>
          <a:lstStyle/>
          <a:p>
            <a:r>
              <a:rPr lang="en-US" dirty="0" smtClean="0"/>
              <a:t>A Repository in </a:t>
            </a:r>
            <a:r>
              <a:rPr lang="en-US" dirty="0" err="1" smtClean="0"/>
              <a:t>GitLab</a:t>
            </a:r>
            <a:r>
              <a:rPr lang="en-US" dirty="0" smtClean="0"/>
              <a:t> – Overview</a:t>
            </a:r>
            <a:endParaRPr lang="en-US" dirty="0"/>
          </a:p>
        </p:txBody>
      </p:sp>
      <p:pic>
        <p:nvPicPr>
          <p:cNvPr id="4" name="Picture 3" descr="Screen Shot 2014-09-09 at 10.44.45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312610"/>
            <a:ext cx="8406789" cy="5174999"/>
          </a:xfrm>
          <a:prstGeom prst="rect">
            <a:avLst/>
          </a:prstGeom>
        </p:spPr>
      </p:pic>
      <p:sp>
        <p:nvSpPr>
          <p:cNvPr id="5" name="TextBox 4"/>
          <p:cNvSpPr txBox="1"/>
          <p:nvPr/>
        </p:nvSpPr>
        <p:spPr>
          <a:xfrm>
            <a:off x="7752708" y="2988589"/>
            <a:ext cx="1308161"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Copy a repository to work on privately</a:t>
            </a:r>
            <a:endParaRPr lang="en-US" dirty="0"/>
          </a:p>
        </p:txBody>
      </p:sp>
      <p:cxnSp>
        <p:nvCxnSpPr>
          <p:cNvPr id="7" name="Straight Arrow Connector 6"/>
          <p:cNvCxnSpPr/>
          <p:nvPr/>
        </p:nvCxnSpPr>
        <p:spPr>
          <a:xfrm flipH="1" flipV="1">
            <a:off x="7600704" y="1804611"/>
            <a:ext cx="806085" cy="11839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027786" y="4573593"/>
            <a:ext cx="190017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Download the latest version without version history</a:t>
            </a:r>
            <a:endParaRPr lang="en-US" dirty="0"/>
          </a:p>
        </p:txBody>
      </p:sp>
      <p:cxnSp>
        <p:nvCxnSpPr>
          <p:cNvPr id="10" name="Straight Arrow Connector 9"/>
          <p:cNvCxnSpPr/>
          <p:nvPr/>
        </p:nvCxnSpPr>
        <p:spPr>
          <a:xfrm flipH="1" flipV="1">
            <a:off x="7142370" y="2148347"/>
            <a:ext cx="181424" cy="24252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6967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437</TotalTime>
  <Words>2261</Words>
  <Application>Microsoft Macintosh PowerPoint</Application>
  <PresentationFormat>On-screen Show (4:3)</PresentationFormat>
  <Paragraphs>121</Paragraphs>
  <Slides>17</Slides>
  <Notes>17</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OTN and GitLab</vt:lpstr>
      <vt:lpstr>Version Control</vt:lpstr>
      <vt:lpstr>Different implementations</vt:lpstr>
      <vt:lpstr>How Git Works (basically)</vt:lpstr>
      <vt:lpstr>What are ‘commits’?</vt:lpstr>
      <vt:lpstr>GitLab - Working Together</vt:lpstr>
      <vt:lpstr>A Repository in GitLab – Network View</vt:lpstr>
      <vt:lpstr>A Repository in GitLab – Commit View</vt:lpstr>
      <vt:lpstr>A Repository in GitLab – Overview</vt:lpstr>
      <vt:lpstr>Accessing GitLab</vt:lpstr>
      <vt:lpstr>Creating a new project</vt:lpstr>
      <vt:lpstr>git and Gitlab</vt:lpstr>
      <vt:lpstr>Generating and installing your authentication (ssh) keypair</vt:lpstr>
      <vt:lpstr>GitLab’s instructions on SSH Keys</vt:lpstr>
      <vt:lpstr>Pushing commits to GitLab</vt:lpstr>
      <vt:lpstr>More GitLab Extras</vt:lpstr>
      <vt:lpstr>GitLab @ OTN</vt:lpstr>
    </vt:vector>
  </TitlesOfParts>
  <Company>Dalhousie University</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Git and GitLab</dc:title>
  <dc:creator>Jon Pye</dc:creator>
  <cp:lastModifiedBy>Jon Pye</cp:lastModifiedBy>
  <cp:revision>31</cp:revision>
  <dcterms:created xsi:type="dcterms:W3CDTF">2014-09-11T16:18:35Z</dcterms:created>
  <dcterms:modified xsi:type="dcterms:W3CDTF">2014-09-11T16:27:40Z</dcterms:modified>
</cp:coreProperties>
</file>