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sldIdLst>
    <p:sldId id="256" r:id="rId2"/>
    <p:sldId id="281" r:id="rId3"/>
    <p:sldId id="282" r:id="rId4"/>
    <p:sldId id="257" r:id="rId5"/>
    <p:sldId id="286" r:id="rId6"/>
    <p:sldId id="258" r:id="rId7"/>
    <p:sldId id="259" r:id="rId8"/>
    <p:sldId id="260" r:id="rId9"/>
    <p:sldId id="261" r:id="rId10"/>
    <p:sldId id="262" r:id="rId11"/>
    <p:sldId id="285" r:id="rId12"/>
    <p:sldId id="263" r:id="rId13"/>
    <p:sldId id="264" r:id="rId14"/>
    <p:sldId id="265" r:id="rId15"/>
    <p:sldId id="266" r:id="rId16"/>
    <p:sldId id="289" r:id="rId17"/>
    <p:sldId id="287" r:id="rId18"/>
    <p:sldId id="267" r:id="rId19"/>
    <p:sldId id="268" r:id="rId20"/>
    <p:sldId id="269" r:id="rId21"/>
    <p:sldId id="280" r:id="rId22"/>
    <p:sldId id="270" r:id="rId23"/>
    <p:sldId id="271" r:id="rId24"/>
    <p:sldId id="283" r:id="rId25"/>
    <p:sldId id="288" r:id="rId26"/>
    <p:sldId id="272" r:id="rId27"/>
    <p:sldId id="273" r:id="rId28"/>
    <p:sldId id="274" r:id="rId29"/>
    <p:sldId id="278" r:id="rId30"/>
    <p:sldId id="279" r:id="rId31"/>
    <p:sldId id="27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1F2F86-7DDB-8E4A-A635-92C6C527F617}">
          <p14:sldIdLst>
            <p14:sldId id="256"/>
            <p14:sldId id="281"/>
            <p14:sldId id="282"/>
            <p14:sldId id="257"/>
            <p14:sldId id="286"/>
            <p14:sldId id="258"/>
            <p14:sldId id="259"/>
            <p14:sldId id="260"/>
            <p14:sldId id="261"/>
            <p14:sldId id="262"/>
            <p14:sldId id="285"/>
            <p14:sldId id="263"/>
            <p14:sldId id="264"/>
            <p14:sldId id="265"/>
            <p14:sldId id="266"/>
            <p14:sldId id="289"/>
            <p14:sldId id="287"/>
            <p14:sldId id="267"/>
            <p14:sldId id="268"/>
            <p14:sldId id="269"/>
            <p14:sldId id="280"/>
            <p14:sldId id="270"/>
            <p14:sldId id="271"/>
            <p14:sldId id="283"/>
            <p14:sldId id="288"/>
            <p14:sldId id="272"/>
            <p14:sldId id="273"/>
            <p14:sldId id="274"/>
            <p14:sldId id="278"/>
            <p14:sldId id="279"/>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2699" autoAdjust="0"/>
  </p:normalViewPr>
  <p:slideViewPr>
    <p:cSldViewPr snapToGrid="0" snapToObjects="1">
      <p:cViewPr>
        <p:scale>
          <a:sx n="140" d="100"/>
          <a:sy n="140" d="100"/>
        </p:scale>
        <p:origin x="-339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125" d="100"/>
          <a:sy n="125" d="100"/>
        </p:scale>
        <p:origin x="-39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538BB-B972-2943-8C7C-A9125DC7D418}" type="datetimeFigureOut">
              <a:rPr lang="en-US" smtClean="0"/>
              <a:pPr/>
              <a:t>2014-09-11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0DE50-24CE-624F-B6D5-EB364679F20F}" type="slidenum">
              <a:rPr lang="en-US" smtClean="0"/>
              <a:pPr/>
              <a:t>‹#›</a:t>
            </a:fld>
            <a:endParaRPr lang="en-US"/>
          </a:p>
        </p:txBody>
      </p:sp>
    </p:spTree>
    <p:extLst>
      <p:ext uri="{BB962C8B-B14F-4D97-AF65-F5344CB8AC3E}">
        <p14:creationId xmlns:p14="http://schemas.microsoft.com/office/powerpoint/2010/main" val="3533583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I’m going to talk about using </a:t>
            </a:r>
            <a:r>
              <a:rPr lang="en-US" dirty="0" err="1" smtClean="0"/>
              <a:t>OTN’s</a:t>
            </a:r>
            <a:r>
              <a:rPr lang="en-US" dirty="0" smtClean="0"/>
              <a:t> </a:t>
            </a:r>
            <a:r>
              <a:rPr lang="en-US" dirty="0" err="1" smtClean="0"/>
              <a:t>Geoserver</a:t>
            </a:r>
            <a:r>
              <a:rPr lang="en-US" dirty="0" smtClean="0"/>
              <a:t> to retrieve</a:t>
            </a:r>
            <a:r>
              <a:rPr lang="en-US" baseline="0" dirty="0" smtClean="0"/>
              <a:t> geospatial data</a:t>
            </a:r>
            <a:r>
              <a:rPr lang="en-US" dirty="0" smtClean="0"/>
              <a:t> layers and also to go over a couple of open</a:t>
            </a:r>
            <a:r>
              <a:rPr lang="en-US" baseline="0" dirty="0" smtClean="0"/>
              <a:t> source tools</a:t>
            </a:r>
            <a:r>
              <a:rPr lang="en-US" dirty="0" smtClean="0"/>
              <a:t> to help create maps for publications, posters, presentations, data exploration,</a:t>
            </a:r>
            <a:r>
              <a:rPr lang="en-US" baseline="0" dirty="0" smtClean="0"/>
              <a:t> etc..</a:t>
            </a:r>
            <a:r>
              <a:rPr lang="en-US" dirty="0" smtClean="0"/>
              <a:t> </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a:t>
            </a:fld>
            <a:endParaRPr lang="en-US"/>
          </a:p>
        </p:txBody>
      </p:sp>
    </p:spTree>
    <p:extLst>
      <p:ext uri="{BB962C8B-B14F-4D97-AF65-F5344CB8AC3E}">
        <p14:creationId xmlns:p14="http://schemas.microsoft.com/office/powerpoint/2010/main" val="20846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where we’ll get a map plotted. We create a set of axes from </a:t>
            </a:r>
            <a:r>
              <a:rPr lang="en-US" dirty="0" err="1" smtClean="0"/>
              <a:t>Matplotlib</a:t>
            </a:r>
            <a:r>
              <a:rPr lang="en-US" dirty="0" smtClean="0"/>
              <a:t>, we give it a projection from </a:t>
            </a:r>
            <a:r>
              <a:rPr lang="en-US" dirty="0" err="1" smtClean="0"/>
              <a:t>cartopy’s</a:t>
            </a:r>
            <a:r>
              <a:rPr lang="en-US" dirty="0" smtClean="0"/>
              <a:t> projections. Now we’ll bring in all the features in </a:t>
            </a:r>
            <a:r>
              <a:rPr lang="en-US" dirty="0" err="1" smtClean="0"/>
              <a:t>geom</a:t>
            </a:r>
            <a:r>
              <a:rPr lang="en-US" dirty="0" smtClean="0"/>
              <a:t> and peel</a:t>
            </a:r>
            <a:r>
              <a:rPr lang="en-US" baseline="0" dirty="0" smtClean="0"/>
              <a:t> off the first one and </a:t>
            </a:r>
            <a:r>
              <a:rPr lang="en-US" dirty="0" smtClean="0"/>
              <a:t>have a look </a:t>
            </a:r>
            <a:r>
              <a:rPr lang="en-US" baseline="0" dirty="0" smtClean="0"/>
              <a:t>to make sure it’s what we expect it to be. Now we could print every feature on here, but I’m just interested in plotting the </a:t>
            </a:r>
            <a:r>
              <a:rPr lang="en-US" baseline="0" dirty="0" err="1" smtClean="0"/>
              <a:t>halifax</a:t>
            </a:r>
            <a:r>
              <a:rPr lang="en-US" baseline="0" dirty="0" smtClean="0"/>
              <a:t> line. So we’ll take just our </a:t>
            </a:r>
            <a:r>
              <a:rPr lang="en-US" baseline="0" dirty="0" err="1" smtClean="0"/>
              <a:t>lons</a:t>
            </a:r>
            <a:r>
              <a:rPr lang="en-US" baseline="0" dirty="0" smtClean="0"/>
              <a:t> and </a:t>
            </a:r>
            <a:r>
              <a:rPr lang="en-US" baseline="0" dirty="0" err="1" smtClean="0"/>
              <a:t>lats</a:t>
            </a:r>
            <a:r>
              <a:rPr lang="en-US" baseline="0" dirty="0" smtClean="0"/>
              <a:t> from the larger point objects list using a list projection with a simple constraint on collection code.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10</a:t>
            </a:fld>
            <a:endParaRPr lang="en-US"/>
          </a:p>
        </p:txBody>
      </p:sp>
    </p:spTree>
    <p:extLst>
      <p:ext uri="{BB962C8B-B14F-4D97-AF65-F5344CB8AC3E}">
        <p14:creationId xmlns:p14="http://schemas.microsoft.com/office/powerpoint/2010/main" val="273148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where we’ll get a map plotted. It looks like heavy lifting, but we’ll step through it</a:t>
            </a:r>
            <a:r>
              <a:rPr lang="en-US" dirty="0" smtClean="0"/>
              <a:t>. (click)</a:t>
            </a:r>
            <a:r>
              <a:rPr lang="en-US" baseline="0" dirty="0" smtClean="0"/>
              <a:t> </a:t>
            </a:r>
            <a:r>
              <a:rPr lang="en-US" dirty="0" smtClean="0"/>
              <a:t> </a:t>
            </a:r>
            <a:r>
              <a:rPr lang="en-US" dirty="0" smtClean="0"/>
              <a:t>First we create a set of axes using </a:t>
            </a:r>
            <a:r>
              <a:rPr lang="en-US" dirty="0" err="1" smtClean="0"/>
              <a:t>Matplotlib</a:t>
            </a:r>
            <a:r>
              <a:rPr lang="en-US" dirty="0" smtClean="0"/>
              <a:t>, and we give it a map projection from </a:t>
            </a:r>
            <a:r>
              <a:rPr lang="en-US" dirty="0" err="1" smtClean="0"/>
              <a:t>cartopy’s</a:t>
            </a:r>
            <a:r>
              <a:rPr lang="en-US" dirty="0" smtClean="0"/>
              <a:t> projections. </a:t>
            </a:r>
            <a:r>
              <a:rPr lang="en-US" dirty="0" smtClean="0"/>
              <a:t>(click)</a:t>
            </a:r>
            <a:r>
              <a:rPr lang="en-US" baseline="0" dirty="0" smtClean="0"/>
              <a:t> </a:t>
            </a:r>
            <a:r>
              <a:rPr lang="en-US" dirty="0" smtClean="0"/>
              <a:t>Now </a:t>
            </a:r>
            <a:r>
              <a:rPr lang="en-US" dirty="0" smtClean="0"/>
              <a:t>we’ll bring in all the features in </a:t>
            </a:r>
            <a:r>
              <a:rPr lang="en-US" dirty="0" err="1" smtClean="0"/>
              <a:t>geom</a:t>
            </a:r>
            <a:r>
              <a:rPr lang="en-US" dirty="0" smtClean="0"/>
              <a:t> and maybe we should just peel</a:t>
            </a:r>
            <a:r>
              <a:rPr lang="en-US" baseline="0" dirty="0" smtClean="0"/>
              <a:t> off the first (</a:t>
            </a:r>
            <a:r>
              <a:rPr lang="en-US" baseline="0" dirty="0" err="1" smtClean="0"/>
              <a:t>zeroth</a:t>
            </a:r>
            <a:r>
              <a:rPr lang="en-US" baseline="0" dirty="0" smtClean="0"/>
              <a:t>) </a:t>
            </a:r>
            <a:r>
              <a:rPr lang="en-US" baseline="0" dirty="0" smtClean="0"/>
              <a:t>one (click) </a:t>
            </a:r>
            <a:r>
              <a:rPr lang="en-US" baseline="0" dirty="0" smtClean="0"/>
              <a:t>and </a:t>
            </a:r>
            <a:r>
              <a:rPr lang="en-US" dirty="0" smtClean="0"/>
              <a:t>have a look </a:t>
            </a:r>
            <a:r>
              <a:rPr lang="en-US" baseline="0" dirty="0" smtClean="0"/>
              <a:t>to make sure it’s what we expect it to be</a:t>
            </a:r>
            <a:r>
              <a:rPr lang="en-US" baseline="0" dirty="0" smtClean="0"/>
              <a:t>.(click) And check the values of those columns too. (click)  </a:t>
            </a:r>
            <a:r>
              <a:rPr lang="en-US" baseline="0" dirty="0" smtClean="0"/>
              <a:t>Now we could print every feature on here, but I’m just interested in plotting the </a:t>
            </a:r>
            <a:r>
              <a:rPr lang="en-US" baseline="0" dirty="0" err="1" smtClean="0"/>
              <a:t>halifax</a:t>
            </a:r>
            <a:r>
              <a:rPr lang="en-US" baseline="0" dirty="0" smtClean="0"/>
              <a:t> line. So we’ll take just our </a:t>
            </a:r>
            <a:r>
              <a:rPr lang="en-US" baseline="0" dirty="0" err="1" smtClean="0"/>
              <a:t>lons</a:t>
            </a:r>
            <a:r>
              <a:rPr lang="en-US" baseline="0" dirty="0" smtClean="0"/>
              <a:t> and </a:t>
            </a:r>
            <a:r>
              <a:rPr lang="en-US" baseline="0" dirty="0" err="1" smtClean="0"/>
              <a:t>lats</a:t>
            </a:r>
            <a:r>
              <a:rPr lang="en-US" baseline="0" dirty="0" smtClean="0"/>
              <a:t> from this large list of point objects using a list projection with a constraint (only where </a:t>
            </a:r>
            <a:r>
              <a:rPr lang="en-US" baseline="0" dirty="0" err="1" smtClean="0"/>
              <a:t>collectioncode</a:t>
            </a:r>
            <a:r>
              <a:rPr lang="en-US" baseline="0" dirty="0" smtClean="0"/>
              <a:t> == HFX)</a:t>
            </a:r>
            <a:r>
              <a:rPr lang="en-US" baseline="0" dirty="0" smtClean="0"/>
              <a:t>. (click) </a:t>
            </a:r>
            <a:r>
              <a:rPr lang="en-US" baseline="0" dirty="0" smtClean="0"/>
              <a:t>Once we have our </a:t>
            </a:r>
            <a:r>
              <a:rPr lang="en-US" baseline="0" dirty="0" err="1" smtClean="0"/>
              <a:t>lats</a:t>
            </a:r>
            <a:r>
              <a:rPr lang="en-US" baseline="0" dirty="0" smtClean="0"/>
              <a:t> and </a:t>
            </a:r>
            <a:r>
              <a:rPr lang="en-US" baseline="0" dirty="0" err="1" smtClean="0"/>
              <a:t>lons</a:t>
            </a:r>
            <a:r>
              <a:rPr lang="en-US" baseline="0" dirty="0" smtClean="0"/>
              <a:t>, we can constrain the map’s dimensions using their max and min values</a:t>
            </a:r>
            <a:r>
              <a:rPr lang="en-US" baseline="0" dirty="0" smtClean="0"/>
              <a:t>,(click) </a:t>
            </a:r>
            <a:r>
              <a:rPr lang="en-US" baseline="0" dirty="0" smtClean="0"/>
              <a:t>and use </a:t>
            </a:r>
            <a:r>
              <a:rPr lang="en-US" baseline="0" dirty="0" err="1" smtClean="0"/>
              <a:t>matplotlib’s</a:t>
            </a:r>
            <a:r>
              <a:rPr lang="en-US" baseline="0" dirty="0" smtClean="0"/>
              <a:t> scatter function to plot the data onto the map. </a:t>
            </a:r>
            <a:r>
              <a:rPr lang="en-US" baseline="0" dirty="0" smtClean="0"/>
              <a:t>(click) We are keeping </a:t>
            </a:r>
            <a:r>
              <a:rPr lang="en-US" baseline="0" dirty="0" smtClean="0"/>
              <a:t>track of the map </a:t>
            </a:r>
            <a:r>
              <a:rPr lang="en-US" baseline="0" dirty="0" smtClean="0"/>
              <a:t>projection we picked, and we are sure to include </a:t>
            </a:r>
            <a:r>
              <a:rPr lang="en-US" baseline="0" dirty="0" smtClean="0"/>
              <a:t>it into each plotting step. </a:t>
            </a:r>
            <a:r>
              <a:rPr lang="en-US" baseline="0" dirty="0" smtClean="0"/>
              <a:t>We’ll </a:t>
            </a:r>
            <a:r>
              <a:rPr lang="en-US" baseline="0" dirty="0" smtClean="0"/>
              <a:t>do a bit of prettying-up of the plot by using </a:t>
            </a:r>
            <a:r>
              <a:rPr lang="en-US" baseline="0" dirty="0" err="1" smtClean="0"/>
              <a:t>NaturalEarth</a:t>
            </a:r>
            <a:r>
              <a:rPr lang="en-US" baseline="0" dirty="0" smtClean="0"/>
              <a:t> </a:t>
            </a:r>
            <a:r>
              <a:rPr lang="en-US" baseline="0" dirty="0" smtClean="0"/>
              <a:t>features in a few different ways. First we’ll use a </a:t>
            </a:r>
            <a:r>
              <a:rPr lang="en-US" baseline="0" dirty="0" err="1" smtClean="0"/>
              <a:t>stock_img</a:t>
            </a:r>
            <a:r>
              <a:rPr lang="en-US" baseline="0" dirty="0" smtClean="0"/>
              <a:t> function to bring in a background bathymetry layer(click), we’ll draw some gridlines using </a:t>
            </a:r>
            <a:r>
              <a:rPr lang="en-US" baseline="0" dirty="0" err="1" smtClean="0"/>
              <a:t>matplotlib</a:t>
            </a:r>
            <a:r>
              <a:rPr lang="en-US" baseline="0" dirty="0" smtClean="0"/>
              <a:t>(click), we’ll use </a:t>
            </a:r>
            <a:r>
              <a:rPr lang="en-US" baseline="0" dirty="0" err="1" smtClean="0"/>
              <a:t>add_feature</a:t>
            </a:r>
            <a:r>
              <a:rPr lang="en-US" baseline="0" dirty="0" smtClean="0"/>
              <a:t> to pick a specific </a:t>
            </a:r>
            <a:r>
              <a:rPr lang="en-US" baseline="0" dirty="0" err="1" smtClean="0"/>
              <a:t>NaturalEarth</a:t>
            </a:r>
            <a:r>
              <a:rPr lang="en-US" baseline="0" dirty="0" smtClean="0"/>
              <a:t> feature (click), do It in two steps to save the feature into a python variable first (this would be good if you were looping over a bunch of plots) (click), and lastly, call the built-in </a:t>
            </a:r>
            <a:r>
              <a:rPr lang="en-US" baseline="0" dirty="0" err="1" smtClean="0"/>
              <a:t>Cartopy</a:t>
            </a:r>
            <a:r>
              <a:rPr lang="en-US" baseline="0" dirty="0" smtClean="0"/>
              <a:t> .coastlines() function to draw our coastlines.(click) All of those methods rely on </a:t>
            </a:r>
            <a:r>
              <a:rPr lang="en-US" baseline="0" dirty="0" err="1" smtClean="0"/>
              <a:t>NaturalEarth</a:t>
            </a:r>
            <a:r>
              <a:rPr lang="en-US" baseline="0" dirty="0" smtClean="0"/>
              <a:t> open data layers, [ which just changed where it is storing its files. So there’s an off chance that if you’re trying this right now, it’s not able to find these feature files. ]And </a:t>
            </a:r>
            <a:r>
              <a:rPr lang="en-US" baseline="0" dirty="0" smtClean="0"/>
              <a:t>then we’re ready to show our plot!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11</a:t>
            </a:fld>
            <a:endParaRPr lang="en-US"/>
          </a:p>
        </p:txBody>
      </p:sp>
    </p:spTree>
    <p:extLst>
      <p:ext uri="{BB962C8B-B14F-4D97-AF65-F5344CB8AC3E}">
        <p14:creationId xmlns:p14="http://schemas.microsoft.com/office/powerpoint/2010/main" val="273148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you’ll get a window with this image in the middle.</a:t>
            </a:r>
            <a:r>
              <a:rPr lang="en-US" baseline="0" dirty="0" smtClean="0"/>
              <a:t> If you’re not happy with the bounds, you can now resize them with the python window’s provided tools. You can save the result to a file at any time and get the image you’re looking at at that moment. I’d suggest that if you weren’t already a python programmer, and you were looking to create something of publication quality, you might be better off interacting with the Geoserver using a GIS toolset. So we’ll leave this example here, and explore that option a bit.</a:t>
            </a:r>
            <a:endParaRPr lang="en-US" dirty="0" smtClean="0"/>
          </a:p>
        </p:txBody>
      </p:sp>
      <p:sp>
        <p:nvSpPr>
          <p:cNvPr id="4" name="Slide Number Placeholder 3"/>
          <p:cNvSpPr>
            <a:spLocks noGrp="1"/>
          </p:cNvSpPr>
          <p:nvPr>
            <p:ph type="sldNum" sz="quarter" idx="10"/>
          </p:nvPr>
        </p:nvSpPr>
        <p:spPr/>
        <p:txBody>
          <a:bodyPr/>
          <a:lstStyle/>
          <a:p>
            <a:fld id="{5060DE50-24CE-624F-B6D5-EB364679F20F}" type="slidenum">
              <a:rPr lang="en-US" smtClean="0"/>
              <a:pPr/>
              <a:t>12</a:t>
            </a:fld>
            <a:endParaRPr lang="en-US"/>
          </a:p>
        </p:txBody>
      </p:sp>
    </p:spTree>
    <p:extLst>
      <p:ext uri="{BB962C8B-B14F-4D97-AF65-F5344CB8AC3E}">
        <p14:creationId xmlns:p14="http://schemas.microsoft.com/office/powerpoint/2010/main" val="339674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tools that will interface with </a:t>
            </a:r>
            <a:r>
              <a:rPr lang="en-US" baseline="0" dirty="0" err="1" smtClean="0"/>
              <a:t>Geoserver’s</a:t>
            </a:r>
            <a:r>
              <a:rPr lang="en-US" baseline="0" dirty="0" smtClean="0"/>
              <a:t> implementations of Web Feature Service, Web Mapping Service, etc. ArcGIS is happy to use it, QGIS can use it, Geoserver can provide data formats that can be fed into online GIS manipulators such as </a:t>
            </a:r>
            <a:r>
              <a:rPr lang="en-US" baseline="0" dirty="0" err="1" smtClean="0"/>
              <a:t>cartodb.com</a:t>
            </a:r>
            <a:r>
              <a:rPr lang="en-US" baseline="0" dirty="0" smtClean="0"/>
              <a:t>. In this instance, QGIS is robust in terms of features, it’s free to use, and it runs on the client computer, so we’ll use it as our example.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13</a:t>
            </a:fld>
            <a:endParaRPr lang="en-US"/>
          </a:p>
        </p:txBody>
      </p:sp>
    </p:spTree>
    <p:extLst>
      <p:ext uri="{BB962C8B-B14F-4D97-AF65-F5344CB8AC3E}">
        <p14:creationId xmlns:p14="http://schemas.microsoft.com/office/powerpoint/2010/main" val="162934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might have experienced with the installation guides, there are sometimes hurdles to using open source software. QGIS has ironed that out fairly well on the Windows side of things, but we Mac users may have had to download some extra bells and whistles to get QGIS running. We Mac people are used to that by now, though.</a:t>
            </a:r>
          </a:p>
          <a:p>
            <a:endParaRPr lang="en-US" baseline="0" dirty="0" smtClean="0"/>
          </a:p>
          <a:p>
            <a:r>
              <a:rPr lang="en-US" baseline="0" dirty="0" smtClean="0"/>
              <a:t>We need to grab the same </a:t>
            </a:r>
            <a:r>
              <a:rPr lang="en-US" baseline="0" dirty="0" err="1" smtClean="0"/>
              <a:t>NaturalEarth</a:t>
            </a:r>
            <a:r>
              <a:rPr lang="en-US" baseline="0" dirty="0" smtClean="0"/>
              <a:t> layer package that </a:t>
            </a:r>
            <a:r>
              <a:rPr lang="en-US" baseline="0" dirty="0" err="1" smtClean="0"/>
              <a:t>Cartopy</a:t>
            </a:r>
            <a:r>
              <a:rPr lang="en-US" baseline="0" dirty="0" smtClean="0"/>
              <a:t> used in order to explicitly add it on our own here in this example.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14</a:t>
            </a:fld>
            <a:endParaRPr lang="en-US"/>
          </a:p>
        </p:txBody>
      </p:sp>
    </p:spTree>
    <p:extLst>
      <p:ext uri="{BB962C8B-B14F-4D97-AF65-F5344CB8AC3E}">
        <p14:creationId xmlns:p14="http://schemas.microsoft.com/office/powerpoint/2010/main" val="309290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Natural Earth provides these</a:t>
            </a:r>
            <a:r>
              <a:rPr lang="en-US" baseline="0" dirty="0" smtClean="0"/>
              <a:t> nice project presets for Arc and QGIS. We’ll go ahead and open up the pre-made .</a:t>
            </a:r>
            <a:r>
              <a:rPr lang="en-US" baseline="0" dirty="0" err="1" smtClean="0"/>
              <a:t>qgs</a:t>
            </a:r>
            <a:r>
              <a:rPr lang="en-US" baseline="0" dirty="0" smtClean="0"/>
              <a:t> file by clicking Open, navigating to where we downloaded </a:t>
            </a:r>
            <a:r>
              <a:rPr lang="en-US" baseline="0" dirty="0" err="1" smtClean="0"/>
              <a:t>NaturalEarth</a:t>
            </a:r>
            <a:r>
              <a:rPr lang="en-US" baseline="0" dirty="0" smtClean="0"/>
              <a:t> and opening </a:t>
            </a:r>
            <a:r>
              <a:rPr lang="en-US" baseline="0" dirty="0" err="1" smtClean="0"/>
              <a:t>quick_start_for_QGIS.qgs</a:t>
            </a:r>
            <a:endParaRPr lang="en-US" baseline="0" dirty="0" smtClean="0"/>
          </a:p>
          <a:p>
            <a:r>
              <a:rPr lang="en-US" baseline="0" dirty="0" smtClean="0"/>
              <a:t>This does a lot of styling for us across a lot of layers of geographical data. We don’t </a:t>
            </a:r>
            <a:r>
              <a:rPr lang="en-US" baseline="0" dirty="0" smtClean="0"/>
              <a:t>necessarily want </a:t>
            </a:r>
            <a:r>
              <a:rPr lang="en-US" baseline="0" dirty="0" smtClean="0"/>
              <a:t>everything that this gives us though, so we’ll de-select a bunch of layers that we aren’t interested in. You can decide what you want to keep and get rid of here, and you can also change the style for individual layers to tailor it to what you’re trying to plot. At long zoom levels, the river systems don’t plot very well at their default thicknesses, but when you’re in a regional map they provide decent resolution </a:t>
            </a:r>
            <a:r>
              <a:rPr lang="en-US" baseline="0" dirty="0" smtClean="0"/>
              <a:t>for </a:t>
            </a:r>
            <a:r>
              <a:rPr lang="en-US" baseline="0" dirty="0" smtClean="0"/>
              <a:t>large and small rivers.</a:t>
            </a:r>
          </a:p>
        </p:txBody>
      </p:sp>
      <p:sp>
        <p:nvSpPr>
          <p:cNvPr id="4" name="Slide Number Placeholder 3"/>
          <p:cNvSpPr>
            <a:spLocks noGrp="1"/>
          </p:cNvSpPr>
          <p:nvPr>
            <p:ph type="sldNum" sz="quarter" idx="10"/>
          </p:nvPr>
        </p:nvSpPr>
        <p:spPr/>
        <p:txBody>
          <a:bodyPr/>
          <a:lstStyle/>
          <a:p>
            <a:fld id="{5060DE50-24CE-624F-B6D5-EB364679F20F}" type="slidenum">
              <a:rPr lang="en-US" smtClean="0"/>
              <a:pPr/>
              <a:t>15</a:t>
            </a:fld>
            <a:endParaRPr lang="en-US"/>
          </a:p>
        </p:txBody>
      </p:sp>
    </p:spTree>
    <p:extLst>
      <p:ext uri="{BB962C8B-B14F-4D97-AF65-F5344CB8AC3E}">
        <p14:creationId xmlns:p14="http://schemas.microsoft.com/office/powerpoint/2010/main" val="151483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Natural Earth provides these</a:t>
            </a:r>
            <a:r>
              <a:rPr lang="en-US" baseline="0" dirty="0" smtClean="0"/>
              <a:t> nice project presets for Arc and QGIS. We’ll go ahead and open up the pre-made .</a:t>
            </a:r>
            <a:r>
              <a:rPr lang="en-US" baseline="0" dirty="0" err="1" smtClean="0"/>
              <a:t>qgs</a:t>
            </a:r>
            <a:r>
              <a:rPr lang="en-US" baseline="0" dirty="0" smtClean="0"/>
              <a:t> file by clicking Open, navigating to where we downloaded </a:t>
            </a:r>
            <a:r>
              <a:rPr lang="en-US" baseline="0" dirty="0" err="1" smtClean="0"/>
              <a:t>NaturalEarth</a:t>
            </a:r>
            <a:r>
              <a:rPr lang="en-US" baseline="0" dirty="0" smtClean="0"/>
              <a:t> and opening </a:t>
            </a:r>
            <a:r>
              <a:rPr lang="en-US" baseline="0" dirty="0" err="1" smtClean="0"/>
              <a:t>quick_start_for_QGIS.qgs</a:t>
            </a:r>
            <a:endParaRPr lang="en-US" baseline="0" dirty="0" smtClean="0"/>
          </a:p>
          <a:p>
            <a:r>
              <a:rPr lang="en-US" baseline="0" dirty="0" smtClean="0"/>
              <a:t>This does a lot of styling for us across a lot of layers of geographical data. We don’t want everything that this gives us though, so we’ll de-select a bunch of layers that we aren’t interested in. You can decide what you want to keep and get rid of here, and you can also change the style for individual layers to tailor it to what you’re trying to plot.</a:t>
            </a:r>
          </a:p>
          <a:p>
            <a:r>
              <a:rPr lang="en-US" baseline="0" dirty="0" smtClean="0"/>
              <a:t>Now that we have our backdrop sorted out, let’s group everything together by selecting all the layers and right clicking, then clicking Group Selected. Give the layer group a name, and we’ll be able to tuck it out of the way all at once.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16</a:t>
            </a:fld>
            <a:endParaRPr lang="en-US"/>
          </a:p>
        </p:txBody>
      </p:sp>
    </p:spTree>
    <p:extLst>
      <p:ext uri="{BB962C8B-B14F-4D97-AF65-F5344CB8AC3E}">
        <p14:creationId xmlns:p14="http://schemas.microsoft.com/office/powerpoint/2010/main" val="151483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here’s what the NE </a:t>
            </a:r>
            <a:r>
              <a:rPr lang="en-US" dirty="0" err="1" smtClean="0"/>
              <a:t>Quickstart</a:t>
            </a:r>
            <a:r>
              <a:rPr lang="en-US" dirty="0" smtClean="0"/>
              <a:t> gets you, for everybody</a:t>
            </a:r>
            <a:r>
              <a:rPr lang="en-US" baseline="0" dirty="0" smtClean="0"/>
              <a:t> not doing this. We’ll drill in on our project area once we’ve added our </a:t>
            </a:r>
            <a:r>
              <a:rPr lang="en-US" baseline="0" dirty="0" err="1" smtClean="0"/>
              <a:t>Geoserver</a:t>
            </a:r>
            <a:r>
              <a:rPr lang="en-US" baseline="0" dirty="0" smtClean="0"/>
              <a:t> data layers to the map.</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advantage to the grouping of background</a:t>
            </a:r>
            <a:r>
              <a:rPr lang="en-US" baseline="0" dirty="0" smtClean="0"/>
              <a:t> layers is that we can make sure they all stay in the background, arranged relatively in a way that makes good sense. The preset also does some useful things with rivers and lakes at high zoom levels that it would take some time to figure out manually. Now let’s add OTN’s Geoserver to QGIS. QGIS will remember these credentials and let you come back to this server to get new layers in future projects.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18</a:t>
            </a:fld>
            <a:endParaRPr lang="en-US"/>
          </a:p>
        </p:txBody>
      </p:sp>
    </p:spTree>
    <p:extLst>
      <p:ext uri="{BB962C8B-B14F-4D97-AF65-F5344CB8AC3E}">
        <p14:creationId xmlns:p14="http://schemas.microsoft.com/office/powerpoint/2010/main" val="312126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I’ll run through the</a:t>
            </a:r>
            <a:r>
              <a:rPr lang="en-US" baseline="0" dirty="0" smtClean="0"/>
              <a:t> steps, and then show the output right after </a:t>
            </a:r>
            <a:r>
              <a:rPr lang="en-US" baseline="0" dirty="0" smtClean="0"/>
              <a:t>this </a:t>
            </a:r>
            <a:r>
              <a:rPr lang="en-US" baseline="0" dirty="0" smtClean="0"/>
              <a:t>slide.</a:t>
            </a:r>
          </a:p>
          <a:p>
            <a:r>
              <a:rPr lang="en-US" dirty="0" smtClean="0"/>
              <a:t>First</a:t>
            </a:r>
            <a:r>
              <a:rPr lang="en-US" baseline="0" dirty="0" smtClean="0"/>
              <a:t> we</a:t>
            </a:r>
            <a:r>
              <a:rPr lang="en-US" dirty="0" smtClean="0"/>
              <a:t> add the stations layer. Highlight</a:t>
            </a:r>
            <a:r>
              <a:rPr lang="en-US" baseline="0" dirty="0" smtClean="0"/>
              <a:t> it and click Add.</a:t>
            </a:r>
          </a:p>
          <a:p>
            <a:r>
              <a:rPr lang="en-US" baseline="0" dirty="0" smtClean="0"/>
              <a:t>It goes on top of your layer list, meaning it’s drawn last. But the style we have is maybe not what we had in mind. We’ll go and change that. Double-click the layer to open its Properties. We’ll go to </a:t>
            </a:r>
            <a:r>
              <a:rPr lang="en-US" baseline="0" dirty="0" smtClean="0"/>
              <a:t>the Style sub-tab </a:t>
            </a:r>
            <a:r>
              <a:rPr lang="en-US" baseline="0" dirty="0" smtClean="0"/>
              <a:t>and create sub categories for all our stations using the Categorized symbol </a:t>
            </a:r>
            <a:r>
              <a:rPr lang="en-US" baseline="0" dirty="0" smtClean="0"/>
              <a:t>setting.</a:t>
            </a:r>
            <a:endParaRPr lang="en-US" baseline="0" dirty="0" smtClean="0"/>
          </a:p>
          <a:p>
            <a:r>
              <a:rPr lang="en-US" baseline="0" dirty="0" smtClean="0"/>
              <a:t>So where it says Single Symbol, we change that </a:t>
            </a:r>
            <a:r>
              <a:rPr lang="en-US" baseline="0" dirty="0" smtClean="0"/>
              <a:t>to Categorized, and we can now subdivide our data by one of its metadata columns. A really useful one for Stations is ‘</a:t>
            </a:r>
            <a:r>
              <a:rPr lang="en-US" baseline="0" dirty="0" err="1" smtClean="0"/>
              <a:t>collectioncode</a:t>
            </a:r>
            <a:r>
              <a:rPr lang="en-US" baseline="0" dirty="0" smtClean="0"/>
              <a:t>’, so we’ll pick that. We then can </a:t>
            </a:r>
            <a:r>
              <a:rPr lang="en-US" baseline="0" dirty="0" smtClean="0"/>
              <a:t>hit </a:t>
            </a:r>
            <a:r>
              <a:rPr lang="en-US" baseline="0" dirty="0" smtClean="0"/>
              <a:t>classify, </a:t>
            </a:r>
            <a:r>
              <a:rPr lang="en-US" baseline="0" dirty="0" smtClean="0"/>
              <a:t>and then it will assign a random color to each unique </a:t>
            </a:r>
            <a:r>
              <a:rPr lang="en-US" baseline="0" dirty="0" err="1" smtClean="0"/>
              <a:t>collectioncode</a:t>
            </a:r>
            <a:r>
              <a:rPr lang="en-US" baseline="0" dirty="0" smtClean="0"/>
              <a:t> in the list. Now we can edit each of these subdivisions individually, and we can even get rid of some or most of them (causing them to no longer be rendered on our map), I’ll get rid of everything but HFX.</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19</a:t>
            </a:fld>
            <a:endParaRPr lang="en-US"/>
          </a:p>
        </p:txBody>
      </p:sp>
    </p:spTree>
    <p:extLst>
      <p:ext uri="{BB962C8B-B14F-4D97-AF65-F5344CB8AC3E}">
        <p14:creationId xmlns:p14="http://schemas.microsoft.com/office/powerpoint/2010/main" val="332983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background on what the Geoserver is and what</a:t>
            </a:r>
            <a:r>
              <a:rPr lang="en-US" baseline="0" dirty="0" smtClean="0"/>
              <a:t> it does. It’s a tool created by the open source community to serve a set of standards agreed upon by the Open Geospatial Consortium. Its strength is in taking multiple geospatial data sources like OTN’s </a:t>
            </a:r>
            <a:r>
              <a:rPr lang="en-US" baseline="0" dirty="0" err="1" smtClean="0"/>
              <a:t>PostGIS</a:t>
            </a:r>
            <a:r>
              <a:rPr lang="en-US" baseline="0" dirty="0" smtClean="0"/>
              <a:t> database, Vector files in </a:t>
            </a:r>
            <a:r>
              <a:rPr lang="en-US" baseline="0" dirty="0" err="1" smtClean="0"/>
              <a:t>ESRI’s</a:t>
            </a:r>
            <a:r>
              <a:rPr lang="en-US" baseline="0" dirty="0" smtClean="0"/>
              <a:t> </a:t>
            </a:r>
            <a:r>
              <a:rPr lang="en-US" baseline="0" dirty="0" err="1" smtClean="0"/>
              <a:t>Shapefile</a:t>
            </a:r>
            <a:r>
              <a:rPr lang="en-US" baseline="0" dirty="0" smtClean="0"/>
              <a:t> format, or raster files with a defined reference geography, transposing them and serving them up by request in many standard formats. It also provides a fairly sophisticated user authentication layer to allow for user authoring of content and data sources, as well as protecting access to the output data layers.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a:t>
            </a:fld>
            <a:endParaRPr lang="en-US"/>
          </a:p>
        </p:txBody>
      </p:sp>
    </p:spTree>
    <p:extLst>
      <p:ext uri="{BB962C8B-B14F-4D97-AF65-F5344CB8AC3E}">
        <p14:creationId xmlns:p14="http://schemas.microsoft.com/office/powerpoint/2010/main" val="2739810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here we’ve added the Stations layer, we’re in its Properties</a:t>
            </a:r>
            <a:r>
              <a:rPr lang="en-US" baseline="0" dirty="0" smtClean="0"/>
              <a:t> window. We’ve </a:t>
            </a:r>
            <a:r>
              <a:rPr lang="en-US" dirty="0" smtClean="0"/>
              <a:t>selected Categorized as our layer type</a:t>
            </a:r>
            <a:r>
              <a:rPr lang="en-US" baseline="0" dirty="0" smtClean="0"/>
              <a:t> and have classified all our different stations by their collection code.</a:t>
            </a:r>
            <a:endParaRPr lang="en-US" dirty="0" smtClean="0"/>
          </a:p>
          <a:p>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20</a:t>
            </a:fld>
            <a:endParaRPr lang="en-US"/>
          </a:p>
        </p:txBody>
      </p:sp>
    </p:spTree>
    <p:extLst>
      <p:ext uri="{BB962C8B-B14F-4D97-AF65-F5344CB8AC3E}">
        <p14:creationId xmlns:p14="http://schemas.microsoft.com/office/powerpoint/2010/main" val="175141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 properties for each point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21</a:t>
            </a:fld>
            <a:endParaRPr lang="en-US"/>
          </a:p>
        </p:txBody>
      </p:sp>
    </p:spTree>
    <p:extLst>
      <p:ext uri="{BB962C8B-B14F-4D97-AF65-F5344CB8AC3E}">
        <p14:creationId xmlns:p14="http://schemas.microsoft.com/office/powerpoint/2010/main" val="56551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for now, l</a:t>
            </a:r>
            <a:r>
              <a:rPr lang="en-US" dirty="0" smtClean="0"/>
              <a:t>et’s just get rid of every classification but</a:t>
            </a:r>
            <a:r>
              <a:rPr lang="en-US" baseline="0" dirty="0" smtClean="0"/>
              <a:t> HFX…</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22</a:t>
            </a:fld>
            <a:endParaRPr lang="en-US"/>
          </a:p>
        </p:txBody>
      </p:sp>
    </p:spTree>
    <p:extLst>
      <p:ext uri="{BB962C8B-B14F-4D97-AF65-F5344CB8AC3E}">
        <p14:creationId xmlns:p14="http://schemas.microsoft.com/office/powerpoint/2010/main" val="804450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we end</a:t>
            </a:r>
            <a:r>
              <a:rPr lang="en-US" baseline="0" smtClean="0"/>
              <a:t> up with a very similar result as we had in our Python example.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23</a:t>
            </a:fld>
            <a:endParaRPr lang="en-US"/>
          </a:p>
        </p:txBody>
      </p:sp>
    </p:spTree>
    <p:extLst>
      <p:ext uri="{BB962C8B-B14F-4D97-AF65-F5344CB8AC3E}">
        <p14:creationId xmlns:p14="http://schemas.microsoft.com/office/powerpoint/2010/main" val="221623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here we’ve added the Stations layer, we’re in its Properties</a:t>
            </a:r>
            <a:r>
              <a:rPr lang="en-US" baseline="0" dirty="0" smtClean="0"/>
              <a:t> window. We’ve </a:t>
            </a:r>
            <a:r>
              <a:rPr lang="en-US" dirty="0" smtClean="0"/>
              <a:t>selected Categorized as our layer type</a:t>
            </a:r>
            <a:r>
              <a:rPr lang="en-US" baseline="0" dirty="0" smtClean="0"/>
              <a:t> and have classified all our different stations by their collection code</a:t>
            </a:r>
            <a:r>
              <a:rPr lang="en-US" baseline="0" dirty="0" smtClean="0"/>
              <a:t>. (click)</a:t>
            </a:r>
            <a:endParaRPr lang="en-US" dirty="0" smtClean="0"/>
          </a:p>
          <a:p>
            <a:r>
              <a:rPr lang="en-US" dirty="0" smtClean="0"/>
              <a:t>Here’s some of the other metadata available</a:t>
            </a:r>
            <a:r>
              <a:rPr lang="en-US" baseline="0" dirty="0" smtClean="0"/>
              <a:t> for the OTN stations layer. We can group on any of these, use them as labels on the map, create equations using their values to define </a:t>
            </a:r>
            <a:r>
              <a:rPr lang="en-US" baseline="0" dirty="0" smtClean="0"/>
              <a:t>new strings to print as labels, or to use as styling values for size or color, transparency or shape(click)</a:t>
            </a:r>
          </a:p>
          <a:p>
            <a:r>
              <a:rPr lang="en-US" baseline="0" dirty="0" smtClean="0"/>
              <a:t>We’ll get rid of every line except HFX in the classifications list here (click) and that will show us a map that is very much like the one we created in Python.</a:t>
            </a:r>
            <a:endParaRPr lang="en-US" dirty="0" smtClean="0"/>
          </a:p>
        </p:txBody>
      </p:sp>
      <p:sp>
        <p:nvSpPr>
          <p:cNvPr id="4" name="Slide Number Placeholder 3"/>
          <p:cNvSpPr>
            <a:spLocks noGrp="1"/>
          </p:cNvSpPr>
          <p:nvPr>
            <p:ph type="sldNum" sz="quarter" idx="10"/>
          </p:nvPr>
        </p:nvSpPr>
        <p:spPr/>
        <p:txBody>
          <a:bodyPr/>
          <a:lstStyle/>
          <a:p>
            <a:fld id="{5060DE50-24CE-624F-B6D5-EB364679F20F}" type="slidenum">
              <a:rPr lang="en-US" smtClean="0"/>
              <a:pPr/>
              <a:t>24</a:t>
            </a:fld>
            <a:endParaRPr lang="en-US"/>
          </a:p>
        </p:txBody>
      </p:sp>
    </p:spTree>
    <p:extLst>
      <p:ext uri="{BB962C8B-B14F-4D97-AF65-F5344CB8AC3E}">
        <p14:creationId xmlns:p14="http://schemas.microsoft.com/office/powerpoint/2010/main" val="221623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following along</a:t>
            </a:r>
            <a:r>
              <a:rPr lang="en-US" baseline="0" dirty="0" smtClean="0"/>
              <a:t> in QGIS, you could try adding another WFS later from the OTN </a:t>
            </a:r>
            <a:r>
              <a:rPr lang="en-US" baseline="0" dirty="0" err="1" smtClean="0"/>
              <a:t>geoserver</a:t>
            </a:r>
            <a:r>
              <a:rPr lang="en-US" baseline="0" dirty="0" smtClean="0"/>
              <a:t>, so this time let’s grab a metadata layer, </a:t>
            </a:r>
            <a:r>
              <a:rPr lang="en-US" baseline="0" dirty="0" err="1" smtClean="0"/>
              <a:t>otn_resources_metadata_points</a:t>
            </a:r>
            <a:r>
              <a:rPr lang="en-US" baseline="0" dirty="0" smtClean="0"/>
              <a:t>, and we’ll use it to mark all the other projects in the area. (click) We’ll also label them by their </a:t>
            </a:r>
            <a:r>
              <a:rPr lang="en-US" baseline="0" dirty="0" err="1" smtClean="0"/>
              <a:t>resource_full_name</a:t>
            </a:r>
            <a:r>
              <a:rPr lang="en-US" baseline="0" dirty="0" smtClean="0"/>
              <a:t> values via the Layer Properties. So let’s do that now.</a:t>
            </a:r>
            <a:r>
              <a:rPr lang="en-US" dirty="0" smtClean="0"/>
              <a:t> </a:t>
            </a:r>
            <a:r>
              <a:rPr lang="en-US" dirty="0"/>
              <a:t>(click) We'll head over to the Labels tab of this layer's Properties menu, and select the full_name column as the label text</a:t>
            </a:r>
            <a:r>
              <a:rPr lang="en-US" dirty="0" smtClean="0"/>
              <a:t>. Let’s have a quick look at that. </a:t>
            </a:r>
            <a:r>
              <a:rPr lang="en-US" dirty="0"/>
              <a:t>(click) It's a little busy-looking here on the scotian shelf, so we'll recategorize and make sure we only display the Ongoing resources. We do that by deleting the other classifications in the Style tab </a:t>
            </a:r>
            <a:r>
              <a:rPr lang="en-US" dirty="0" smtClean="0"/>
              <a:t>just like we</a:t>
            </a:r>
            <a:r>
              <a:rPr lang="en-US" baseline="0" dirty="0" smtClean="0"/>
              <a:t> did before with stations, </a:t>
            </a:r>
            <a:r>
              <a:rPr lang="en-US" dirty="0" smtClean="0"/>
              <a:t>so </a:t>
            </a:r>
            <a:r>
              <a:rPr lang="en-US" dirty="0"/>
              <a:t>they aren't </a:t>
            </a:r>
            <a:r>
              <a:rPr lang="en-US" dirty="0" smtClean="0"/>
              <a:t>rendered onto our map. </a:t>
            </a:r>
            <a:r>
              <a:rPr lang="en-US" dirty="0"/>
              <a:t>And </a:t>
            </a:r>
            <a:r>
              <a:rPr lang="en-US" dirty="0" smtClean="0"/>
              <a:t>there’s a map of </a:t>
            </a:r>
            <a:r>
              <a:rPr lang="en-US" dirty="0"/>
              <a:t>just the active tags.</a:t>
            </a:r>
          </a:p>
        </p:txBody>
      </p:sp>
      <p:sp>
        <p:nvSpPr>
          <p:cNvPr id="4" name="Slide Number Placeholder 3"/>
          <p:cNvSpPr>
            <a:spLocks noGrp="1"/>
          </p:cNvSpPr>
          <p:nvPr>
            <p:ph type="sldNum" sz="quarter" idx="10"/>
          </p:nvPr>
        </p:nvSpPr>
        <p:spPr/>
        <p:txBody>
          <a:bodyPr/>
          <a:lstStyle/>
          <a:p>
            <a:fld id="{5060DE50-24CE-624F-B6D5-EB364679F20F}" type="slidenum">
              <a:rPr lang="en-US" smtClean="0"/>
              <a:pPr/>
              <a:t>25</a:t>
            </a:fld>
            <a:endParaRPr lang="en-US"/>
          </a:p>
        </p:txBody>
      </p:sp>
    </p:spTree>
    <p:extLst>
      <p:ext uri="{BB962C8B-B14F-4D97-AF65-F5344CB8AC3E}">
        <p14:creationId xmlns:p14="http://schemas.microsoft.com/office/powerpoint/2010/main" val="3147503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 would argue that we arrived much more quickly at a useful, printable map with QGIS. </a:t>
            </a:r>
            <a:r>
              <a:rPr lang="en-US" dirty="0" smtClean="0"/>
              <a:t>GIS</a:t>
            </a:r>
            <a:r>
              <a:rPr lang="en-US" baseline="0" dirty="0" smtClean="0"/>
              <a:t> tools made things easier for </a:t>
            </a:r>
            <a:r>
              <a:rPr lang="en-US" baseline="0" dirty="0" smtClean="0"/>
              <a:t>us, and we were able to spend our time styling things the way we wanted to. </a:t>
            </a:r>
            <a:r>
              <a:rPr lang="en-US" baseline="0" dirty="0" smtClean="0"/>
              <a:t>So now we have </a:t>
            </a:r>
            <a:r>
              <a:rPr lang="en-US" baseline="0" dirty="0" smtClean="0"/>
              <a:t>our stations </a:t>
            </a:r>
            <a:r>
              <a:rPr lang="en-US" baseline="0" dirty="0" smtClean="0"/>
              <a:t>on a pretty good looking map, </a:t>
            </a:r>
            <a:r>
              <a:rPr lang="en-US" baseline="0" dirty="0" smtClean="0"/>
              <a:t>let’s look at how to </a:t>
            </a:r>
            <a:r>
              <a:rPr lang="en-US" baseline="0" dirty="0" smtClean="0"/>
              <a:t>add in </a:t>
            </a:r>
            <a:r>
              <a:rPr lang="en-US" baseline="0" dirty="0" smtClean="0"/>
              <a:t>some detection </a:t>
            </a:r>
            <a:r>
              <a:rPr lang="en-US" baseline="0" dirty="0" smtClean="0"/>
              <a:t>data</a:t>
            </a:r>
            <a:r>
              <a:rPr lang="en-US" baseline="0" dirty="0" smtClean="0"/>
              <a:t>. So we’ll use a Detection Extracts file from the OTN repository as an example of how to bring in your own data. </a:t>
            </a:r>
            <a:r>
              <a:rPr lang="en-US" baseline="0" dirty="0" smtClean="0"/>
              <a:t>To do this, we click the Layer menu – and select Add Delimited Text Layer. </a:t>
            </a:r>
            <a:r>
              <a:rPr lang="en-US" baseline="0" dirty="0" smtClean="0"/>
              <a:t>I’m </a:t>
            </a:r>
            <a:r>
              <a:rPr lang="en-US" baseline="0" dirty="0" smtClean="0"/>
              <a:t>using blue shark data here because it was something I already had downloaded and I know the researchers won’t mind.</a:t>
            </a:r>
          </a:p>
          <a:p>
            <a:r>
              <a:rPr lang="en-US" baseline="0" dirty="0" smtClean="0"/>
              <a:t>Since this CSV file has got labeled Latitude and Longitude columns in it, QGIS can translate these rows of data into points with associated metadata values equal to the contents of the other </a:t>
            </a:r>
            <a:r>
              <a:rPr lang="en-US" baseline="0" dirty="0" err="1" smtClean="0"/>
              <a:t>csv</a:t>
            </a:r>
            <a:r>
              <a:rPr lang="en-US" baseline="0" dirty="0" smtClean="0"/>
              <a:t> columns. Our Detection Extracts files are well</a:t>
            </a:r>
            <a:r>
              <a:rPr lang="en-US" baseline="0" dirty="0" smtClean="0"/>
              <a:t>-described spatially, </a:t>
            </a:r>
            <a:r>
              <a:rPr lang="en-US" baseline="0" dirty="0" smtClean="0"/>
              <a:t>but </a:t>
            </a:r>
            <a:r>
              <a:rPr lang="en-US" baseline="0" dirty="0" smtClean="0"/>
              <a:t>certainly it’s not hard to get your data into a form that QGIS can ingest. </a:t>
            </a:r>
            <a:r>
              <a:rPr lang="en-US" baseline="0" dirty="0" smtClean="0"/>
              <a:t>Any lat/</a:t>
            </a:r>
            <a:r>
              <a:rPr lang="en-US" baseline="0" dirty="0" err="1" smtClean="0"/>
              <a:t>lon</a:t>
            </a:r>
            <a:r>
              <a:rPr lang="en-US" baseline="0" dirty="0" smtClean="0"/>
              <a:t> referenced CSV can be similarly ingested into QGIS, including things like </a:t>
            </a:r>
            <a:r>
              <a:rPr lang="en-US" baseline="0" dirty="0" smtClean="0"/>
              <a:t>summary files on a per-station basis, or model </a:t>
            </a:r>
            <a:r>
              <a:rPr lang="en-US" baseline="0" dirty="0" smtClean="0"/>
              <a:t>output.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case</a:t>
            </a:r>
            <a:r>
              <a:rPr lang="en-US" baseline="0" dirty="0" smtClean="0"/>
              <a:t> of summary files, if we </a:t>
            </a:r>
            <a:r>
              <a:rPr lang="en-US" baseline="0" dirty="0" smtClean="0"/>
              <a:t>had some numerical data associated with our detections, we could adjust their style according to </a:t>
            </a:r>
            <a:r>
              <a:rPr lang="en-US" baseline="0" dirty="0" smtClean="0"/>
              <a:t>the value of each data point, by using </a:t>
            </a:r>
            <a:r>
              <a:rPr lang="en-US" baseline="0" dirty="0" smtClean="0"/>
              <a:t>a Graduated rule on that column</a:t>
            </a:r>
            <a:endParaRPr lang="en-US" dirty="0" smtClean="0"/>
          </a:p>
          <a:p>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26</a:t>
            </a:fld>
            <a:endParaRPr lang="en-US"/>
          </a:p>
        </p:txBody>
      </p:sp>
    </p:spTree>
    <p:extLst>
      <p:ext uri="{BB962C8B-B14F-4D97-AF65-F5344CB8AC3E}">
        <p14:creationId xmlns:p14="http://schemas.microsoft.com/office/powerpoint/2010/main" val="1123574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27</a:t>
            </a:fld>
            <a:endParaRPr lang="en-US"/>
          </a:p>
        </p:txBody>
      </p:sp>
    </p:spTree>
    <p:extLst>
      <p:ext uri="{BB962C8B-B14F-4D97-AF65-F5344CB8AC3E}">
        <p14:creationId xmlns:p14="http://schemas.microsoft.com/office/powerpoint/2010/main" val="713731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how to bring in CSV data, we can start to include in our data sets the information we need to creat</a:t>
            </a:r>
            <a:r>
              <a:rPr lang="en-US" baseline="0" dirty="0" smtClean="0"/>
              <a:t>e the images we want. Here’s a CSV we generated with all blue shark detections for the month of November summarized by station. Since there’s scalar data associated with each station (detection count), we can make the bubble size a function of that number and QGIS handles the styling details.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28</a:t>
            </a:fld>
            <a:endParaRPr lang="en-US"/>
          </a:p>
        </p:txBody>
      </p:sp>
    </p:spTree>
    <p:extLst>
      <p:ext uri="{BB962C8B-B14F-4D97-AF65-F5344CB8AC3E}">
        <p14:creationId xmlns:p14="http://schemas.microsoft.com/office/powerpoint/2010/main" val="2395018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got your map</a:t>
            </a:r>
            <a:r>
              <a:rPr lang="en-US" baseline="0" dirty="0" smtClean="0"/>
              <a:t> and data layers well defined, you’ll need details like titles, legends, maybe even inset maps, hopefully the OTN logo…. And when you come back a month or a year from now and make a map with the latest data, you might like to keep that layout and format the same. QGIS’s Print Composer will let you define this layout and hold onto it for future renderings of this project. Update </a:t>
            </a:r>
            <a:r>
              <a:rPr lang="en-US" baseline="0" dirty="0" smtClean="0"/>
              <a:t>your data </a:t>
            </a:r>
            <a:r>
              <a:rPr lang="en-US" baseline="0" dirty="0" smtClean="0"/>
              <a:t>layers, and it will redraw the maps, re-populate the legend, and </a:t>
            </a:r>
            <a:r>
              <a:rPr lang="en-US" baseline="0" dirty="0" smtClean="0"/>
              <a:t>preserve the look and feel across multiple iteration </a:t>
            </a:r>
            <a:r>
              <a:rPr lang="en-US" baseline="0" dirty="0" err="1" smtClean="0"/>
              <a:t>sof</a:t>
            </a:r>
            <a:r>
              <a:rPr lang="en-US" baseline="0" dirty="0" smtClean="0"/>
              <a:t> your data. </a:t>
            </a:r>
            <a:r>
              <a:rPr lang="en-US" baseline="0" dirty="0" smtClean="0"/>
              <a:t>Let’s have a quick look at that.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29</a:t>
            </a:fld>
            <a:endParaRPr lang="en-US"/>
          </a:p>
        </p:txBody>
      </p:sp>
    </p:spTree>
    <p:extLst>
      <p:ext uri="{BB962C8B-B14F-4D97-AF65-F5344CB8AC3E}">
        <p14:creationId xmlns:p14="http://schemas.microsoft.com/office/powerpoint/2010/main" val="385662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OTN uses our Geoserver to serve publically</a:t>
            </a:r>
            <a:r>
              <a:rPr lang="en-US" baseline="0" dirty="0" smtClean="0"/>
              <a:t> available data, such as station location and history and already-public tag release information. This information can be used to map out a history of OTN receiver locations, get a listing of which projects are active in what areas around the world, etc.  There is also potential to use this tool on the project level using authentication, leveraging the OTN database to report all known information about OTN projects without publicizing the data. Today we’ll go over two ways to get data from the OTN </a:t>
            </a:r>
            <a:r>
              <a:rPr lang="en-US" baseline="0" dirty="0" err="1" smtClean="0"/>
              <a:t>Geoserver</a:t>
            </a:r>
            <a:r>
              <a:rPr lang="en-US" baseline="0" dirty="0" smtClean="0"/>
              <a:t>, in straight code using Python, and through a GIS application using QGIS. We’ll explore a couple of features QGIS has that make publication-style plots easier.</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a:t>
            </a:fld>
            <a:endParaRPr lang="en-US"/>
          </a:p>
        </p:txBody>
      </p:sp>
    </p:spTree>
    <p:extLst>
      <p:ext uri="{BB962C8B-B14F-4D97-AF65-F5344CB8AC3E}">
        <p14:creationId xmlns:p14="http://schemas.microsoft.com/office/powerpoint/2010/main" val="28048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legend is populated initially with all the layers included in the map. You can then exclude background layers like our Natural Earth </a:t>
            </a:r>
            <a:r>
              <a:rPr lang="en-US" baseline="0" dirty="0" smtClean="0"/>
              <a:t>layers </a:t>
            </a:r>
            <a:r>
              <a:rPr lang="en-US" baseline="0" dirty="0" smtClean="0"/>
              <a:t>from the legend to simplify, and rename the layers you do want in the legend for clarity. Using the Print Composer, you can keep this layout and use it in other geographical areas, for other data sets, </a:t>
            </a:r>
            <a:r>
              <a:rPr lang="en-US" baseline="0" dirty="0" smtClean="0"/>
              <a:t>always preserving </a:t>
            </a:r>
            <a:r>
              <a:rPr lang="en-US" baseline="0" dirty="0" smtClean="0"/>
              <a:t>the layout and background layers. This is an </a:t>
            </a:r>
            <a:r>
              <a:rPr lang="en-US" baseline="0" dirty="0" smtClean="0"/>
              <a:t>really </a:t>
            </a:r>
            <a:r>
              <a:rPr lang="en-US" baseline="0" dirty="0" smtClean="0"/>
              <a:t>useful tool to keep </a:t>
            </a:r>
            <a:r>
              <a:rPr lang="en-US" baseline="0" dirty="0" smtClean="0"/>
              <a:t>geospatial </a:t>
            </a:r>
            <a:r>
              <a:rPr lang="en-US" baseline="0" dirty="0" smtClean="0"/>
              <a:t>figures consistent and coherent across data </a:t>
            </a:r>
            <a:r>
              <a:rPr lang="en-US" baseline="0" dirty="0" smtClean="0"/>
              <a:t>sets, but still let you play with the rendering of the content layers.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30</a:t>
            </a:fld>
            <a:endParaRPr lang="en-US"/>
          </a:p>
        </p:txBody>
      </p:sp>
    </p:spTree>
    <p:extLst>
      <p:ext uri="{BB962C8B-B14F-4D97-AF65-F5344CB8AC3E}">
        <p14:creationId xmlns:p14="http://schemas.microsoft.com/office/powerpoint/2010/main" val="1646182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just as a teaser,</a:t>
            </a:r>
            <a:r>
              <a:rPr lang="en-US" baseline="0" dirty="0" smtClean="0"/>
              <a:t> some ideas on what else can be done once your data is in a suite like QGIS. Since we’ve imported our stations and our detections and maybe even our release locations as shapes, we can now use spatial queries to </a:t>
            </a:r>
            <a:r>
              <a:rPr lang="en-US" baseline="0" dirty="0" smtClean="0"/>
              <a:t>do things like define </a:t>
            </a:r>
            <a:r>
              <a:rPr lang="en-US" baseline="0" dirty="0" smtClean="0"/>
              <a:t>buffer </a:t>
            </a:r>
            <a:r>
              <a:rPr lang="en-US" baseline="0" dirty="0" smtClean="0"/>
              <a:t>zones around our stations, determine the </a:t>
            </a:r>
            <a:r>
              <a:rPr lang="en-US" baseline="0" dirty="0" smtClean="0"/>
              <a:t>intersections between those buffer zones and other points or shapes, etc</a:t>
            </a:r>
            <a:r>
              <a:rPr lang="en-US" baseline="0" dirty="0" smtClean="0"/>
              <a:t>. </a:t>
            </a:r>
            <a:r>
              <a:rPr lang="en-US" baseline="0" smtClean="0"/>
              <a:t>(click) </a:t>
            </a:r>
            <a:r>
              <a:rPr lang="en-US" baseline="0" dirty="0" smtClean="0"/>
              <a:t>Here I’ve created buffer zones around our stations, and marked where they intersect with the coastline </a:t>
            </a:r>
            <a:r>
              <a:rPr lang="en-US" baseline="0" dirty="0" err="1" smtClean="0"/>
              <a:t>shapefile</a:t>
            </a:r>
            <a:r>
              <a:rPr lang="en-US" baseline="0" dirty="0" smtClean="0"/>
              <a:t>. I’m able to define a new style for this new intersection layer, and highlight the areas where OTN is actively detecting. I grabbed the </a:t>
            </a:r>
            <a:r>
              <a:rPr lang="en-US" baseline="0" dirty="0" err="1" smtClean="0"/>
              <a:t>geoJSON</a:t>
            </a:r>
            <a:r>
              <a:rPr lang="en-US" baseline="0" dirty="0" smtClean="0"/>
              <a:t> from </a:t>
            </a:r>
            <a:r>
              <a:rPr lang="en-US" baseline="0" dirty="0" err="1" smtClean="0"/>
              <a:t>Vemco’s</a:t>
            </a:r>
            <a:r>
              <a:rPr lang="en-US" baseline="0" dirty="0" smtClean="0"/>
              <a:t> website and was able to lay their active detection areas on top of that as well. That’s them in red. This is a huge topic with hopefully more interesting applications in your work, but rendering maps of station coverage at different assumed tag/receiver ranges would be a good potential use of this tool.</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31</a:t>
            </a:fld>
            <a:endParaRPr lang="en-US"/>
          </a:p>
        </p:txBody>
      </p:sp>
    </p:spTree>
    <p:extLst>
      <p:ext uri="{BB962C8B-B14F-4D97-AF65-F5344CB8AC3E}">
        <p14:creationId xmlns:p14="http://schemas.microsoft.com/office/powerpoint/2010/main" val="337987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we’ve touched on a couple of methods you can use to access </a:t>
            </a:r>
            <a:r>
              <a:rPr lang="en-US" baseline="0" dirty="0" err="1" smtClean="0"/>
              <a:t>OTN’s</a:t>
            </a:r>
            <a:r>
              <a:rPr lang="en-US" baseline="0" dirty="0" smtClean="0"/>
              <a:t> </a:t>
            </a:r>
            <a:r>
              <a:rPr lang="en-US" baseline="0" dirty="0" err="1" smtClean="0"/>
              <a:t>Geoserver</a:t>
            </a:r>
            <a:r>
              <a:rPr lang="en-US" baseline="0" dirty="0" smtClean="0"/>
              <a:t> layers for creating figures for publication, and gone through some of the features of QGIS that can help you style these layers and generate a print-friendly figure. Hopefully this has been useful, and we hope to work with you to make the tools we discussed today even easier to use on OTN datasets for presentations.</a:t>
            </a:r>
          </a:p>
          <a:p>
            <a:endParaRPr lang="en-US" baseline="0" dirty="0" smtClean="0"/>
          </a:p>
          <a:p>
            <a:r>
              <a:rPr lang="en-US" baseline="0" dirty="0" smtClean="0"/>
              <a:t> The examples are up on the OTN </a:t>
            </a:r>
            <a:r>
              <a:rPr lang="en-US" baseline="0" dirty="0" err="1" smtClean="0"/>
              <a:t>Gitlab</a:t>
            </a:r>
            <a:r>
              <a:rPr lang="en-US" baseline="0" dirty="0" smtClean="0"/>
              <a:t>, which is a directory of shared repositories available for use for all of OTN. I hope that the </a:t>
            </a:r>
            <a:r>
              <a:rPr lang="en-US" baseline="0" dirty="0" err="1" smtClean="0"/>
              <a:t>GitLab</a:t>
            </a:r>
            <a:r>
              <a:rPr lang="en-US" baseline="0" dirty="0" smtClean="0"/>
              <a:t> will be useful to you for future </a:t>
            </a:r>
            <a:r>
              <a:rPr lang="en-US" baseline="0" smtClean="0"/>
              <a:t>collaborative efforts.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we’ve</a:t>
            </a:r>
            <a:r>
              <a:rPr lang="en-US" baseline="0" dirty="0" smtClean="0"/>
              <a:t> all heard this quote, and i</a:t>
            </a:r>
            <a:r>
              <a:rPr lang="en-US" dirty="0" smtClean="0"/>
              <a:t>f you’ve never used python before, maybe</a:t>
            </a:r>
            <a:r>
              <a:rPr lang="en-US" baseline="0" dirty="0" smtClean="0"/>
              <a:t> you already had it in mind when doing the installations for this part of the demo</a:t>
            </a:r>
            <a:r>
              <a:rPr lang="en-US" dirty="0" smtClean="0"/>
              <a:t>. To get ready to use Python to ask our Geoserver about its data, we</a:t>
            </a:r>
            <a:r>
              <a:rPr lang="en-US" baseline="0" dirty="0" smtClean="0"/>
              <a:t> </a:t>
            </a:r>
            <a:r>
              <a:rPr lang="en-US" dirty="0" smtClean="0"/>
              <a:t>need a not-insignificant amount of installations. I did</a:t>
            </a:r>
            <a:r>
              <a:rPr lang="en-US" baseline="0" dirty="0" smtClean="0"/>
              <a:t> a bit of legwork trying to guide the installation of these pieces, hopefully if you attempted it, you were successful. If not, we’ll be going over the code on-screen here, not to worry.</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4</a:t>
            </a:fld>
            <a:endParaRPr lang="en-US"/>
          </a:p>
        </p:txBody>
      </p:sp>
    </p:spTree>
    <p:extLst>
      <p:ext uri="{BB962C8B-B14F-4D97-AF65-F5344CB8AC3E}">
        <p14:creationId xmlns:p14="http://schemas.microsoft.com/office/powerpoint/2010/main" val="75365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ready to use Python to ask our Geoserver about its data, we</a:t>
            </a:r>
            <a:r>
              <a:rPr lang="en-US" baseline="0" dirty="0" smtClean="0"/>
              <a:t> </a:t>
            </a:r>
            <a:r>
              <a:rPr lang="en-US" dirty="0" smtClean="0"/>
              <a:t>need to first set up a Python</a:t>
            </a:r>
            <a:r>
              <a:rPr lang="en-US" baseline="0" dirty="0" smtClean="0"/>
              <a:t> environment with all the packages we’ll use</a:t>
            </a:r>
            <a:r>
              <a:rPr lang="en-US" dirty="0" smtClean="0"/>
              <a:t>. I went through</a:t>
            </a:r>
            <a:r>
              <a:rPr lang="en-US" baseline="0" dirty="0" smtClean="0"/>
              <a:t> a few test installs on each operating system when I wrote up the guide to installing these pieces, hopefully if you attempted it, you were successful. If not, we’ll be going over the code on-screen here, not to worry.</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5</a:t>
            </a:fld>
            <a:endParaRPr lang="en-US"/>
          </a:p>
        </p:txBody>
      </p:sp>
    </p:spTree>
    <p:extLst>
      <p:ext uri="{BB962C8B-B14F-4D97-AF65-F5344CB8AC3E}">
        <p14:creationId xmlns:p14="http://schemas.microsoft.com/office/powerpoint/2010/main" val="75365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lot of projects on the go,</a:t>
            </a:r>
            <a:r>
              <a:rPr lang="en-US" baseline="0" dirty="0" smtClean="0"/>
              <a:t> and so I like to create virtual environments to keep things locally independent. The instructions provided ran through how to set one of those up, but for Windows users, you may have found it easier to install everything using </a:t>
            </a:r>
            <a:r>
              <a:rPr lang="en-US" baseline="0" dirty="0" err="1" smtClean="0"/>
              <a:t>executables</a:t>
            </a:r>
            <a:r>
              <a:rPr lang="en-US" baseline="0" dirty="0" smtClean="0"/>
              <a:t> instead of compiling all the supporting libraries, and if so you don’t have to worry about entering a virtual environment.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6</a:t>
            </a:fld>
            <a:endParaRPr lang="en-US"/>
          </a:p>
        </p:txBody>
      </p:sp>
    </p:spTree>
    <p:extLst>
      <p:ext uri="{BB962C8B-B14F-4D97-AF65-F5344CB8AC3E}">
        <p14:creationId xmlns:p14="http://schemas.microsoft.com/office/powerpoint/2010/main" val="150255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Geoserver can serve up vector and raster data, vector being</a:t>
            </a:r>
            <a:r>
              <a:rPr lang="en-US" baseline="0" dirty="0" smtClean="0"/>
              <a:t> points and shapes defined in a coordinate system, raster being a set of pixels that we can assign to a geographic box area. T</a:t>
            </a:r>
            <a:r>
              <a:rPr lang="en-US" dirty="0" smtClean="0"/>
              <a:t>oday</a:t>
            </a:r>
            <a:r>
              <a:rPr lang="en-US" baseline="0" dirty="0" smtClean="0"/>
              <a:t> we’re going to be working with vector data, namely station and animal point objects. To access those, we’ll use </a:t>
            </a:r>
            <a:r>
              <a:rPr lang="en-US" baseline="0" dirty="0" err="1" smtClean="0"/>
              <a:t>Geoserver’s</a:t>
            </a:r>
            <a:r>
              <a:rPr lang="en-US" baseline="0" dirty="0" smtClean="0"/>
              <a:t> Web Feature Service. To access that in Python, we can use some specialized URLs to grab the data in pre-organized format, or we can interact with the WFS server directly using </a:t>
            </a:r>
            <a:r>
              <a:rPr lang="en-US" baseline="0" dirty="0" err="1" smtClean="0"/>
              <a:t>owslib</a:t>
            </a:r>
            <a:r>
              <a:rPr lang="en-US" baseline="0" dirty="0" smtClean="0"/>
              <a:t>. So this example is just a quick rundown on how to interact directly with </a:t>
            </a:r>
            <a:r>
              <a:rPr lang="en-US" baseline="0" dirty="0" err="1" smtClean="0"/>
              <a:t>Geoserver’s</a:t>
            </a:r>
            <a:r>
              <a:rPr lang="en-US" baseline="0" dirty="0" smtClean="0"/>
              <a:t> Web Feature Service. We connect using the OTN Geoserver </a:t>
            </a:r>
            <a:r>
              <a:rPr lang="en-US" baseline="0" dirty="0" err="1" smtClean="0"/>
              <a:t>url</a:t>
            </a:r>
            <a:r>
              <a:rPr lang="en-US" baseline="0" dirty="0" smtClean="0"/>
              <a:t> and we grab a list of the layers that are public. We can also provide credentials if we have them as well to make any protected layers available to us.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7</a:t>
            </a:fld>
            <a:endParaRPr lang="en-US"/>
          </a:p>
        </p:txBody>
      </p:sp>
    </p:spTree>
    <p:extLst>
      <p:ext uri="{BB962C8B-B14F-4D97-AF65-F5344CB8AC3E}">
        <p14:creationId xmlns:p14="http://schemas.microsoft.com/office/powerpoint/2010/main" val="125435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our</a:t>
            </a:r>
            <a:r>
              <a:rPr lang="en-US" baseline="0" dirty="0" smtClean="0"/>
              <a:t> example script, we connect to OTN’s Geoserver, we get a station layer, and we generate a nice map. Hopefully with this example, you should be able to take these snippets, extend them for your purposes, grab the things you’re interested in and plot them.</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8</a:t>
            </a:fld>
            <a:endParaRPr lang="en-US"/>
          </a:p>
        </p:txBody>
      </p:sp>
    </p:spTree>
    <p:extLst>
      <p:ext uri="{BB962C8B-B14F-4D97-AF65-F5344CB8AC3E}">
        <p14:creationId xmlns:p14="http://schemas.microsoft.com/office/powerpoint/2010/main" val="315044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are. The example here is </a:t>
            </a:r>
            <a:r>
              <a:rPr lang="en-US" baseline="0" dirty="0" smtClean="0"/>
              <a:t>a nice even split between code and comments. If you are wondering if you have too many comments in your code, you don’t. If you’re wondering if you might not have enough comments, you don’t have enough comments. First we import the packages we need to bring the data out of the </a:t>
            </a:r>
            <a:r>
              <a:rPr lang="en-US" baseline="0" dirty="0" err="1" smtClean="0"/>
              <a:t>Geoserver</a:t>
            </a:r>
            <a:r>
              <a:rPr lang="en-US" baseline="0" dirty="0" smtClean="0"/>
              <a:t>, then we’ll import the packages we’ll need to put the data on the map. Now we create the connection to OTN’s </a:t>
            </a:r>
            <a:r>
              <a:rPr lang="en-US" baseline="0" dirty="0" err="1" smtClean="0"/>
              <a:t>Geoserver</a:t>
            </a:r>
            <a:r>
              <a:rPr lang="en-US" baseline="0" dirty="0" smtClean="0"/>
              <a:t>, </a:t>
            </a:r>
            <a:r>
              <a:rPr lang="en-US" baseline="0" dirty="0" smtClean="0"/>
              <a:t>(click)  We’ll use the </a:t>
            </a:r>
            <a:r>
              <a:rPr lang="en-US" baseline="0" dirty="0" err="1" smtClean="0"/>
              <a:t>WebFeatureService</a:t>
            </a:r>
            <a:r>
              <a:rPr lang="en-US" baseline="0" dirty="0" smtClean="0"/>
              <a:t> from </a:t>
            </a:r>
            <a:r>
              <a:rPr lang="en-US" baseline="0" dirty="0" err="1" smtClean="0"/>
              <a:t>owslib</a:t>
            </a:r>
            <a:r>
              <a:rPr lang="en-US" baseline="0" dirty="0" smtClean="0"/>
              <a:t> to create a connection to our </a:t>
            </a:r>
            <a:r>
              <a:rPr lang="en-US" baseline="0" dirty="0" err="1" smtClean="0"/>
              <a:t>Geoserver</a:t>
            </a:r>
            <a:r>
              <a:rPr lang="en-US" baseline="0" dirty="0" smtClean="0"/>
              <a:t>, (click) and we’ll print the name of every layer available on that resource. (click) There’s </a:t>
            </a:r>
            <a:r>
              <a:rPr lang="en-US" baseline="0" dirty="0" err="1" smtClean="0"/>
              <a:t>otn:stations</a:t>
            </a:r>
            <a:r>
              <a:rPr lang="en-US" baseline="0" dirty="0" smtClean="0"/>
              <a:t>, that sounds interesting, let’s get that one. We grab it as </a:t>
            </a:r>
            <a:r>
              <a:rPr lang="en-US" baseline="0" dirty="0" err="1" smtClean="0"/>
              <a:t>GeoJSON</a:t>
            </a:r>
            <a:r>
              <a:rPr lang="en-US" baseline="0" dirty="0" smtClean="0"/>
              <a:t>, and get it ready to give to the mapping function by running it through </a:t>
            </a:r>
            <a:r>
              <a:rPr lang="en-US" baseline="0" dirty="0" err="1" smtClean="0"/>
              <a:t>flip_geojson_coordinates</a:t>
            </a:r>
            <a:r>
              <a:rPr lang="en-US" baseline="0" dirty="0" smtClean="0"/>
              <a:t>, which is a function that does exactly what it sounds like, re-orders </a:t>
            </a:r>
            <a:r>
              <a:rPr lang="en-US" baseline="0" dirty="0" err="1" smtClean="0"/>
              <a:t>lon,lat</a:t>
            </a:r>
            <a:r>
              <a:rPr lang="en-US" baseline="0" dirty="0" smtClean="0"/>
              <a:t> into </a:t>
            </a:r>
            <a:r>
              <a:rPr lang="en-US" baseline="0" dirty="0" err="1" smtClean="0"/>
              <a:t>lat,lon</a:t>
            </a:r>
            <a:r>
              <a:rPr lang="en-US" baseline="0" dirty="0" smtClean="0"/>
              <a:t>. Let’s look at our resulting </a:t>
            </a:r>
            <a:r>
              <a:rPr lang="en-US" baseline="0" dirty="0" err="1" smtClean="0"/>
              <a:t>geom</a:t>
            </a:r>
            <a:r>
              <a:rPr lang="en-US" baseline="0" dirty="0" smtClean="0"/>
              <a:t> object there (click), by printing the type and coordinate reference system. It is the very popular EPSG type, and the coordinate reference system is EPSG: 4326, meaning WGS 84. I don’t want to get hung up on coordinate reference systems too badly, but this is a very mainstream one to be choosing. When you’re making maps, it will be very appropriate for a lot of contexts.</a:t>
            </a:r>
          </a:p>
        </p:txBody>
      </p:sp>
      <p:sp>
        <p:nvSpPr>
          <p:cNvPr id="4" name="Slide Number Placeholder 3"/>
          <p:cNvSpPr>
            <a:spLocks noGrp="1"/>
          </p:cNvSpPr>
          <p:nvPr>
            <p:ph type="sldNum" sz="quarter" idx="10"/>
          </p:nvPr>
        </p:nvSpPr>
        <p:spPr/>
        <p:txBody>
          <a:bodyPr/>
          <a:lstStyle/>
          <a:p>
            <a:fld id="{5060DE50-24CE-624F-B6D5-EB364679F20F}" type="slidenum">
              <a:rPr lang="en-US" smtClean="0"/>
              <a:pPr/>
              <a:t>9</a:t>
            </a:fld>
            <a:endParaRPr lang="en-US"/>
          </a:p>
        </p:txBody>
      </p:sp>
    </p:spTree>
    <p:extLst>
      <p:ext uri="{BB962C8B-B14F-4D97-AF65-F5344CB8AC3E}">
        <p14:creationId xmlns:p14="http://schemas.microsoft.com/office/powerpoint/2010/main" val="40326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CA"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September 11,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Thursday, September 11,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September 11,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Thursday, September 11,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September 11,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September 11,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September 11, 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Thursday, September 11, 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September 11, 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CA"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September 11,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September 11,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September 11, 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qgis.org" TargetMode="External"/><Relationship Id="rId4" Type="http://schemas.openxmlformats.org/officeDocument/2006/relationships/hyperlink" Target="http://docs.qgis.org/2.2/en/docs/user_manua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kelso.it/x/nequickstar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global.oceantrack.org:8080/geoserver/ows?version=1.0.0&amp;"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scitools.org.uk/cartopy/docs/latest/" TargetMode="External"/><Relationship Id="rId4" Type="http://schemas.openxmlformats.org/officeDocument/2006/relationships/hyperlink" Target="http://www.qgistutorials.com/" TargetMode="External"/><Relationship Id="rId5" Type="http://schemas.openxmlformats.org/officeDocument/2006/relationships/hyperlink" Target="https://utility.oceantrack.org/gitlab/"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007" y="1276118"/>
            <a:ext cx="8555566" cy="1927225"/>
          </a:xfrm>
        </p:spPr>
        <p:txBody>
          <a:bodyPr/>
          <a:lstStyle/>
          <a:p>
            <a:pPr algn="ctr"/>
            <a:r>
              <a:rPr lang="en-US" dirty="0" smtClean="0">
                <a:latin typeface="Trade Gothic LT Std Condensed No. 18"/>
                <a:cs typeface="Trade Gothic LT Std Cn"/>
              </a:rPr>
              <a:t>Creating Maps with Geoserver</a:t>
            </a:r>
            <a:endParaRPr lang="en-US" dirty="0">
              <a:latin typeface="Trade Gothic LT Std Condensed No. 18"/>
              <a:cs typeface="Trade Gothic LT Std Cn"/>
            </a:endParaRPr>
          </a:p>
        </p:txBody>
      </p:sp>
      <p:sp>
        <p:nvSpPr>
          <p:cNvPr id="3" name="Subtitle 2"/>
          <p:cNvSpPr>
            <a:spLocks noGrp="1"/>
          </p:cNvSpPr>
          <p:nvPr>
            <p:ph type="subTitle" idx="1"/>
          </p:nvPr>
        </p:nvSpPr>
        <p:spPr>
          <a:xfrm>
            <a:off x="685800" y="3505200"/>
            <a:ext cx="7848600" cy="1752600"/>
          </a:xfrm>
        </p:spPr>
        <p:txBody>
          <a:bodyPr/>
          <a:lstStyle/>
          <a:p>
            <a:pPr algn="ctr"/>
            <a:r>
              <a:rPr lang="en-US" dirty="0" smtClean="0"/>
              <a:t>Accessing geospatial layers in Python and QGIS</a:t>
            </a:r>
            <a:endParaRPr lang="en-US" dirty="0"/>
          </a:p>
        </p:txBody>
      </p:sp>
      <p:pic>
        <p:nvPicPr>
          <p:cNvPr id="4" name="Picture 3" descr="OTN_logo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75" y="626916"/>
            <a:ext cx="1835776" cy="941424"/>
          </a:xfrm>
          <a:prstGeom prst="rect">
            <a:avLst/>
          </a:prstGeom>
        </p:spPr>
      </p:pic>
      <p:pic>
        <p:nvPicPr>
          <p:cNvPr id="5" name="Picture 4" descr="cart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766" y="5333414"/>
            <a:ext cx="1996634" cy="1016144"/>
          </a:xfrm>
          <a:prstGeom prst="rect">
            <a:avLst/>
          </a:prstGeom>
        </p:spPr>
      </p:pic>
      <p:pic>
        <p:nvPicPr>
          <p:cNvPr id="7" name="Picture 6" descr="qgis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11" y="4777216"/>
            <a:ext cx="1651912" cy="1765692"/>
          </a:xfrm>
          <a:prstGeom prst="rect">
            <a:avLst/>
          </a:prstGeom>
        </p:spPr>
      </p:pic>
      <p:pic>
        <p:nvPicPr>
          <p:cNvPr id="8" name="Picture 7" descr="GeoServer_Logo.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6681" y="5432930"/>
            <a:ext cx="2906612" cy="916628"/>
          </a:xfrm>
          <a:prstGeom prst="rect">
            <a:avLst/>
          </a:prstGeom>
        </p:spPr>
      </p:pic>
    </p:spTree>
    <p:extLst>
      <p:ext uri="{BB962C8B-B14F-4D97-AF65-F5344CB8AC3E}">
        <p14:creationId xmlns:p14="http://schemas.microsoft.com/office/powerpoint/2010/main" val="2645528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Geometry to </a:t>
            </a:r>
            <a:r>
              <a:rPr lang="en-US" dirty="0" err="1" smtClean="0"/>
              <a:t>Cartopy</a:t>
            </a:r>
            <a:endParaRPr lang="en-US" dirty="0"/>
          </a:p>
        </p:txBody>
      </p:sp>
      <p:sp>
        <p:nvSpPr>
          <p:cNvPr id="3" name="Content Placeholder 2"/>
          <p:cNvSpPr>
            <a:spLocks noGrp="1"/>
          </p:cNvSpPr>
          <p:nvPr>
            <p:ph idx="1"/>
          </p:nvPr>
        </p:nvSpPr>
        <p:spPr>
          <a:xfrm>
            <a:off x="457200" y="1143000"/>
            <a:ext cx="8229600" cy="5089071"/>
          </a:xfrm>
        </p:spPr>
        <p:txBody>
          <a:bodyPr>
            <a:noAutofit/>
          </a:bodyPr>
          <a:lstStyle/>
          <a:p>
            <a:pPr marL="0" indent="0">
              <a:buNone/>
            </a:pPr>
            <a:r>
              <a:rPr lang="en-US" sz="800" dirty="0">
                <a:solidFill>
                  <a:srgbClr val="000000"/>
                </a:solidFill>
                <a:latin typeface="Menlo-Regular"/>
              </a:rPr>
              <a:t>ax </a:t>
            </a:r>
            <a:r>
              <a:rPr lang="en-US" sz="800" dirty="0">
                <a:solidFill>
                  <a:srgbClr val="0000FF"/>
                </a:solidFill>
                <a:latin typeface="Menlo-Regular"/>
              </a:rPr>
              <a:t>= </a:t>
            </a:r>
            <a:r>
              <a:rPr lang="en-US" sz="800" dirty="0" err="1">
                <a:solidFill>
                  <a:srgbClr val="000000"/>
                </a:solidFill>
                <a:latin typeface="Menlo-Regular"/>
              </a:rPr>
              <a:t>plt.axes</a:t>
            </a:r>
            <a:r>
              <a:rPr lang="en-US" sz="800" dirty="0">
                <a:solidFill>
                  <a:srgbClr val="000000"/>
                </a:solidFill>
                <a:latin typeface="Menlo-Regular"/>
              </a:rPr>
              <a:t>(projection</a:t>
            </a:r>
            <a:r>
              <a:rPr lang="en-US" sz="800" dirty="0">
                <a:solidFill>
                  <a:srgbClr val="0000FF"/>
                </a:solidFill>
                <a:latin typeface="Menlo-Regular"/>
              </a:rPr>
              <a:t>=</a:t>
            </a:r>
            <a:r>
              <a:rPr lang="en-US" sz="800" dirty="0" err="1">
                <a:solidFill>
                  <a:srgbClr val="000000"/>
                </a:solidFill>
                <a:latin typeface="Menlo-Regular"/>
              </a:rPr>
              <a:t>ccrs.PlateCarree</a:t>
            </a:r>
            <a:r>
              <a:rPr lang="en-US" sz="800" dirty="0">
                <a:solidFill>
                  <a:srgbClr val="000000"/>
                </a:solidFill>
                <a:latin typeface="Menlo-Regular"/>
              </a:rPr>
              <a:t>()</a:t>
            </a:r>
            <a:r>
              <a:rPr lang="en-US" sz="800" dirty="0" smtClean="0">
                <a:solidFill>
                  <a:srgbClr val="000000"/>
                </a:solidFill>
                <a:latin typeface="Menlo-Regular"/>
              </a:rPr>
              <a:t>) </a:t>
            </a:r>
            <a:r>
              <a:rPr lang="en-US" sz="800" dirty="0" smtClean="0">
                <a:solidFill>
                  <a:srgbClr val="3366FF"/>
                </a:solidFill>
                <a:latin typeface="Menlo-Regular"/>
              </a:rPr>
              <a:t># </a:t>
            </a:r>
            <a:r>
              <a:rPr lang="en-US" sz="800" dirty="0" err="1" smtClean="0">
                <a:solidFill>
                  <a:srgbClr val="3366FF"/>
                </a:solidFill>
                <a:latin typeface="Menlo-Regular"/>
              </a:rPr>
              <a:t>PlateCarree</a:t>
            </a:r>
            <a:r>
              <a:rPr lang="en-US" sz="800" dirty="0" smtClean="0">
                <a:solidFill>
                  <a:srgbClr val="3366FF"/>
                </a:solidFill>
                <a:latin typeface="Menlo-Regular"/>
              </a:rPr>
              <a:t> just simplest map projection for this example</a:t>
            </a:r>
          </a:p>
          <a:p>
            <a:pPr marL="0" indent="0">
              <a:buNone/>
            </a:pPr>
            <a:endParaRPr lang="en-US" sz="800" dirty="0" smtClean="0">
              <a:solidFill>
                <a:srgbClr val="3366FF"/>
              </a:solidFill>
              <a:latin typeface="Menlo-Regular"/>
            </a:endParaRPr>
          </a:p>
          <a:p>
            <a:pPr marL="0" indent="0">
              <a:buNone/>
            </a:pPr>
            <a:r>
              <a:rPr lang="en-US" sz="800" dirty="0" smtClean="0">
                <a:solidFill>
                  <a:srgbClr val="0066FF"/>
                </a:solidFill>
                <a:latin typeface="Menlo-Regular"/>
              </a:rPr>
              <a:t># </a:t>
            </a:r>
            <a:r>
              <a:rPr lang="en-US" sz="800" dirty="0">
                <a:solidFill>
                  <a:srgbClr val="0066FF"/>
                </a:solidFill>
                <a:latin typeface="Menlo-Regular"/>
              </a:rPr>
              <a:t>Get a list of all features.</a:t>
            </a:r>
            <a:br>
              <a:rPr lang="en-US" sz="800" dirty="0">
                <a:solidFill>
                  <a:srgbClr val="0066FF"/>
                </a:solidFill>
                <a:latin typeface="Menlo-Regular"/>
              </a:rPr>
            </a:br>
            <a:r>
              <a:rPr lang="en-US" sz="800" dirty="0" err="1">
                <a:solidFill>
                  <a:srgbClr val="000000"/>
                </a:solidFill>
                <a:latin typeface="Menlo-Regular"/>
              </a:rPr>
              <a:t>locs</a:t>
            </a:r>
            <a:r>
              <a:rPr lang="en-US" sz="800" dirty="0">
                <a:solidFill>
                  <a:srgbClr val="000000"/>
                </a:solidFill>
                <a:latin typeface="Menlo-Regular"/>
              </a:rPr>
              <a:t> </a:t>
            </a:r>
            <a:r>
              <a:rPr lang="en-US" sz="800" dirty="0">
                <a:solidFill>
                  <a:srgbClr val="0000FF"/>
                </a:solidFill>
                <a:latin typeface="Menlo-Regular"/>
              </a:rPr>
              <a:t>= </a:t>
            </a:r>
            <a:r>
              <a:rPr lang="en-US" sz="800" dirty="0" err="1">
                <a:solidFill>
                  <a:srgbClr val="000000"/>
                </a:solidFill>
                <a:latin typeface="Menlo-Regular"/>
              </a:rPr>
              <a:t>geom.get</a:t>
            </a:r>
            <a:r>
              <a:rPr lang="en-US" sz="800" dirty="0">
                <a:solidFill>
                  <a:srgbClr val="000000"/>
                </a:solidFill>
                <a:latin typeface="Menlo-Regular"/>
              </a:rPr>
              <a:t>(</a:t>
            </a:r>
            <a:r>
              <a:rPr lang="en-US" sz="800" dirty="0">
                <a:solidFill>
                  <a:srgbClr val="009933"/>
                </a:solidFill>
                <a:latin typeface="Menlo-Regular"/>
              </a:rPr>
              <a:t>"features"</a:t>
            </a:r>
            <a:r>
              <a:rPr lang="en-US" sz="800" dirty="0">
                <a:solidFill>
                  <a:srgbClr val="000000"/>
                </a:solidFill>
                <a:latin typeface="Menlo-Regular"/>
              </a:rPr>
              <a:t>, [])</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Each feature has a lot of reference data associated with, as defined in Geoserver.</a:t>
            </a:r>
            <a:br>
              <a:rPr lang="en-US" sz="800" dirty="0">
                <a:solidFill>
                  <a:srgbClr val="0066FF"/>
                </a:solidFill>
                <a:latin typeface="Menlo-Regular"/>
              </a:rPr>
            </a:br>
            <a:r>
              <a:rPr lang="en-US" sz="800" dirty="0">
                <a:solidFill>
                  <a:srgbClr val="0000FF"/>
                </a:solidFill>
                <a:latin typeface="Menlo-Regular"/>
              </a:rPr>
              <a:t>print </a:t>
            </a:r>
            <a:r>
              <a:rPr lang="en-US" sz="800" dirty="0" err="1">
                <a:solidFill>
                  <a:srgbClr val="000000"/>
                </a:solidFill>
                <a:latin typeface="Menlo-Regular"/>
              </a:rPr>
              <a:t>locs</a:t>
            </a:r>
            <a:r>
              <a:rPr lang="en-US" sz="800" dirty="0">
                <a:solidFill>
                  <a:srgbClr val="000000"/>
                </a:solidFill>
                <a:latin typeface="Menlo-Regular"/>
              </a:rPr>
              <a:t>[</a:t>
            </a:r>
            <a:r>
              <a:rPr lang="en-US" sz="800" dirty="0">
                <a:solidFill>
                  <a:srgbClr val="0066FF"/>
                </a:solidFill>
                <a:latin typeface="Menlo-Regular"/>
              </a:rPr>
              <a:t>0</a:t>
            </a:r>
            <a:r>
              <a:rPr lang="en-US" sz="800" dirty="0">
                <a:solidFill>
                  <a:srgbClr val="000000"/>
                </a:solidFill>
                <a:latin typeface="Menlo-Regular"/>
              </a:rPr>
              <a:t>][</a:t>
            </a:r>
            <a:r>
              <a:rPr lang="en-US" sz="800" dirty="0">
                <a:solidFill>
                  <a:srgbClr val="009933"/>
                </a:solidFill>
                <a:latin typeface="Menlo-Regular"/>
              </a:rPr>
              <a:t>'properties'</a:t>
            </a:r>
            <a:r>
              <a:rPr lang="en-US" sz="800" dirty="0">
                <a:solidFill>
                  <a:srgbClr val="000000"/>
                </a:solidFill>
                <a:latin typeface="Menlo-Regular"/>
              </a:rPr>
              <a:t>].keys(</a:t>
            </a:r>
            <a:r>
              <a:rPr lang="en-US" sz="800" dirty="0" smtClean="0">
                <a:solidFill>
                  <a:srgbClr val="000000"/>
                </a:solidFill>
                <a:latin typeface="Menlo-Regular"/>
              </a:rPr>
              <a:t>)</a:t>
            </a:r>
          </a:p>
          <a:p>
            <a:pPr marL="0" indent="0">
              <a:buNone/>
            </a:pPr>
            <a:r>
              <a:rPr lang="en-US" sz="800" b="1" dirty="0">
                <a:solidFill>
                  <a:srgbClr val="000000"/>
                </a:solidFill>
                <a:latin typeface="Menlo-Regular"/>
              </a:rPr>
              <a:t>&gt; [</a:t>
            </a:r>
            <a:r>
              <a:rPr lang="en-US" sz="800" b="1" dirty="0" err="1">
                <a:solidFill>
                  <a:srgbClr val="000000"/>
                </a:solidFill>
                <a:latin typeface="Menlo-Regular"/>
              </a:rPr>
              <a:t>u'station_type</a:t>
            </a:r>
            <a:r>
              <a:rPr lang="en-US" sz="800" b="1" dirty="0">
                <a:solidFill>
                  <a:srgbClr val="000000"/>
                </a:solidFill>
                <a:latin typeface="Menlo-Regular"/>
              </a:rPr>
              <a:t>', </a:t>
            </a:r>
            <a:r>
              <a:rPr lang="en-US" sz="800" b="1" dirty="0" err="1">
                <a:solidFill>
                  <a:srgbClr val="000000"/>
                </a:solidFill>
                <a:latin typeface="Menlo-Regular"/>
              </a:rPr>
              <a:t>u'notes</a:t>
            </a:r>
            <a:r>
              <a:rPr lang="en-US" sz="800" b="1" dirty="0">
                <a:solidFill>
                  <a:srgbClr val="000000"/>
                </a:solidFill>
                <a:latin typeface="Menlo-Regular"/>
              </a:rPr>
              <a:t>', </a:t>
            </a:r>
            <a:r>
              <a:rPr lang="en-US" sz="800" b="1" dirty="0" err="1">
                <a:solidFill>
                  <a:srgbClr val="000000"/>
                </a:solidFill>
                <a:latin typeface="Menlo-Regular"/>
              </a:rPr>
              <a:t>u'locality</a:t>
            </a:r>
            <a:r>
              <a:rPr lang="en-US" sz="800" b="1" dirty="0">
                <a:solidFill>
                  <a:srgbClr val="000000"/>
                </a:solidFill>
                <a:latin typeface="Menlo-Regular"/>
              </a:rPr>
              <a:t>', </a:t>
            </a:r>
            <a:r>
              <a:rPr lang="en-US" sz="800" b="1" dirty="0" err="1">
                <a:solidFill>
                  <a:srgbClr val="000000"/>
                </a:solidFill>
                <a:latin typeface="Menlo-Regular"/>
              </a:rPr>
              <a:t>u'collectioncode</a:t>
            </a:r>
            <a:r>
              <a:rPr lang="en-US" sz="800" b="1" dirty="0">
                <a:solidFill>
                  <a:srgbClr val="000000"/>
                </a:solidFill>
                <a:latin typeface="Menlo-Regular"/>
              </a:rPr>
              <a:t>', </a:t>
            </a:r>
            <a:r>
              <a:rPr lang="en-US" sz="800" b="1" dirty="0" err="1">
                <a:solidFill>
                  <a:srgbClr val="000000"/>
                </a:solidFill>
                <a:latin typeface="Menlo-Regular"/>
              </a:rPr>
              <a:t>u'longitude</a:t>
            </a:r>
            <a:r>
              <a:rPr lang="en-US" sz="800" b="1" dirty="0">
                <a:solidFill>
                  <a:srgbClr val="000000"/>
                </a:solidFill>
                <a:latin typeface="Menlo-Regular"/>
              </a:rPr>
              <a:t>', </a:t>
            </a:r>
            <a:r>
              <a:rPr lang="en-US" sz="800" b="1" dirty="0" err="1">
                <a:solidFill>
                  <a:srgbClr val="000000"/>
                </a:solidFill>
                <a:latin typeface="Menlo-Regular"/>
              </a:rPr>
              <a:t>u'stationclass</a:t>
            </a:r>
            <a:r>
              <a:rPr lang="en-US" sz="800" b="1" dirty="0">
                <a:solidFill>
                  <a:srgbClr val="000000"/>
                </a:solidFill>
                <a:latin typeface="Menlo-Regular"/>
              </a:rPr>
              <a:t>', </a:t>
            </a:r>
            <a:r>
              <a:rPr lang="en-US" sz="800" b="1" dirty="0" err="1">
                <a:solidFill>
                  <a:srgbClr val="000000"/>
                </a:solidFill>
                <a:latin typeface="Menlo-Regular"/>
              </a:rPr>
              <a:t>u'depth</a:t>
            </a:r>
            <a:r>
              <a:rPr lang="en-US" sz="800" b="1" dirty="0">
                <a:solidFill>
                  <a:srgbClr val="000000"/>
                </a:solidFill>
                <a:latin typeface="Menlo-Regular"/>
              </a:rPr>
              <a:t>', </a:t>
            </a:r>
            <a:r>
              <a:rPr lang="en-US" sz="800" b="1" dirty="0" err="1" smtClean="0">
                <a:solidFill>
                  <a:srgbClr val="000000"/>
                </a:solidFill>
                <a:latin typeface="Menlo-Regular"/>
              </a:rPr>
              <a:t>u'latitude</a:t>
            </a:r>
            <a:r>
              <a:rPr lang="en-US" sz="800" b="1" dirty="0" smtClean="0">
                <a:solidFill>
                  <a:srgbClr val="000000"/>
                </a:solidFill>
                <a:latin typeface="Menlo-Regular"/>
              </a:rPr>
              <a:t>’, </a:t>
            </a:r>
            <a:r>
              <a:rPr lang="en-US" sz="800" b="1" dirty="0" err="1" smtClean="0">
                <a:solidFill>
                  <a:srgbClr val="000000"/>
                </a:solidFill>
                <a:latin typeface="Menlo-Regular"/>
              </a:rPr>
              <a:t>u'station_name</a:t>
            </a:r>
            <a:r>
              <a:rPr lang="en-US" sz="800" b="1" dirty="0">
                <a:solidFill>
                  <a:srgbClr val="000000"/>
                </a:solidFill>
                <a:latin typeface="Menlo-Regular"/>
              </a:rPr>
              <a:t>', </a:t>
            </a:r>
            <a:r>
              <a:rPr lang="en-US" sz="800" b="1" dirty="0" err="1">
                <a:solidFill>
                  <a:srgbClr val="000000"/>
                </a:solidFill>
                <a:latin typeface="Menlo-Regular"/>
              </a:rPr>
              <a:t>u'stationstatus</a:t>
            </a:r>
            <a:r>
              <a:rPr lang="en-US" sz="800" b="1" dirty="0">
                <a:solidFill>
                  <a:srgbClr val="000000"/>
                </a:solidFill>
                <a:latin typeface="Menlo-Regular"/>
              </a:rPr>
              <a:t>'</a:t>
            </a:r>
            <a:r>
              <a:rPr lang="en-US" sz="800" b="1" dirty="0" smtClean="0">
                <a:solidFill>
                  <a:srgbClr val="000000"/>
                </a:solidFill>
                <a:latin typeface="Menlo-Regular"/>
              </a:rPr>
              <a:t>]</a:t>
            </a:r>
          </a:p>
          <a:p>
            <a:endParaRPr lang="en-US" sz="800" dirty="0">
              <a:solidFill>
                <a:srgbClr val="000000"/>
              </a:solidFill>
              <a:latin typeface="Menlo-Regular"/>
            </a:endParaRPr>
          </a:p>
          <a:p>
            <a:pPr marL="0" indent="0">
              <a:buNone/>
            </a:pPr>
            <a:r>
              <a:rPr lang="en-US" sz="800" dirty="0" smtClean="0">
                <a:solidFill>
                  <a:srgbClr val="0000FF"/>
                </a:solidFill>
                <a:latin typeface="Menlo-Regular"/>
              </a:rPr>
              <a:t>print </a:t>
            </a:r>
            <a:r>
              <a:rPr lang="en-US" sz="800" dirty="0" err="1">
                <a:solidFill>
                  <a:srgbClr val="000000"/>
                </a:solidFill>
                <a:latin typeface="Menlo-Regular"/>
              </a:rPr>
              <a:t>locs</a:t>
            </a:r>
            <a:r>
              <a:rPr lang="en-US" sz="800" dirty="0">
                <a:solidFill>
                  <a:srgbClr val="000000"/>
                </a:solidFill>
                <a:latin typeface="Menlo-Regular"/>
              </a:rPr>
              <a:t>[</a:t>
            </a:r>
            <a:r>
              <a:rPr lang="en-US" sz="800" dirty="0">
                <a:solidFill>
                  <a:srgbClr val="0066FF"/>
                </a:solidFill>
                <a:latin typeface="Menlo-Regular"/>
              </a:rPr>
              <a:t>0</a:t>
            </a:r>
            <a:r>
              <a:rPr lang="en-US" sz="800" dirty="0">
                <a:solidFill>
                  <a:srgbClr val="000000"/>
                </a:solidFill>
                <a:latin typeface="Menlo-Regular"/>
              </a:rPr>
              <a:t>][</a:t>
            </a:r>
            <a:r>
              <a:rPr lang="en-US" sz="800" dirty="0">
                <a:solidFill>
                  <a:srgbClr val="009933"/>
                </a:solidFill>
                <a:latin typeface="Menlo-Regular"/>
              </a:rPr>
              <a:t>'properties'</a:t>
            </a:r>
            <a:r>
              <a:rPr lang="en-US" sz="800" dirty="0">
                <a:solidFill>
                  <a:srgbClr val="000000"/>
                </a:solidFill>
                <a:latin typeface="Menlo-Regular"/>
              </a:rPr>
              <a:t>].values()</a:t>
            </a:r>
            <a:br>
              <a:rPr lang="en-US" sz="800" dirty="0">
                <a:solidFill>
                  <a:srgbClr val="000000"/>
                </a:solidFill>
                <a:latin typeface="Menlo-Regular"/>
              </a:rPr>
            </a:br>
            <a:r>
              <a:rPr lang="en-US" sz="800" b="1" dirty="0">
                <a:solidFill>
                  <a:srgbClr val="000000"/>
                </a:solidFill>
                <a:latin typeface="Menlo-Regular"/>
              </a:rPr>
              <a:t>[</a:t>
            </a:r>
            <a:r>
              <a:rPr lang="en-US" sz="800" b="1" dirty="0" err="1">
                <a:solidFill>
                  <a:srgbClr val="000000"/>
                </a:solidFill>
                <a:latin typeface="Menlo-Regular"/>
              </a:rPr>
              <a:t>u'Acoustic</a:t>
            </a:r>
            <a:r>
              <a:rPr lang="en-US" sz="800" b="1" dirty="0">
                <a:solidFill>
                  <a:srgbClr val="000000"/>
                </a:solidFill>
                <a:latin typeface="Menlo-Regular"/>
              </a:rPr>
              <a:t>', </a:t>
            </a:r>
            <a:r>
              <a:rPr lang="en-US" sz="800" b="1" dirty="0" smtClean="0">
                <a:solidFill>
                  <a:srgbClr val="000000"/>
                </a:solidFill>
                <a:latin typeface="Menlo-Regular"/>
              </a:rPr>
              <a:t>… , </a:t>
            </a:r>
            <a:r>
              <a:rPr lang="en-US" sz="800" b="1" dirty="0" err="1" smtClean="0">
                <a:solidFill>
                  <a:srgbClr val="000000"/>
                </a:solidFill>
                <a:latin typeface="Menlo-Regular"/>
              </a:rPr>
              <a:t>u'Cape</a:t>
            </a:r>
            <a:r>
              <a:rPr lang="en-US" sz="800" b="1" dirty="0" smtClean="0">
                <a:solidFill>
                  <a:srgbClr val="000000"/>
                </a:solidFill>
                <a:latin typeface="Menlo-Regular"/>
              </a:rPr>
              <a:t> </a:t>
            </a:r>
            <a:r>
              <a:rPr lang="en-US" sz="800" b="1" dirty="0">
                <a:solidFill>
                  <a:srgbClr val="000000"/>
                </a:solidFill>
                <a:latin typeface="Menlo-Regular"/>
              </a:rPr>
              <a:t>North to St. Paul Island.', </a:t>
            </a:r>
            <a:r>
              <a:rPr lang="en-US" sz="800" b="1" dirty="0" err="1">
                <a:solidFill>
                  <a:srgbClr val="000000"/>
                </a:solidFill>
                <a:latin typeface="Menlo-Regular"/>
              </a:rPr>
              <a:t>u'CBS</a:t>
            </a:r>
            <a:r>
              <a:rPr lang="en-US" sz="800" b="1" dirty="0">
                <a:solidFill>
                  <a:srgbClr val="000000"/>
                </a:solidFill>
                <a:latin typeface="Menlo-Regular"/>
              </a:rPr>
              <a:t>', -60.33438, </a:t>
            </a:r>
            <a:r>
              <a:rPr lang="en-US" sz="800" b="1" dirty="0" err="1">
                <a:solidFill>
                  <a:srgbClr val="000000"/>
                </a:solidFill>
                <a:latin typeface="Menlo-Regular"/>
              </a:rPr>
              <a:t>u'deployed</a:t>
            </a:r>
            <a:r>
              <a:rPr lang="en-US" sz="800" b="1" dirty="0">
                <a:solidFill>
                  <a:srgbClr val="000000"/>
                </a:solidFill>
                <a:latin typeface="Menlo-Regular"/>
              </a:rPr>
              <a:t>', 162, 47.06696, u'CBS008', </a:t>
            </a:r>
            <a:r>
              <a:rPr lang="en-US" sz="800" b="1" dirty="0" err="1">
                <a:solidFill>
                  <a:srgbClr val="000000"/>
                </a:solidFill>
                <a:latin typeface="Menlo-Regular"/>
              </a:rPr>
              <a:t>u'active</a:t>
            </a:r>
            <a:r>
              <a:rPr lang="en-US" sz="800" b="1" dirty="0">
                <a:solidFill>
                  <a:srgbClr val="000000"/>
                </a:solidFill>
                <a:latin typeface="Menlo-Regular"/>
              </a:rPr>
              <a:t>']</a:t>
            </a:r>
            <a:endParaRPr lang="en-US" sz="800" b="1" dirty="0" smtClean="0">
              <a:solidFill>
                <a:srgbClr val="000000"/>
              </a:solidFill>
              <a:latin typeface="Menlo-Regular"/>
            </a:endParaRPr>
          </a:p>
          <a:p>
            <a:pPr marL="0" indent="0">
              <a:buNone/>
            </a:pPr>
            <a:r>
              <a:rPr lang="en-US" sz="800" dirty="0" smtClean="0">
                <a:solidFill>
                  <a:srgbClr val="000000"/>
                </a:solidFill>
                <a:latin typeface="Menlo-Regular"/>
              </a:rPr>
              <a:t/>
            </a:r>
            <a:br>
              <a:rPr lang="en-US" sz="800" dirty="0" smtClean="0">
                <a:solidFill>
                  <a:srgbClr val="000000"/>
                </a:solidFill>
                <a:latin typeface="Menlo-Regular"/>
              </a:rPr>
            </a:br>
            <a:r>
              <a:rPr lang="en-US" sz="800" dirty="0" smtClean="0">
                <a:solidFill>
                  <a:srgbClr val="0066FF"/>
                </a:solidFill>
                <a:latin typeface="Menlo-Regular"/>
              </a:rPr>
              <a:t># But we also have the coordinates, which is what gets us onto the map.</a:t>
            </a:r>
            <a:br>
              <a:rPr lang="en-US" sz="800" dirty="0" smtClean="0">
                <a:solidFill>
                  <a:srgbClr val="0066FF"/>
                </a:solidFill>
                <a:latin typeface="Menlo-Regular"/>
              </a:rPr>
            </a:br>
            <a:r>
              <a:rPr lang="en-US" sz="800" dirty="0" smtClean="0">
                <a:solidFill>
                  <a:srgbClr val="0066FF"/>
                </a:solidFill>
                <a:latin typeface="Menlo-Regular"/>
              </a:rPr>
              <a:t># </a:t>
            </a:r>
            <a:r>
              <a:rPr lang="en-US" sz="800" dirty="0" err="1" smtClean="0">
                <a:solidFill>
                  <a:srgbClr val="0066FF"/>
                </a:solidFill>
                <a:latin typeface="Menlo-Regular"/>
              </a:rPr>
              <a:t>lons</a:t>
            </a:r>
            <a:r>
              <a:rPr lang="en-US" sz="800" dirty="0" smtClean="0">
                <a:solidFill>
                  <a:srgbClr val="0066FF"/>
                </a:solidFill>
                <a:latin typeface="Menlo-Regular"/>
              </a:rPr>
              <a:t>, </a:t>
            </a:r>
            <a:r>
              <a:rPr lang="en-US" sz="800" dirty="0" err="1" smtClean="0">
                <a:solidFill>
                  <a:srgbClr val="0066FF"/>
                </a:solidFill>
                <a:latin typeface="Menlo-Regular"/>
              </a:rPr>
              <a:t>lats</a:t>
            </a:r>
            <a:r>
              <a:rPr lang="en-US" sz="800" dirty="0" smtClean="0">
                <a:solidFill>
                  <a:srgbClr val="0066FF"/>
                </a:solidFill>
                <a:latin typeface="Menlo-Regular"/>
              </a:rPr>
              <a:t> = zip(*[(x["geometry"]["coordinates"][0], x["geometry"]["coordinates"][1]) for </a:t>
            </a:r>
            <a:r>
              <a:rPr lang="en-US" sz="800" dirty="0" err="1" smtClean="0">
                <a:solidFill>
                  <a:srgbClr val="0066FF"/>
                </a:solidFill>
                <a:latin typeface="Menlo-Regular"/>
              </a:rPr>
              <a:t>x</a:t>
            </a:r>
            <a:r>
              <a:rPr lang="en-US" sz="800" dirty="0" smtClean="0">
                <a:solidFill>
                  <a:srgbClr val="0066FF"/>
                </a:solidFill>
                <a:latin typeface="Menlo-Regular"/>
              </a:rPr>
              <a:t> in </a:t>
            </a:r>
            <a:r>
              <a:rPr lang="en-US" sz="800" dirty="0" err="1" smtClean="0">
                <a:solidFill>
                  <a:srgbClr val="0066FF"/>
                </a:solidFill>
                <a:latin typeface="Menlo-Regular"/>
              </a:rPr>
              <a:t>locs</a:t>
            </a:r>
            <a:r>
              <a:rPr lang="en-US" sz="800" dirty="0" smtClean="0">
                <a:solidFill>
                  <a:srgbClr val="0066FF"/>
                </a:solidFill>
                <a:latin typeface="Menlo-Regular"/>
              </a:rPr>
              <a:t>])</a:t>
            </a:r>
            <a:br>
              <a:rPr lang="en-US" sz="800" dirty="0" smtClean="0">
                <a:solidFill>
                  <a:srgbClr val="0066FF"/>
                </a:solidFill>
                <a:latin typeface="Menlo-Regular"/>
              </a:rPr>
            </a:br>
            <a:endParaRPr lang="en-US" sz="800" dirty="0" smtClean="0">
              <a:solidFill>
                <a:srgbClr val="0066FF"/>
              </a:solidFill>
              <a:latin typeface="Menlo-Regular"/>
            </a:endParaRPr>
          </a:p>
          <a:p>
            <a:pPr marL="0" indent="0">
              <a:buNone/>
            </a:pPr>
            <a:r>
              <a:rPr lang="en-US" sz="800" dirty="0" smtClean="0">
                <a:solidFill>
                  <a:srgbClr val="0066FF"/>
                </a:solidFill>
                <a:latin typeface="Menlo-Regular"/>
              </a:rPr>
              <a:t># </a:t>
            </a:r>
            <a:r>
              <a:rPr lang="en-US" sz="800" dirty="0">
                <a:solidFill>
                  <a:srgbClr val="0066FF"/>
                </a:solidFill>
                <a:latin typeface="Menlo-Regular"/>
              </a:rPr>
              <a:t>You could also </a:t>
            </a:r>
            <a:r>
              <a:rPr lang="en-US" sz="800" dirty="0" err="1">
                <a:solidFill>
                  <a:srgbClr val="0066FF"/>
                </a:solidFill>
                <a:latin typeface="Menlo-Regular"/>
              </a:rPr>
              <a:t>subselect</a:t>
            </a:r>
            <a:r>
              <a:rPr lang="en-US" sz="800" dirty="0">
                <a:solidFill>
                  <a:srgbClr val="0066FF"/>
                </a:solidFill>
                <a:latin typeface="Menlo-Regular"/>
              </a:rPr>
              <a:t> if that fits your project.</a:t>
            </a:r>
            <a:br>
              <a:rPr lang="en-US" sz="800" dirty="0">
                <a:solidFill>
                  <a:srgbClr val="0066FF"/>
                </a:solidFill>
                <a:latin typeface="Menlo-Regular"/>
              </a:rPr>
            </a:br>
            <a:r>
              <a:rPr lang="en-US" sz="800" dirty="0" err="1">
                <a:solidFill>
                  <a:srgbClr val="000000"/>
                </a:solidFill>
                <a:latin typeface="Menlo-Regular"/>
              </a:rPr>
              <a:t>lons</a:t>
            </a:r>
            <a:r>
              <a:rPr lang="en-US" sz="800" dirty="0">
                <a:solidFill>
                  <a:srgbClr val="000000"/>
                </a:solidFill>
                <a:latin typeface="Menlo-Regular"/>
              </a:rPr>
              <a:t>, </a:t>
            </a:r>
            <a:r>
              <a:rPr lang="en-US" sz="800" dirty="0" err="1">
                <a:solidFill>
                  <a:srgbClr val="000000"/>
                </a:solidFill>
                <a:latin typeface="Menlo-Regular"/>
              </a:rPr>
              <a:t>lats</a:t>
            </a:r>
            <a:r>
              <a:rPr lang="en-US" sz="800" dirty="0">
                <a:solidFill>
                  <a:srgbClr val="000000"/>
                </a:solidFill>
                <a:latin typeface="Menlo-Regular"/>
              </a:rPr>
              <a:t> </a:t>
            </a:r>
            <a:r>
              <a:rPr lang="en-US" sz="800" dirty="0">
                <a:solidFill>
                  <a:srgbClr val="0000FF"/>
                </a:solidFill>
                <a:latin typeface="Menlo-Regular"/>
              </a:rPr>
              <a:t>= </a:t>
            </a:r>
            <a:r>
              <a:rPr lang="en-US" sz="800" dirty="0">
                <a:solidFill>
                  <a:srgbClr val="3333FF"/>
                </a:solidFill>
                <a:latin typeface="Menlo-Regular"/>
              </a:rPr>
              <a:t>zip</a:t>
            </a:r>
            <a:r>
              <a:rPr lang="en-US" sz="800" dirty="0">
                <a:solidFill>
                  <a:srgbClr val="000000"/>
                </a:solidFill>
                <a:latin typeface="Menlo-Regular"/>
              </a:rPr>
              <a:t>(</a:t>
            </a:r>
            <a:r>
              <a:rPr lang="en-US" sz="800" dirty="0">
                <a:solidFill>
                  <a:srgbClr val="0000FF"/>
                </a:solidFill>
                <a:latin typeface="Menlo-Regular"/>
              </a:rPr>
              <a:t>*</a:t>
            </a:r>
            <a:r>
              <a:rPr lang="en-US" sz="800" dirty="0">
                <a:solidFill>
                  <a:srgbClr val="000000"/>
                </a:solidFill>
                <a:latin typeface="Menlo-Regular"/>
              </a:rPr>
              <a:t>[(x[</a:t>
            </a:r>
            <a:r>
              <a:rPr lang="en-US" sz="800" dirty="0">
                <a:solidFill>
                  <a:srgbClr val="009933"/>
                </a:solidFill>
                <a:latin typeface="Menlo-Regular"/>
              </a:rPr>
              <a:t>"geometry"</a:t>
            </a:r>
            <a:r>
              <a:rPr lang="en-US" sz="800" dirty="0">
                <a:solidFill>
                  <a:srgbClr val="000000"/>
                </a:solidFill>
                <a:latin typeface="Menlo-Regular"/>
              </a:rPr>
              <a:t>][</a:t>
            </a:r>
            <a:r>
              <a:rPr lang="en-US" sz="800" dirty="0">
                <a:solidFill>
                  <a:srgbClr val="009933"/>
                </a:solidFill>
                <a:latin typeface="Menlo-Regular"/>
              </a:rPr>
              <a:t>"coordinates"</a:t>
            </a:r>
            <a:r>
              <a:rPr lang="en-US" sz="800" dirty="0">
                <a:solidFill>
                  <a:srgbClr val="000000"/>
                </a:solidFill>
                <a:latin typeface="Menlo-Regular"/>
              </a:rPr>
              <a:t>][</a:t>
            </a:r>
            <a:r>
              <a:rPr lang="en-US" sz="800" dirty="0">
                <a:solidFill>
                  <a:srgbClr val="0066FF"/>
                </a:solidFill>
                <a:latin typeface="Menlo-Regular"/>
              </a:rPr>
              <a:t>0</a:t>
            </a:r>
            <a:r>
              <a:rPr lang="en-US" sz="800" dirty="0">
                <a:solidFill>
                  <a:srgbClr val="000000"/>
                </a:solidFill>
                <a:latin typeface="Menlo-Regular"/>
              </a:rPr>
              <a:t>], x[</a:t>
            </a:r>
            <a:r>
              <a:rPr lang="en-US" sz="800" dirty="0">
                <a:solidFill>
                  <a:srgbClr val="009933"/>
                </a:solidFill>
                <a:latin typeface="Menlo-Regular"/>
              </a:rPr>
              <a:t>"geometry"</a:t>
            </a:r>
            <a:r>
              <a:rPr lang="en-US" sz="800" dirty="0">
                <a:solidFill>
                  <a:srgbClr val="000000"/>
                </a:solidFill>
                <a:latin typeface="Menlo-Regular"/>
              </a:rPr>
              <a:t>][</a:t>
            </a:r>
            <a:r>
              <a:rPr lang="en-US" sz="800" dirty="0">
                <a:solidFill>
                  <a:srgbClr val="009933"/>
                </a:solidFill>
                <a:latin typeface="Menlo-Regular"/>
              </a:rPr>
              <a:t>"coordinates"</a:t>
            </a:r>
            <a:r>
              <a:rPr lang="en-US" sz="800" dirty="0">
                <a:solidFill>
                  <a:srgbClr val="000000"/>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0000FF"/>
                </a:solidFill>
                <a:latin typeface="Menlo-Regular"/>
              </a:rPr>
              <a:t>for</a:t>
            </a:r>
            <a:r>
              <a:rPr lang="en-US" sz="800" dirty="0">
                <a:solidFill>
                  <a:srgbClr val="000000"/>
                </a:solidFill>
                <a:latin typeface="Menlo-Regular"/>
              </a:rPr>
              <a:t> x </a:t>
            </a:r>
            <a:r>
              <a:rPr lang="en-US" sz="800" dirty="0">
                <a:solidFill>
                  <a:srgbClr val="0000FF"/>
                </a:solidFill>
                <a:latin typeface="Menlo-Regular"/>
              </a:rPr>
              <a:t>in</a:t>
            </a:r>
            <a:r>
              <a:rPr lang="en-US" sz="800" dirty="0">
                <a:solidFill>
                  <a:srgbClr val="000000"/>
                </a:solidFill>
                <a:latin typeface="Menlo-Regular"/>
              </a:rPr>
              <a:t> </a:t>
            </a:r>
            <a:r>
              <a:rPr lang="en-US" sz="800" dirty="0" err="1">
                <a:solidFill>
                  <a:srgbClr val="000000"/>
                </a:solidFill>
                <a:latin typeface="Menlo-Regular"/>
              </a:rPr>
              <a:t>locs</a:t>
            </a:r>
            <a:r>
              <a:rPr lang="en-US" sz="800" dirty="0">
                <a:solidFill>
                  <a:srgbClr val="000000"/>
                </a:solidFill>
                <a:latin typeface="Menlo-Regular"/>
              </a:rPr>
              <a:t> </a:t>
            </a:r>
            <a:r>
              <a:rPr lang="en-US" sz="800" dirty="0">
                <a:solidFill>
                  <a:srgbClr val="0000FF"/>
                </a:solidFill>
                <a:latin typeface="Menlo-Regular"/>
              </a:rPr>
              <a:t>if </a:t>
            </a:r>
            <a:r>
              <a:rPr lang="en-US" sz="800" dirty="0">
                <a:solidFill>
                  <a:srgbClr val="000000"/>
                </a:solidFill>
                <a:latin typeface="Menlo-Regular"/>
              </a:rPr>
              <a:t>x[</a:t>
            </a:r>
            <a:r>
              <a:rPr lang="en-US" sz="800" dirty="0">
                <a:solidFill>
                  <a:srgbClr val="009933"/>
                </a:solidFill>
                <a:latin typeface="Menlo-Regular"/>
              </a:rPr>
              <a:t>'properties'</a:t>
            </a:r>
            <a:r>
              <a:rPr lang="en-US" sz="800" dirty="0">
                <a:solidFill>
                  <a:srgbClr val="000000"/>
                </a:solidFill>
                <a:latin typeface="Menlo-Regular"/>
              </a:rPr>
              <a:t>][</a:t>
            </a:r>
            <a:r>
              <a:rPr lang="en-US" sz="800" dirty="0">
                <a:solidFill>
                  <a:srgbClr val="009933"/>
                </a:solidFill>
                <a:latin typeface="Menlo-Regular"/>
              </a:rPr>
              <a:t>'</a:t>
            </a:r>
            <a:r>
              <a:rPr lang="en-US" sz="800" dirty="0" err="1">
                <a:solidFill>
                  <a:srgbClr val="009933"/>
                </a:solidFill>
                <a:latin typeface="Menlo-Regular"/>
              </a:rPr>
              <a:t>collectioncode</a:t>
            </a:r>
            <a:r>
              <a:rPr lang="en-US" sz="800" dirty="0">
                <a:solidFill>
                  <a:srgbClr val="009933"/>
                </a:solidFill>
                <a:latin typeface="Menlo-Regular"/>
              </a:rPr>
              <a:t>'</a:t>
            </a:r>
            <a:r>
              <a:rPr lang="en-US" sz="800" dirty="0">
                <a:solidFill>
                  <a:srgbClr val="000000"/>
                </a:solidFill>
                <a:latin typeface="Menlo-Regular"/>
              </a:rPr>
              <a:t>]</a:t>
            </a:r>
            <a:r>
              <a:rPr lang="en-US" sz="800" dirty="0">
                <a:solidFill>
                  <a:srgbClr val="0000FF"/>
                </a:solidFill>
                <a:latin typeface="Menlo-Regular"/>
              </a:rPr>
              <a:t>=</a:t>
            </a:r>
            <a:r>
              <a:rPr lang="en-US" sz="800" dirty="0" smtClean="0">
                <a:solidFill>
                  <a:srgbClr val="0000FF"/>
                </a:solidFill>
                <a:latin typeface="Menlo-Regular"/>
              </a:rPr>
              <a:t>=</a:t>
            </a:r>
            <a:r>
              <a:rPr lang="en-US" sz="800" dirty="0" smtClean="0">
                <a:solidFill>
                  <a:srgbClr val="009933"/>
                </a:solidFill>
                <a:latin typeface="Menlo-Regular"/>
              </a:rPr>
              <a:t>”HFX"</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Do some simple buffering of the map edges based on your returned data.</a:t>
            </a:r>
            <a:br>
              <a:rPr lang="en-US" sz="800" dirty="0">
                <a:solidFill>
                  <a:srgbClr val="0066FF"/>
                </a:solidFill>
                <a:latin typeface="Menlo-Regular"/>
              </a:rPr>
            </a:br>
            <a:r>
              <a:rPr lang="en-US" sz="800" dirty="0">
                <a:solidFill>
                  <a:srgbClr val="000000"/>
                </a:solidFill>
                <a:latin typeface="Menlo-Regular"/>
              </a:rPr>
              <a:t>plt.axis([</a:t>
            </a:r>
            <a:r>
              <a:rPr lang="en-US" sz="800" dirty="0">
                <a:solidFill>
                  <a:srgbClr val="3333FF"/>
                </a:solidFill>
                <a:latin typeface="Menlo-Regular"/>
              </a:rPr>
              <a:t>min</a:t>
            </a:r>
            <a:r>
              <a:rPr lang="en-US" sz="800" dirty="0">
                <a:solidFill>
                  <a:srgbClr val="000000"/>
                </a:solidFill>
                <a:latin typeface="Menlo-Regular"/>
              </a:rPr>
              <a:t>(lons)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3333FF"/>
                </a:solidFill>
                <a:latin typeface="Menlo-Regular"/>
              </a:rPr>
              <a:t>max</a:t>
            </a:r>
            <a:r>
              <a:rPr lang="en-US" sz="800" dirty="0">
                <a:solidFill>
                  <a:srgbClr val="000000"/>
                </a:solidFill>
                <a:latin typeface="Menlo-Regular"/>
              </a:rPr>
              <a:t>(lons)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3333FF"/>
                </a:solidFill>
                <a:latin typeface="Menlo-Regular"/>
              </a:rPr>
              <a:t>min</a:t>
            </a:r>
            <a:r>
              <a:rPr lang="en-US" sz="800" dirty="0">
                <a:solidFill>
                  <a:srgbClr val="000000"/>
                </a:solidFill>
                <a:latin typeface="Menlo-Regular"/>
              </a:rPr>
              <a:t>(lats)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3333FF"/>
                </a:solidFill>
                <a:latin typeface="Menlo-Regular"/>
              </a:rPr>
              <a:t>max</a:t>
            </a:r>
            <a:r>
              <a:rPr lang="en-US" sz="800" dirty="0">
                <a:solidFill>
                  <a:srgbClr val="000000"/>
                </a:solidFill>
                <a:latin typeface="Menlo-Regular"/>
              </a:rPr>
              <a:t>(lats)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Plot the </a:t>
            </a:r>
            <a:r>
              <a:rPr lang="en-US" sz="800" dirty="0" err="1">
                <a:solidFill>
                  <a:srgbClr val="0066FF"/>
                </a:solidFill>
                <a:latin typeface="Menlo-Regular"/>
              </a:rPr>
              <a:t>lons</a:t>
            </a:r>
            <a:r>
              <a:rPr lang="en-US" sz="800" dirty="0">
                <a:solidFill>
                  <a:srgbClr val="0066FF"/>
                </a:solidFill>
                <a:latin typeface="Menlo-Regular"/>
              </a:rPr>
              <a:t> and </a:t>
            </a:r>
            <a:r>
              <a:rPr lang="en-US" sz="800" dirty="0" err="1">
                <a:solidFill>
                  <a:srgbClr val="0066FF"/>
                </a:solidFill>
                <a:latin typeface="Menlo-Regular"/>
              </a:rPr>
              <a:t>lats</a:t>
            </a:r>
            <a:r>
              <a:rPr lang="en-US" sz="800" dirty="0">
                <a:solidFill>
                  <a:srgbClr val="0066FF"/>
                </a:solidFill>
                <a:latin typeface="Menlo-Regular"/>
              </a:rPr>
              <a:t>, transforming them to the axis </a:t>
            </a:r>
            <a:r>
              <a:rPr lang="en-US" sz="800" dirty="0" smtClean="0">
                <a:solidFill>
                  <a:srgbClr val="0066FF"/>
                </a:solidFill>
                <a:latin typeface="Menlo-Regular"/>
              </a:rPr>
              <a:t>projection</a:t>
            </a:r>
            <a:br>
              <a:rPr lang="en-US" sz="800" dirty="0" smtClean="0">
                <a:solidFill>
                  <a:srgbClr val="0066FF"/>
                </a:solidFill>
                <a:latin typeface="Menlo-Regular"/>
              </a:rPr>
            </a:br>
            <a:r>
              <a:rPr lang="en-US" sz="800" dirty="0" err="1">
                <a:solidFill>
                  <a:srgbClr val="000000"/>
                </a:solidFill>
                <a:latin typeface="Menlo-Regular"/>
              </a:rPr>
              <a:t>ax.scatter(lons</a:t>
            </a:r>
            <a:r>
              <a:rPr lang="en-US" sz="800" dirty="0">
                <a:solidFill>
                  <a:srgbClr val="000000"/>
                </a:solidFill>
                <a:latin typeface="Menlo-Regular"/>
              </a:rPr>
              <a:t>, </a:t>
            </a:r>
            <a:r>
              <a:rPr lang="en-US" sz="800" dirty="0" err="1">
                <a:solidFill>
                  <a:srgbClr val="000000"/>
                </a:solidFill>
                <a:latin typeface="Menlo-Regular"/>
              </a:rPr>
              <a:t>lats</a:t>
            </a:r>
            <a:r>
              <a:rPr lang="en-US" sz="800" dirty="0">
                <a:solidFill>
                  <a:srgbClr val="000000"/>
                </a:solidFill>
                <a:latin typeface="Menlo-Regular"/>
              </a:rPr>
              <a:t>, transform</a:t>
            </a:r>
            <a:r>
              <a:rPr lang="en-US" sz="800" dirty="0">
                <a:solidFill>
                  <a:srgbClr val="0000FF"/>
                </a:solidFill>
                <a:latin typeface="Menlo-Regular"/>
              </a:rPr>
              <a:t>=</a:t>
            </a:r>
            <a:r>
              <a:rPr lang="en-US" sz="800" dirty="0" err="1">
                <a:solidFill>
                  <a:srgbClr val="000000"/>
                </a:solidFill>
                <a:latin typeface="Menlo-Regular"/>
              </a:rPr>
              <a:t>ccrs.PlateCarree</a:t>
            </a:r>
            <a:r>
              <a:rPr lang="en-US" sz="800" dirty="0">
                <a:solidFill>
                  <a:srgbClr val="000000"/>
                </a:solidFill>
                <a:latin typeface="Menlo-Regular"/>
              </a:rPr>
              <a:t>(), </a:t>
            </a:r>
            <a:r>
              <a:rPr lang="en-US" sz="800" dirty="0" err="1">
                <a:solidFill>
                  <a:srgbClr val="000000"/>
                </a:solidFill>
                <a:latin typeface="Menlo-Regular"/>
              </a:rPr>
              <a:t>edgecolors</a:t>
            </a:r>
            <a:r>
              <a:rPr lang="en-US" sz="800" dirty="0">
                <a:solidFill>
                  <a:srgbClr val="0000FF"/>
                </a:solidFill>
                <a:latin typeface="Menlo-Regular"/>
              </a:rPr>
              <a:t>=</a:t>
            </a:r>
            <a:r>
              <a:rPr lang="en-US" sz="800" dirty="0">
                <a:solidFill>
                  <a:srgbClr val="009933"/>
                </a:solidFill>
                <a:latin typeface="Menlo-Regular"/>
              </a:rPr>
              <a:t>"k"</a:t>
            </a:r>
            <a:r>
              <a:rPr lang="en-US" sz="800" dirty="0">
                <a:solidFill>
                  <a:srgbClr val="000000"/>
                </a:solidFill>
                <a:latin typeface="Menlo-Regular"/>
              </a:rPr>
              <a:t>, marker</a:t>
            </a:r>
            <a:r>
              <a:rPr lang="en-US" sz="800" dirty="0">
                <a:solidFill>
                  <a:srgbClr val="0000FF"/>
                </a:solidFill>
                <a:latin typeface="Menlo-Regular"/>
              </a:rPr>
              <a:t>=</a:t>
            </a:r>
            <a:r>
              <a:rPr lang="en-US" sz="800" dirty="0">
                <a:solidFill>
                  <a:srgbClr val="009933"/>
                </a:solidFill>
                <a:latin typeface="Menlo-Regular"/>
              </a:rPr>
              <a:t>'.'</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err="1">
                <a:solidFill>
                  <a:srgbClr val="000000"/>
                </a:solidFill>
                <a:latin typeface="Menlo-Regular"/>
              </a:rPr>
              <a:t>ax.stock_img</a:t>
            </a:r>
            <a:r>
              <a:rPr lang="en-US" sz="800" dirty="0">
                <a:solidFill>
                  <a:srgbClr val="000000"/>
                </a:solidFill>
                <a:latin typeface="Menlo-Regular"/>
              </a:rPr>
              <a:t>() </a:t>
            </a:r>
            <a:r>
              <a:rPr lang="en-US" sz="800" dirty="0">
                <a:solidFill>
                  <a:srgbClr val="0066FF"/>
                </a:solidFill>
                <a:latin typeface="Menlo-Regular"/>
              </a:rPr>
              <a:t># fairly nice looking bathymetry provided by </a:t>
            </a:r>
            <a:r>
              <a:rPr lang="en-US" sz="800" dirty="0" err="1">
                <a:solidFill>
                  <a:srgbClr val="0066FF"/>
                </a:solidFill>
                <a:latin typeface="Menlo-Regular"/>
              </a:rPr>
              <a:t>Cartopy</a:t>
            </a:r>
            <a:r>
              <a:rPr lang="en-US" sz="800" dirty="0" smtClean="0">
                <a:solidFill>
                  <a:srgbClr val="0066FF"/>
                </a:solidFill>
                <a:latin typeface="Menlo-Regular"/>
              </a:rPr>
              <a:t/>
            </a:r>
            <a:br>
              <a:rPr lang="en-US" sz="800" dirty="0" smtClean="0">
                <a:solidFill>
                  <a:srgbClr val="0066FF"/>
                </a:solidFill>
                <a:latin typeface="Menlo-Regular"/>
              </a:rPr>
            </a:br>
            <a:r>
              <a:rPr lang="en-US" sz="800" dirty="0" smtClean="0">
                <a:solidFill>
                  <a:srgbClr val="000000"/>
                </a:solidFill>
                <a:latin typeface="Menlo-Regular"/>
              </a:rPr>
              <a:t/>
            </a:r>
            <a:br>
              <a:rPr lang="en-US" sz="800" dirty="0" smtClean="0">
                <a:solidFill>
                  <a:srgbClr val="000000"/>
                </a:solidFill>
                <a:latin typeface="Menlo-Regular"/>
              </a:rPr>
            </a:br>
            <a:r>
              <a:rPr lang="en-US" sz="800" dirty="0">
                <a:solidFill>
                  <a:srgbClr val="0066FF"/>
                </a:solidFill>
                <a:latin typeface="Menlo-Regular"/>
              </a:rPr>
              <a:t># Add the land mass colorings</a:t>
            </a:r>
            <a:br>
              <a:rPr lang="en-US" sz="800" dirty="0">
                <a:solidFill>
                  <a:srgbClr val="0066FF"/>
                </a:solidFill>
                <a:latin typeface="Menlo-Regular"/>
              </a:rPr>
            </a:br>
            <a:r>
              <a:rPr lang="en-US" sz="800" dirty="0" err="1">
                <a:solidFill>
                  <a:srgbClr val="000000"/>
                </a:solidFill>
                <a:latin typeface="Menlo-Regular"/>
              </a:rPr>
              <a:t>ax.add_feature(feature.NaturalEarthFeature(</a:t>
            </a:r>
            <a:r>
              <a:rPr lang="en-US" sz="800" dirty="0" err="1">
                <a:solidFill>
                  <a:srgbClr val="009933"/>
                </a:solidFill>
                <a:latin typeface="Menlo-Regular"/>
              </a:rPr>
              <a:t>'physical</a:t>
            </a:r>
            <a:r>
              <a:rPr lang="en-US" sz="800" dirty="0">
                <a:solidFill>
                  <a:srgbClr val="009933"/>
                </a:solidFill>
                <a:latin typeface="Menlo-Regular"/>
              </a:rPr>
              <a:t>'</a:t>
            </a:r>
            <a:r>
              <a:rPr lang="en-US" sz="800" dirty="0">
                <a:solidFill>
                  <a:srgbClr val="000000"/>
                </a:solidFill>
                <a:latin typeface="Menlo-Regular"/>
              </a:rPr>
              <a:t>, </a:t>
            </a:r>
            <a:r>
              <a:rPr lang="en-US" sz="800" dirty="0">
                <a:solidFill>
                  <a:srgbClr val="009933"/>
                </a:solidFill>
                <a:latin typeface="Menlo-Regular"/>
              </a:rPr>
              <a:t>'land'</a:t>
            </a:r>
            <a:r>
              <a:rPr lang="en-US" sz="800" dirty="0">
                <a:solidFill>
                  <a:srgbClr val="000000"/>
                </a:solidFill>
                <a:latin typeface="Menlo-Regular"/>
              </a:rPr>
              <a:t>, </a:t>
            </a:r>
            <a:r>
              <a:rPr lang="en-US" sz="800" dirty="0">
                <a:solidFill>
                  <a:srgbClr val="009933"/>
                </a:solidFill>
                <a:latin typeface="Menlo-Regular"/>
              </a:rPr>
              <a:t>'10m'</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t>
            </a:r>
            <a:r>
              <a:rPr lang="en-US" sz="800" dirty="0" err="1">
                <a:solidFill>
                  <a:srgbClr val="000000"/>
                </a:solidFill>
                <a:latin typeface="Menlo-Regular"/>
              </a:rPr>
              <a:t>edgecolor</a:t>
            </a:r>
            <a:r>
              <a:rPr lang="en-US" sz="800" dirty="0">
                <a:solidFill>
                  <a:srgbClr val="0000FF"/>
                </a:solidFill>
                <a:latin typeface="Menlo-Regular"/>
              </a:rPr>
              <a:t>=</a:t>
            </a:r>
            <a:r>
              <a:rPr lang="en-US" sz="800" dirty="0">
                <a:solidFill>
                  <a:srgbClr val="009933"/>
                </a:solidFill>
                <a:latin typeface="Menlo-Regular"/>
              </a:rPr>
              <a:t>'face'</a:t>
            </a:r>
            <a:r>
              <a:rPr lang="en-US" sz="800" dirty="0">
                <a:solidFill>
                  <a:srgbClr val="000000"/>
                </a:solidFill>
                <a:latin typeface="Menlo-Regular"/>
              </a:rPr>
              <a:t>, </a:t>
            </a:r>
            <a:r>
              <a:rPr lang="en-US" sz="800" dirty="0" err="1">
                <a:solidFill>
                  <a:srgbClr val="000000"/>
                </a:solidFill>
                <a:latin typeface="Menlo-Regular"/>
              </a:rPr>
              <a:t>facecolor</a:t>
            </a:r>
            <a:r>
              <a:rPr lang="en-US" sz="800" dirty="0">
                <a:solidFill>
                  <a:srgbClr val="0000FF"/>
                </a:solidFill>
                <a:latin typeface="Menlo-Regular"/>
              </a:rPr>
              <a:t>=</a:t>
            </a:r>
            <a:r>
              <a:rPr lang="en-US" sz="800" dirty="0" err="1">
                <a:solidFill>
                  <a:srgbClr val="000000"/>
                </a:solidFill>
                <a:latin typeface="Menlo-Regular"/>
              </a:rPr>
              <a:t>feature.COLORS[</a:t>
            </a:r>
            <a:r>
              <a:rPr lang="en-US" sz="800" dirty="0" err="1">
                <a:solidFill>
                  <a:srgbClr val="009933"/>
                </a:solidFill>
                <a:latin typeface="Menlo-Regular"/>
              </a:rPr>
              <a:t>'land</a:t>
            </a:r>
            <a:r>
              <a:rPr lang="en-US" sz="800" dirty="0">
                <a:solidFill>
                  <a:srgbClr val="009933"/>
                </a:solidFill>
                <a:latin typeface="Menlo-Regular"/>
              </a:rPr>
              <a:t>'</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You can also define a feature and add it in a separate command</a:t>
            </a:r>
            <a:br>
              <a:rPr lang="en-US" sz="800" dirty="0">
                <a:solidFill>
                  <a:srgbClr val="0066FF"/>
                </a:solidFill>
                <a:latin typeface="Menlo-Regular"/>
              </a:rPr>
            </a:br>
            <a:r>
              <a:rPr lang="en-US" sz="800" dirty="0" err="1">
                <a:solidFill>
                  <a:srgbClr val="000000"/>
                </a:solidFill>
                <a:latin typeface="Menlo-Regular"/>
              </a:rPr>
              <a:t>states_provinces</a:t>
            </a:r>
            <a:r>
              <a:rPr lang="en-US" sz="800" dirty="0">
                <a:solidFill>
                  <a:srgbClr val="000000"/>
                </a:solidFill>
                <a:latin typeface="Menlo-Regular"/>
              </a:rPr>
              <a:t> </a:t>
            </a:r>
            <a:r>
              <a:rPr lang="en-US" sz="800" dirty="0">
                <a:solidFill>
                  <a:srgbClr val="0000FF"/>
                </a:solidFill>
                <a:latin typeface="Menlo-Regular"/>
              </a:rPr>
              <a:t>= </a:t>
            </a:r>
            <a:r>
              <a:rPr lang="en-US" sz="800" dirty="0" err="1">
                <a:solidFill>
                  <a:srgbClr val="000000"/>
                </a:solidFill>
                <a:latin typeface="Menlo-Regular"/>
              </a:rPr>
              <a:t>feature.NaturalEarthFeature(</a:t>
            </a:r>
            <a:r>
              <a:rPr lang="en-US" sz="800" dirty="0" err="1">
                <a:solidFill>
                  <a:srgbClr val="009933"/>
                </a:solidFill>
                <a:latin typeface="Menlo-Regular"/>
              </a:rPr>
              <a:t>'cultural</a:t>
            </a:r>
            <a:r>
              <a:rPr lang="en-US" sz="800" dirty="0">
                <a:solidFill>
                  <a:srgbClr val="009933"/>
                </a:solidFill>
                <a:latin typeface="Menlo-Regular"/>
              </a:rPr>
              <a:t>'</a:t>
            </a:r>
            <a:r>
              <a:rPr lang="en-US" sz="800" dirty="0">
                <a:solidFill>
                  <a:srgbClr val="000000"/>
                </a:solidFill>
                <a:latin typeface="Menlo-Regular"/>
              </a:rPr>
              <a:t>, </a:t>
            </a:r>
            <a:r>
              <a:rPr lang="en-US" sz="800" dirty="0">
                <a:solidFill>
                  <a:srgbClr val="009933"/>
                </a:solidFill>
                <a:latin typeface="Menlo-Regular"/>
              </a:rPr>
              <a:t>'admin_1_states_provinces_lines'</a:t>
            </a:r>
            <a:r>
              <a:rPr lang="en-US" sz="800" dirty="0">
                <a:solidFill>
                  <a:srgbClr val="000000"/>
                </a:solidFill>
                <a:latin typeface="Menlo-Regular"/>
              </a:rPr>
              <a:t>, scale</a:t>
            </a:r>
            <a:r>
              <a:rPr lang="en-US" sz="800" dirty="0">
                <a:solidFill>
                  <a:srgbClr val="0000FF"/>
                </a:solidFill>
                <a:latin typeface="Menlo-Regular"/>
              </a:rPr>
              <a:t>=</a:t>
            </a:r>
            <a:r>
              <a:rPr lang="en-US" sz="800" dirty="0">
                <a:solidFill>
                  <a:srgbClr val="009933"/>
                </a:solidFill>
                <a:latin typeface="Menlo-Regular"/>
              </a:rPr>
              <a:t>'50m'</a:t>
            </a:r>
            <a:r>
              <a:rPr lang="en-US" sz="800" dirty="0">
                <a:solidFill>
                  <a:srgbClr val="000000"/>
                </a:solidFill>
                <a:latin typeface="Menlo-Regular"/>
              </a:rPr>
              <a:t>, </a:t>
            </a:r>
            <a:r>
              <a:rPr lang="en-US" sz="800" dirty="0" err="1">
                <a:solidFill>
                  <a:srgbClr val="000000"/>
                </a:solidFill>
                <a:latin typeface="Menlo-Regular"/>
              </a:rPr>
              <a:t>facecolor</a:t>
            </a:r>
            <a:r>
              <a:rPr lang="en-US" sz="800" dirty="0">
                <a:solidFill>
                  <a:srgbClr val="0000FF"/>
                </a:solidFill>
                <a:latin typeface="Menlo-Regular"/>
              </a:rPr>
              <a:t>=</a:t>
            </a:r>
            <a:r>
              <a:rPr lang="en-US" sz="800" dirty="0">
                <a:solidFill>
                  <a:srgbClr val="009933"/>
                </a:solidFill>
                <a:latin typeface="Menlo-Regular"/>
              </a:rPr>
              <a:t>'none'</a:t>
            </a:r>
            <a:r>
              <a:rPr lang="en-US" sz="800" dirty="0">
                <a:solidFill>
                  <a:srgbClr val="000000"/>
                </a:solidFill>
                <a:latin typeface="Menlo-Regular"/>
              </a:rPr>
              <a:t>)</a:t>
            </a:r>
            <a:br>
              <a:rPr lang="en-US" sz="800" dirty="0">
                <a:solidFill>
                  <a:srgbClr val="000000"/>
                </a:solidFill>
                <a:latin typeface="Menlo-Regular"/>
              </a:rPr>
            </a:br>
            <a:r>
              <a:rPr lang="en-US" sz="800" dirty="0" err="1">
                <a:solidFill>
                  <a:srgbClr val="000000"/>
                </a:solidFill>
                <a:latin typeface="Menlo-Regular"/>
              </a:rPr>
              <a:t>ax.add_feature(states_provinces</a:t>
            </a:r>
            <a:r>
              <a:rPr lang="en-US" sz="800" dirty="0">
                <a:solidFill>
                  <a:srgbClr val="000000"/>
                </a:solidFill>
                <a:latin typeface="Menlo-Regular"/>
              </a:rPr>
              <a:t>, </a:t>
            </a:r>
            <a:r>
              <a:rPr lang="en-US" sz="800" dirty="0" err="1">
                <a:solidFill>
                  <a:srgbClr val="000000"/>
                </a:solidFill>
                <a:latin typeface="Menlo-Regular"/>
              </a:rPr>
              <a:t>edgecolor</a:t>
            </a:r>
            <a:r>
              <a:rPr lang="en-US" sz="800" dirty="0">
                <a:solidFill>
                  <a:srgbClr val="0000FF"/>
                </a:solidFill>
                <a:latin typeface="Menlo-Regular"/>
              </a:rPr>
              <a:t>=</a:t>
            </a:r>
            <a:r>
              <a:rPr lang="en-US" sz="800" dirty="0">
                <a:solidFill>
                  <a:srgbClr val="009933"/>
                </a:solidFill>
                <a:latin typeface="Menlo-Regular"/>
              </a:rPr>
              <a:t>'gray'</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There's also a very simple method to call to draw coastlines on your map.</a:t>
            </a:r>
            <a:br>
              <a:rPr lang="en-US" sz="800" dirty="0">
                <a:solidFill>
                  <a:srgbClr val="0066FF"/>
                </a:solidFill>
                <a:latin typeface="Menlo-Regular"/>
              </a:rPr>
            </a:br>
            <a:r>
              <a:rPr lang="en-US" sz="800" dirty="0" err="1">
                <a:solidFill>
                  <a:srgbClr val="000000"/>
                </a:solidFill>
                <a:latin typeface="Menlo-Regular"/>
              </a:rPr>
              <a:t>ax.coastlines</a:t>
            </a:r>
            <a:r>
              <a:rPr lang="en-US" sz="800" dirty="0">
                <a:solidFill>
                  <a:srgbClr val="000000"/>
                </a:solidFill>
                <a:latin typeface="Menlo-Regular"/>
              </a:rPr>
              <a:t>(resolution</a:t>
            </a:r>
            <a:r>
              <a:rPr lang="en-US" sz="800" dirty="0">
                <a:solidFill>
                  <a:srgbClr val="0000FF"/>
                </a:solidFill>
                <a:latin typeface="Menlo-Regular"/>
              </a:rPr>
              <a:t>=</a:t>
            </a:r>
            <a:r>
              <a:rPr lang="en-US" sz="800" dirty="0">
                <a:solidFill>
                  <a:srgbClr val="009933"/>
                </a:solidFill>
                <a:latin typeface="Menlo-Regular"/>
              </a:rPr>
              <a:t>"10m"</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err="1">
                <a:solidFill>
                  <a:srgbClr val="000000"/>
                </a:solidFill>
                <a:latin typeface="Menlo-Regular"/>
              </a:rPr>
              <a:t>plt.show</a:t>
            </a:r>
            <a:r>
              <a:rPr lang="en-US" sz="800" dirty="0">
                <a:solidFill>
                  <a:srgbClr val="000000"/>
                </a:solidFill>
                <a:latin typeface="Menlo-Regular"/>
              </a:rPr>
              <a:t>()</a:t>
            </a:r>
            <a:endParaRPr lang="en-US" sz="800" dirty="0"/>
          </a:p>
        </p:txBody>
      </p:sp>
    </p:spTree>
    <p:extLst>
      <p:ext uri="{BB962C8B-B14F-4D97-AF65-F5344CB8AC3E}">
        <p14:creationId xmlns:p14="http://schemas.microsoft.com/office/powerpoint/2010/main" val="2102001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object into </a:t>
            </a:r>
            <a:r>
              <a:rPr lang="en-US" dirty="0" err="1" smtClean="0"/>
              <a:t>Cartopy</a:t>
            </a:r>
            <a:r>
              <a:rPr lang="en-US" dirty="0" smtClean="0"/>
              <a:t> map</a:t>
            </a:r>
            <a:endParaRPr lang="en-US" dirty="0"/>
          </a:p>
        </p:txBody>
      </p:sp>
      <p:sp>
        <p:nvSpPr>
          <p:cNvPr id="3" name="Content Placeholder 2"/>
          <p:cNvSpPr>
            <a:spLocks noGrp="1"/>
          </p:cNvSpPr>
          <p:nvPr>
            <p:ph idx="1"/>
          </p:nvPr>
        </p:nvSpPr>
        <p:spPr/>
        <p:txBody>
          <a:bodyPr>
            <a:normAutofit fontScale="32500" lnSpcReduction="20000"/>
          </a:bodyPr>
          <a:lstStyle/>
          <a:p>
            <a:r>
              <a:rPr lang="en-US" dirty="0">
                <a:solidFill>
                  <a:srgbClr val="000000"/>
                </a:solidFill>
                <a:latin typeface="Menlo-Regular"/>
              </a:rPr>
              <a:t>ax </a:t>
            </a:r>
            <a:r>
              <a:rPr lang="en-US" dirty="0">
                <a:solidFill>
                  <a:srgbClr val="0000FF"/>
                </a:solidFill>
                <a:latin typeface="Menlo-Regular"/>
              </a:rPr>
              <a:t>= </a:t>
            </a:r>
            <a:r>
              <a:rPr lang="en-US" dirty="0" err="1">
                <a:solidFill>
                  <a:srgbClr val="000000"/>
                </a:solidFill>
                <a:latin typeface="Menlo-Regular"/>
              </a:rPr>
              <a:t>plt.axes</a:t>
            </a:r>
            <a:r>
              <a:rPr lang="en-US" dirty="0">
                <a:solidFill>
                  <a:srgbClr val="000000"/>
                </a:solidFill>
                <a:latin typeface="Menlo-Regular"/>
              </a:rPr>
              <a:t>(projection</a:t>
            </a:r>
            <a:r>
              <a:rPr lang="en-US" dirty="0">
                <a:solidFill>
                  <a:srgbClr val="0000FF"/>
                </a:solidFill>
                <a:latin typeface="Menlo-Regular"/>
              </a:rPr>
              <a:t>=</a:t>
            </a:r>
            <a:r>
              <a:rPr lang="en-US" dirty="0" err="1">
                <a:solidFill>
                  <a:srgbClr val="000000"/>
                </a:solidFill>
                <a:latin typeface="Menlo-Regular"/>
              </a:rPr>
              <a:t>ccrs.PlateCarree</a:t>
            </a:r>
            <a:r>
              <a:rPr lang="en-US" dirty="0">
                <a:solidFill>
                  <a:srgbClr val="000000"/>
                </a:solidFill>
                <a:latin typeface="Menlo-Regular"/>
              </a:rPr>
              <a:t>()</a:t>
            </a:r>
            <a:r>
              <a:rPr lang="en-US" dirty="0" smtClean="0">
                <a:solidFill>
                  <a:srgbClr val="000000"/>
                </a:solidFill>
                <a:latin typeface="Menlo-Regular"/>
              </a:rPr>
              <a:t>) </a:t>
            </a:r>
            <a:r>
              <a:rPr lang="en-US" dirty="0" smtClean="0">
                <a:solidFill>
                  <a:srgbClr val="3366FF"/>
                </a:solidFill>
                <a:latin typeface="Menlo-Regular"/>
              </a:rPr>
              <a:t># </a:t>
            </a:r>
            <a:r>
              <a:rPr lang="en-US" dirty="0" err="1" smtClean="0">
                <a:solidFill>
                  <a:srgbClr val="3366FF"/>
                </a:solidFill>
                <a:latin typeface="Menlo-Regular"/>
              </a:rPr>
              <a:t>PlateCarree</a:t>
            </a:r>
            <a:r>
              <a:rPr lang="en-US" dirty="0" smtClean="0">
                <a:solidFill>
                  <a:srgbClr val="3366FF"/>
                </a:solidFill>
                <a:latin typeface="Menlo-Regular"/>
              </a:rPr>
              <a:t> just simplest map projection for this example</a:t>
            </a:r>
          </a:p>
          <a:p>
            <a:pPr marL="0" indent="0">
              <a:buNone/>
            </a:pPr>
            <a:endParaRPr lang="en-US" dirty="0" smtClean="0">
              <a:solidFill>
                <a:srgbClr val="3366FF"/>
              </a:solidFill>
              <a:latin typeface="Menlo-Regular"/>
            </a:endParaRPr>
          </a:p>
          <a:p>
            <a:r>
              <a:rPr lang="en-US" dirty="0" smtClean="0">
                <a:solidFill>
                  <a:srgbClr val="0066FF"/>
                </a:solidFill>
                <a:latin typeface="Menlo-Regular"/>
              </a:rPr>
              <a:t># </a:t>
            </a:r>
            <a:r>
              <a:rPr lang="en-US" dirty="0">
                <a:solidFill>
                  <a:srgbClr val="0066FF"/>
                </a:solidFill>
                <a:latin typeface="Menlo-Regular"/>
              </a:rPr>
              <a:t>Get a list of all features.</a:t>
            </a:r>
            <a:br>
              <a:rPr lang="en-US" dirty="0">
                <a:solidFill>
                  <a:srgbClr val="0066FF"/>
                </a:solidFill>
                <a:latin typeface="Menlo-Regular"/>
              </a:rPr>
            </a:br>
            <a:r>
              <a:rPr lang="en-US" dirty="0" err="1">
                <a:solidFill>
                  <a:srgbClr val="000000"/>
                </a:solidFill>
                <a:latin typeface="Menlo-Regular"/>
              </a:rPr>
              <a:t>locs</a:t>
            </a:r>
            <a:r>
              <a:rPr lang="en-US" dirty="0">
                <a:solidFill>
                  <a:srgbClr val="000000"/>
                </a:solidFill>
                <a:latin typeface="Menlo-Regular"/>
              </a:rPr>
              <a:t> </a:t>
            </a:r>
            <a:r>
              <a:rPr lang="en-US" dirty="0">
                <a:solidFill>
                  <a:srgbClr val="0000FF"/>
                </a:solidFill>
                <a:latin typeface="Menlo-Regular"/>
              </a:rPr>
              <a:t>= </a:t>
            </a:r>
            <a:r>
              <a:rPr lang="en-US" dirty="0" err="1">
                <a:solidFill>
                  <a:srgbClr val="000000"/>
                </a:solidFill>
                <a:latin typeface="Menlo-Regular"/>
              </a:rPr>
              <a:t>geom.get</a:t>
            </a:r>
            <a:r>
              <a:rPr lang="en-US" dirty="0">
                <a:solidFill>
                  <a:srgbClr val="000000"/>
                </a:solidFill>
                <a:latin typeface="Menlo-Regular"/>
              </a:rPr>
              <a:t>(</a:t>
            </a:r>
            <a:r>
              <a:rPr lang="en-US" dirty="0">
                <a:solidFill>
                  <a:srgbClr val="009933"/>
                </a:solidFill>
                <a:latin typeface="Menlo-Regular"/>
              </a:rPr>
              <a:t>"features"</a:t>
            </a:r>
            <a:r>
              <a:rPr lang="en-US" dirty="0">
                <a:solidFill>
                  <a:srgbClr val="000000"/>
                </a:solidFill>
                <a:latin typeface="Menlo-Regular"/>
              </a:rPr>
              <a:t>, [])</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Each feature has a lot of reference data associated with, as defined in Geoserver.</a:t>
            </a:r>
            <a:br>
              <a:rPr lang="en-US" dirty="0">
                <a:solidFill>
                  <a:srgbClr val="0066FF"/>
                </a:solidFill>
                <a:latin typeface="Menlo-Regular"/>
              </a:rPr>
            </a:br>
            <a:r>
              <a:rPr lang="en-US" dirty="0">
                <a:solidFill>
                  <a:srgbClr val="0000FF"/>
                </a:solidFill>
                <a:latin typeface="Menlo-Regular"/>
              </a:rPr>
              <a:t>print </a:t>
            </a:r>
            <a:r>
              <a:rPr lang="en-US" dirty="0" err="1">
                <a:solidFill>
                  <a:srgbClr val="000000"/>
                </a:solidFill>
                <a:latin typeface="Menlo-Regular"/>
              </a:rPr>
              <a:t>locs</a:t>
            </a:r>
            <a:r>
              <a:rPr lang="en-US" dirty="0">
                <a:solidFill>
                  <a:srgbClr val="000000"/>
                </a:solidFill>
                <a:latin typeface="Menlo-Regular"/>
              </a:rPr>
              <a:t>[</a:t>
            </a:r>
            <a:r>
              <a:rPr lang="en-US" dirty="0">
                <a:solidFill>
                  <a:srgbClr val="0066FF"/>
                </a:solidFill>
                <a:latin typeface="Menlo-Regular"/>
              </a:rPr>
              <a:t>0</a:t>
            </a:r>
            <a:r>
              <a:rPr lang="en-US" dirty="0">
                <a:solidFill>
                  <a:srgbClr val="000000"/>
                </a:solidFill>
                <a:latin typeface="Menlo-Regular"/>
              </a:rPr>
              <a:t>][</a:t>
            </a:r>
            <a:r>
              <a:rPr lang="en-US" dirty="0">
                <a:solidFill>
                  <a:srgbClr val="009933"/>
                </a:solidFill>
                <a:latin typeface="Menlo-Regular"/>
              </a:rPr>
              <a:t>'properties'</a:t>
            </a:r>
            <a:r>
              <a:rPr lang="en-US" dirty="0">
                <a:solidFill>
                  <a:srgbClr val="000000"/>
                </a:solidFill>
                <a:latin typeface="Menlo-Regular"/>
              </a:rPr>
              <a:t>].keys(</a:t>
            </a:r>
            <a:r>
              <a:rPr lang="en-US" dirty="0" smtClean="0">
                <a:solidFill>
                  <a:srgbClr val="000000"/>
                </a:solidFill>
                <a:latin typeface="Menlo-Regular"/>
              </a:rPr>
              <a:t>)</a:t>
            </a:r>
          </a:p>
          <a:p>
            <a:r>
              <a:rPr lang="en-US" b="1" dirty="0">
                <a:solidFill>
                  <a:srgbClr val="000000"/>
                </a:solidFill>
                <a:latin typeface="Menlo-Regular"/>
              </a:rPr>
              <a:t>&gt; [</a:t>
            </a:r>
            <a:r>
              <a:rPr lang="en-US" b="1" dirty="0" err="1">
                <a:solidFill>
                  <a:srgbClr val="000000"/>
                </a:solidFill>
                <a:latin typeface="Menlo-Regular"/>
              </a:rPr>
              <a:t>u'station_type</a:t>
            </a:r>
            <a:r>
              <a:rPr lang="en-US" b="1" dirty="0">
                <a:solidFill>
                  <a:srgbClr val="000000"/>
                </a:solidFill>
                <a:latin typeface="Menlo-Regular"/>
              </a:rPr>
              <a:t>', </a:t>
            </a:r>
            <a:r>
              <a:rPr lang="en-US" b="1" dirty="0" err="1">
                <a:solidFill>
                  <a:srgbClr val="000000"/>
                </a:solidFill>
                <a:latin typeface="Menlo-Regular"/>
              </a:rPr>
              <a:t>u'notes</a:t>
            </a:r>
            <a:r>
              <a:rPr lang="en-US" b="1" dirty="0">
                <a:solidFill>
                  <a:srgbClr val="000000"/>
                </a:solidFill>
                <a:latin typeface="Menlo-Regular"/>
              </a:rPr>
              <a:t>', </a:t>
            </a:r>
            <a:r>
              <a:rPr lang="en-US" b="1" dirty="0" err="1">
                <a:solidFill>
                  <a:srgbClr val="000000"/>
                </a:solidFill>
                <a:latin typeface="Menlo-Regular"/>
              </a:rPr>
              <a:t>u'locality</a:t>
            </a:r>
            <a:r>
              <a:rPr lang="en-US" b="1" dirty="0">
                <a:solidFill>
                  <a:srgbClr val="000000"/>
                </a:solidFill>
                <a:latin typeface="Menlo-Regular"/>
              </a:rPr>
              <a:t>', </a:t>
            </a:r>
            <a:r>
              <a:rPr lang="en-US" b="1" dirty="0" err="1">
                <a:solidFill>
                  <a:srgbClr val="000000"/>
                </a:solidFill>
                <a:latin typeface="Menlo-Regular"/>
              </a:rPr>
              <a:t>u'collectioncode</a:t>
            </a:r>
            <a:r>
              <a:rPr lang="en-US" b="1" dirty="0">
                <a:solidFill>
                  <a:srgbClr val="000000"/>
                </a:solidFill>
                <a:latin typeface="Menlo-Regular"/>
              </a:rPr>
              <a:t>', </a:t>
            </a:r>
            <a:r>
              <a:rPr lang="en-US" b="1" dirty="0" err="1">
                <a:solidFill>
                  <a:srgbClr val="000000"/>
                </a:solidFill>
                <a:latin typeface="Menlo-Regular"/>
              </a:rPr>
              <a:t>u'longitude</a:t>
            </a:r>
            <a:r>
              <a:rPr lang="en-US" b="1" dirty="0">
                <a:solidFill>
                  <a:srgbClr val="000000"/>
                </a:solidFill>
                <a:latin typeface="Menlo-Regular"/>
              </a:rPr>
              <a:t>', </a:t>
            </a:r>
            <a:r>
              <a:rPr lang="en-US" b="1" dirty="0" err="1">
                <a:solidFill>
                  <a:srgbClr val="000000"/>
                </a:solidFill>
                <a:latin typeface="Menlo-Regular"/>
              </a:rPr>
              <a:t>u'stationclass</a:t>
            </a:r>
            <a:r>
              <a:rPr lang="en-US" b="1" dirty="0">
                <a:solidFill>
                  <a:srgbClr val="000000"/>
                </a:solidFill>
                <a:latin typeface="Menlo-Regular"/>
              </a:rPr>
              <a:t>', </a:t>
            </a:r>
            <a:r>
              <a:rPr lang="en-US" b="1" dirty="0" err="1">
                <a:solidFill>
                  <a:srgbClr val="000000"/>
                </a:solidFill>
                <a:latin typeface="Menlo-Regular"/>
              </a:rPr>
              <a:t>u'depth</a:t>
            </a:r>
            <a:r>
              <a:rPr lang="en-US" b="1" dirty="0">
                <a:solidFill>
                  <a:srgbClr val="000000"/>
                </a:solidFill>
                <a:latin typeface="Menlo-Regular"/>
              </a:rPr>
              <a:t>', </a:t>
            </a:r>
            <a:r>
              <a:rPr lang="en-US" b="1" dirty="0" err="1">
                <a:solidFill>
                  <a:srgbClr val="000000"/>
                </a:solidFill>
                <a:latin typeface="Menlo-Regular"/>
              </a:rPr>
              <a:t>u'latitude</a:t>
            </a:r>
            <a:r>
              <a:rPr lang="en-US" b="1" dirty="0">
                <a:solidFill>
                  <a:srgbClr val="000000"/>
                </a:solidFill>
                <a:latin typeface="Menlo-Regular"/>
              </a:rPr>
              <a:t>', </a:t>
            </a:r>
            <a:r>
              <a:rPr lang="en-US" b="1" dirty="0" err="1">
                <a:solidFill>
                  <a:srgbClr val="000000"/>
                </a:solidFill>
                <a:latin typeface="Menlo-Regular"/>
              </a:rPr>
              <a:t>u'station_name</a:t>
            </a:r>
            <a:r>
              <a:rPr lang="en-US" b="1" dirty="0">
                <a:solidFill>
                  <a:srgbClr val="000000"/>
                </a:solidFill>
                <a:latin typeface="Menlo-Regular"/>
              </a:rPr>
              <a:t>', </a:t>
            </a:r>
            <a:r>
              <a:rPr lang="en-US" b="1" dirty="0" err="1">
                <a:solidFill>
                  <a:srgbClr val="000000"/>
                </a:solidFill>
                <a:latin typeface="Menlo-Regular"/>
              </a:rPr>
              <a:t>u'stationstatus</a:t>
            </a:r>
            <a:r>
              <a:rPr lang="en-US" b="1" dirty="0">
                <a:solidFill>
                  <a:srgbClr val="000000"/>
                </a:solidFill>
                <a:latin typeface="Menlo-Regular"/>
              </a:rPr>
              <a:t>'</a:t>
            </a:r>
            <a:r>
              <a:rPr lang="en-US" b="1" dirty="0" smtClean="0">
                <a:solidFill>
                  <a:srgbClr val="000000"/>
                </a:solidFill>
                <a:latin typeface="Menlo-Regular"/>
              </a:rPr>
              <a:t>]</a:t>
            </a:r>
          </a:p>
          <a:p>
            <a:endParaRPr lang="en-US" dirty="0">
              <a:solidFill>
                <a:srgbClr val="000000"/>
              </a:solidFill>
              <a:latin typeface="Menlo-Regular"/>
            </a:endParaRPr>
          </a:p>
          <a:p>
            <a:r>
              <a:rPr lang="en-US" dirty="0" smtClean="0">
                <a:solidFill>
                  <a:srgbClr val="0000FF"/>
                </a:solidFill>
                <a:latin typeface="Menlo-Regular"/>
              </a:rPr>
              <a:t>print </a:t>
            </a:r>
            <a:r>
              <a:rPr lang="en-US" dirty="0">
                <a:solidFill>
                  <a:srgbClr val="000000"/>
                </a:solidFill>
                <a:latin typeface="Menlo-Regular"/>
              </a:rPr>
              <a:t>locs[</a:t>
            </a:r>
            <a:r>
              <a:rPr lang="en-US" dirty="0">
                <a:solidFill>
                  <a:srgbClr val="0066FF"/>
                </a:solidFill>
                <a:latin typeface="Menlo-Regular"/>
              </a:rPr>
              <a:t>0</a:t>
            </a:r>
            <a:r>
              <a:rPr lang="en-US" dirty="0">
                <a:solidFill>
                  <a:srgbClr val="000000"/>
                </a:solidFill>
                <a:latin typeface="Menlo-Regular"/>
              </a:rPr>
              <a:t>][</a:t>
            </a:r>
            <a:r>
              <a:rPr lang="en-US" dirty="0">
                <a:solidFill>
                  <a:srgbClr val="009933"/>
                </a:solidFill>
                <a:latin typeface="Menlo-Regular"/>
              </a:rPr>
              <a:t>'properties'</a:t>
            </a:r>
            <a:r>
              <a:rPr lang="en-US" dirty="0">
                <a:solidFill>
                  <a:srgbClr val="000000"/>
                </a:solidFill>
                <a:latin typeface="Menlo-Regular"/>
              </a:rPr>
              <a:t>].values(</a:t>
            </a:r>
            <a:r>
              <a:rPr lang="en-US" dirty="0" smtClean="0">
                <a:solidFill>
                  <a:srgbClr val="000000"/>
                </a:solidFill>
                <a:latin typeface="Menlo-Regular"/>
              </a:rPr>
              <a:t>)</a:t>
            </a:r>
          </a:p>
          <a:p>
            <a:r>
              <a:rPr lang="en-US" dirty="0" smtClean="0">
                <a:solidFill>
                  <a:srgbClr val="000000"/>
                </a:solidFill>
                <a:latin typeface="Menlo-Regular"/>
              </a:rPr>
              <a:t>&gt; </a:t>
            </a:r>
            <a:r>
              <a:rPr lang="en-US" b="1" dirty="0" smtClean="0">
                <a:solidFill>
                  <a:srgbClr val="000000"/>
                </a:solidFill>
                <a:latin typeface="Menlo-Regular"/>
              </a:rPr>
              <a:t>[</a:t>
            </a:r>
            <a:r>
              <a:rPr lang="en-US" b="1" dirty="0" err="1">
                <a:solidFill>
                  <a:srgbClr val="000000"/>
                </a:solidFill>
                <a:latin typeface="Menlo-Regular"/>
              </a:rPr>
              <a:t>u'Acoustic</a:t>
            </a:r>
            <a:r>
              <a:rPr lang="en-US" b="1" dirty="0">
                <a:solidFill>
                  <a:srgbClr val="000000"/>
                </a:solidFill>
                <a:latin typeface="Menlo-Regular"/>
              </a:rPr>
              <a:t>', </a:t>
            </a:r>
            <a:r>
              <a:rPr lang="en-US" b="1" dirty="0" smtClean="0">
                <a:solidFill>
                  <a:srgbClr val="000000"/>
                </a:solidFill>
                <a:latin typeface="Menlo-Regular"/>
              </a:rPr>
              <a:t>… , </a:t>
            </a:r>
            <a:r>
              <a:rPr lang="en-US" b="1" dirty="0" err="1" smtClean="0">
                <a:solidFill>
                  <a:srgbClr val="000000"/>
                </a:solidFill>
                <a:latin typeface="Menlo-Regular"/>
              </a:rPr>
              <a:t>u'Cape</a:t>
            </a:r>
            <a:r>
              <a:rPr lang="en-US" b="1" dirty="0" smtClean="0">
                <a:solidFill>
                  <a:srgbClr val="000000"/>
                </a:solidFill>
                <a:latin typeface="Menlo-Regular"/>
              </a:rPr>
              <a:t> </a:t>
            </a:r>
            <a:r>
              <a:rPr lang="en-US" b="1" dirty="0">
                <a:solidFill>
                  <a:srgbClr val="000000"/>
                </a:solidFill>
                <a:latin typeface="Menlo-Regular"/>
              </a:rPr>
              <a:t>North to St. Paul Island.', </a:t>
            </a:r>
            <a:r>
              <a:rPr lang="en-US" b="1" dirty="0" err="1">
                <a:solidFill>
                  <a:srgbClr val="000000"/>
                </a:solidFill>
                <a:latin typeface="Menlo-Regular"/>
              </a:rPr>
              <a:t>u'CBS</a:t>
            </a:r>
            <a:r>
              <a:rPr lang="en-US" b="1" dirty="0">
                <a:solidFill>
                  <a:srgbClr val="000000"/>
                </a:solidFill>
                <a:latin typeface="Menlo-Regular"/>
              </a:rPr>
              <a:t>', -60.33438, </a:t>
            </a:r>
            <a:r>
              <a:rPr lang="en-US" b="1" dirty="0" err="1">
                <a:solidFill>
                  <a:srgbClr val="000000"/>
                </a:solidFill>
                <a:latin typeface="Menlo-Regular"/>
              </a:rPr>
              <a:t>u'deployed</a:t>
            </a:r>
            <a:r>
              <a:rPr lang="en-US" b="1" dirty="0">
                <a:solidFill>
                  <a:srgbClr val="000000"/>
                </a:solidFill>
                <a:latin typeface="Menlo-Regular"/>
              </a:rPr>
              <a:t>', 162, 47.06696, u'CBS008', </a:t>
            </a:r>
            <a:r>
              <a:rPr lang="en-US" b="1" dirty="0" err="1">
                <a:solidFill>
                  <a:srgbClr val="000000"/>
                </a:solidFill>
                <a:latin typeface="Menlo-Regular"/>
              </a:rPr>
              <a:t>u'active</a:t>
            </a:r>
            <a:r>
              <a:rPr lang="en-US" b="1" dirty="0">
                <a:solidFill>
                  <a:srgbClr val="000000"/>
                </a:solidFill>
                <a:latin typeface="Menlo-Regular"/>
              </a:rPr>
              <a:t>']</a:t>
            </a:r>
          </a:p>
          <a:p>
            <a:endParaRPr lang="en-US" dirty="0">
              <a:solidFill>
                <a:srgbClr val="000000"/>
              </a:solidFill>
              <a:latin typeface="Menlo-Regular"/>
            </a:endParaRPr>
          </a:p>
          <a:p>
            <a:r>
              <a:rPr lang="en-US" dirty="0" smtClean="0">
                <a:solidFill>
                  <a:srgbClr val="0066FF"/>
                </a:solidFill>
                <a:latin typeface="Menlo-Regular"/>
              </a:rPr>
              <a:t># </a:t>
            </a:r>
            <a:r>
              <a:rPr lang="en-US" dirty="0">
                <a:solidFill>
                  <a:srgbClr val="0066FF"/>
                </a:solidFill>
                <a:latin typeface="Menlo-Regular"/>
              </a:rPr>
              <a:t>You </a:t>
            </a:r>
            <a:r>
              <a:rPr lang="en-US" dirty="0" smtClean="0">
                <a:solidFill>
                  <a:srgbClr val="0066FF"/>
                </a:solidFill>
                <a:latin typeface="Menlo-Regular"/>
              </a:rPr>
              <a:t>can </a:t>
            </a:r>
            <a:r>
              <a:rPr lang="en-US" dirty="0" err="1" smtClean="0">
                <a:solidFill>
                  <a:srgbClr val="0066FF"/>
                </a:solidFill>
                <a:latin typeface="Menlo-Regular"/>
              </a:rPr>
              <a:t>subselect</a:t>
            </a:r>
            <a:r>
              <a:rPr lang="en-US" dirty="0" smtClean="0">
                <a:solidFill>
                  <a:srgbClr val="0066FF"/>
                </a:solidFill>
                <a:latin typeface="Menlo-Regular"/>
              </a:rPr>
              <a:t> here if you need only some of the stations</a:t>
            </a:r>
            <a:br>
              <a:rPr lang="en-US" dirty="0" smtClean="0">
                <a:solidFill>
                  <a:srgbClr val="0066FF"/>
                </a:solidFill>
                <a:latin typeface="Menlo-Regular"/>
              </a:rPr>
            </a:br>
            <a:r>
              <a:rPr lang="en-US" dirty="0" err="1">
                <a:solidFill>
                  <a:srgbClr val="000000"/>
                </a:solidFill>
                <a:latin typeface="Menlo-Regular"/>
              </a:rPr>
              <a:t>lons</a:t>
            </a:r>
            <a:r>
              <a:rPr lang="en-US" dirty="0">
                <a:solidFill>
                  <a:srgbClr val="000000"/>
                </a:solidFill>
                <a:latin typeface="Menlo-Regular"/>
              </a:rPr>
              <a:t>, </a:t>
            </a:r>
            <a:r>
              <a:rPr lang="en-US" dirty="0" err="1">
                <a:solidFill>
                  <a:srgbClr val="000000"/>
                </a:solidFill>
                <a:latin typeface="Menlo-Regular"/>
              </a:rPr>
              <a:t>lats</a:t>
            </a:r>
            <a:r>
              <a:rPr lang="en-US" dirty="0">
                <a:solidFill>
                  <a:srgbClr val="000000"/>
                </a:solidFill>
                <a:latin typeface="Menlo-Regular"/>
              </a:rPr>
              <a:t> </a:t>
            </a:r>
            <a:r>
              <a:rPr lang="en-US" dirty="0">
                <a:solidFill>
                  <a:srgbClr val="0000FF"/>
                </a:solidFill>
                <a:latin typeface="Menlo-Regular"/>
              </a:rPr>
              <a:t>= </a:t>
            </a:r>
            <a:r>
              <a:rPr lang="en-US" dirty="0">
                <a:solidFill>
                  <a:srgbClr val="3333FF"/>
                </a:solidFill>
                <a:latin typeface="Menlo-Regular"/>
              </a:rPr>
              <a:t>zip</a:t>
            </a:r>
            <a:r>
              <a:rPr lang="en-US" dirty="0">
                <a:solidFill>
                  <a:srgbClr val="000000"/>
                </a:solidFill>
                <a:latin typeface="Menlo-Regular"/>
              </a:rPr>
              <a:t>(</a:t>
            </a:r>
            <a:r>
              <a:rPr lang="en-US" dirty="0">
                <a:solidFill>
                  <a:srgbClr val="0000FF"/>
                </a:solidFill>
                <a:latin typeface="Menlo-Regular"/>
              </a:rPr>
              <a:t>*</a:t>
            </a:r>
            <a:r>
              <a:rPr lang="en-US" dirty="0">
                <a:solidFill>
                  <a:srgbClr val="000000"/>
                </a:solidFill>
                <a:latin typeface="Menlo-Regular"/>
              </a:rPr>
              <a:t>[(x[</a:t>
            </a:r>
            <a:r>
              <a:rPr lang="en-US" dirty="0">
                <a:solidFill>
                  <a:srgbClr val="009933"/>
                </a:solidFill>
                <a:latin typeface="Menlo-Regular"/>
              </a:rPr>
              <a:t>"geometry"</a:t>
            </a:r>
            <a:r>
              <a:rPr lang="en-US" dirty="0">
                <a:solidFill>
                  <a:srgbClr val="000000"/>
                </a:solidFill>
                <a:latin typeface="Menlo-Regular"/>
              </a:rPr>
              <a:t>][</a:t>
            </a:r>
            <a:r>
              <a:rPr lang="en-US" dirty="0">
                <a:solidFill>
                  <a:srgbClr val="009933"/>
                </a:solidFill>
                <a:latin typeface="Menlo-Regular"/>
              </a:rPr>
              <a:t>"coordinates"</a:t>
            </a:r>
            <a:r>
              <a:rPr lang="en-US" dirty="0">
                <a:solidFill>
                  <a:srgbClr val="000000"/>
                </a:solidFill>
                <a:latin typeface="Menlo-Regular"/>
              </a:rPr>
              <a:t>][</a:t>
            </a:r>
            <a:r>
              <a:rPr lang="en-US" dirty="0">
                <a:solidFill>
                  <a:srgbClr val="0066FF"/>
                </a:solidFill>
                <a:latin typeface="Menlo-Regular"/>
              </a:rPr>
              <a:t>0</a:t>
            </a:r>
            <a:r>
              <a:rPr lang="en-US" dirty="0">
                <a:solidFill>
                  <a:srgbClr val="000000"/>
                </a:solidFill>
                <a:latin typeface="Menlo-Regular"/>
              </a:rPr>
              <a:t>], x[</a:t>
            </a:r>
            <a:r>
              <a:rPr lang="en-US" dirty="0">
                <a:solidFill>
                  <a:srgbClr val="009933"/>
                </a:solidFill>
                <a:latin typeface="Menlo-Regular"/>
              </a:rPr>
              <a:t>"geometry"</a:t>
            </a:r>
            <a:r>
              <a:rPr lang="en-US" dirty="0">
                <a:solidFill>
                  <a:srgbClr val="000000"/>
                </a:solidFill>
                <a:latin typeface="Menlo-Regular"/>
              </a:rPr>
              <a:t>][</a:t>
            </a:r>
            <a:r>
              <a:rPr lang="en-US" dirty="0">
                <a:solidFill>
                  <a:srgbClr val="009933"/>
                </a:solidFill>
                <a:latin typeface="Menlo-Regular"/>
              </a:rPr>
              <a:t>"coordinates"</a:t>
            </a:r>
            <a:r>
              <a:rPr lang="en-US" dirty="0">
                <a:solidFill>
                  <a:srgbClr val="000000"/>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0000FF"/>
                </a:solidFill>
                <a:latin typeface="Menlo-Regular"/>
              </a:rPr>
              <a:t>for</a:t>
            </a:r>
            <a:r>
              <a:rPr lang="en-US" dirty="0">
                <a:solidFill>
                  <a:srgbClr val="000000"/>
                </a:solidFill>
                <a:latin typeface="Menlo-Regular"/>
              </a:rPr>
              <a:t> x </a:t>
            </a:r>
            <a:r>
              <a:rPr lang="en-US" dirty="0">
                <a:solidFill>
                  <a:srgbClr val="0000FF"/>
                </a:solidFill>
                <a:latin typeface="Menlo-Regular"/>
              </a:rPr>
              <a:t>in</a:t>
            </a:r>
            <a:r>
              <a:rPr lang="en-US" dirty="0">
                <a:solidFill>
                  <a:srgbClr val="000000"/>
                </a:solidFill>
                <a:latin typeface="Menlo-Regular"/>
              </a:rPr>
              <a:t> </a:t>
            </a:r>
            <a:r>
              <a:rPr lang="en-US" dirty="0" err="1">
                <a:solidFill>
                  <a:srgbClr val="000000"/>
                </a:solidFill>
                <a:latin typeface="Menlo-Regular"/>
              </a:rPr>
              <a:t>locs</a:t>
            </a:r>
            <a:r>
              <a:rPr lang="en-US" dirty="0">
                <a:solidFill>
                  <a:srgbClr val="000000"/>
                </a:solidFill>
                <a:latin typeface="Menlo-Regular"/>
              </a:rPr>
              <a:t> </a:t>
            </a:r>
            <a:r>
              <a:rPr lang="en-US" dirty="0">
                <a:solidFill>
                  <a:srgbClr val="0000FF"/>
                </a:solidFill>
                <a:latin typeface="Menlo-Regular"/>
              </a:rPr>
              <a:t>if </a:t>
            </a:r>
            <a:r>
              <a:rPr lang="en-US" dirty="0">
                <a:solidFill>
                  <a:srgbClr val="000000"/>
                </a:solidFill>
                <a:latin typeface="Menlo-Regular"/>
              </a:rPr>
              <a:t>x[</a:t>
            </a:r>
            <a:r>
              <a:rPr lang="en-US" dirty="0">
                <a:solidFill>
                  <a:srgbClr val="009933"/>
                </a:solidFill>
                <a:latin typeface="Menlo-Regular"/>
              </a:rPr>
              <a:t>'properties'</a:t>
            </a:r>
            <a:r>
              <a:rPr lang="en-US" dirty="0">
                <a:solidFill>
                  <a:srgbClr val="000000"/>
                </a:solidFill>
                <a:latin typeface="Menlo-Regular"/>
              </a:rPr>
              <a:t>][</a:t>
            </a:r>
            <a:r>
              <a:rPr lang="en-US" dirty="0">
                <a:solidFill>
                  <a:srgbClr val="009933"/>
                </a:solidFill>
                <a:latin typeface="Menlo-Regular"/>
              </a:rPr>
              <a:t>'</a:t>
            </a:r>
            <a:r>
              <a:rPr lang="en-US" dirty="0" err="1">
                <a:solidFill>
                  <a:srgbClr val="009933"/>
                </a:solidFill>
                <a:latin typeface="Menlo-Regular"/>
              </a:rPr>
              <a:t>collectioncode</a:t>
            </a:r>
            <a:r>
              <a:rPr lang="en-US" dirty="0">
                <a:solidFill>
                  <a:srgbClr val="009933"/>
                </a:solidFill>
                <a:latin typeface="Menlo-Regular"/>
              </a:rPr>
              <a:t>'</a:t>
            </a:r>
            <a:r>
              <a:rPr lang="en-US" dirty="0">
                <a:solidFill>
                  <a:srgbClr val="000000"/>
                </a:solidFill>
                <a:latin typeface="Menlo-Regular"/>
              </a:rPr>
              <a:t>]</a:t>
            </a:r>
            <a:r>
              <a:rPr lang="en-US" dirty="0">
                <a:solidFill>
                  <a:srgbClr val="0000FF"/>
                </a:solidFill>
                <a:latin typeface="Menlo-Regular"/>
              </a:rPr>
              <a:t>=</a:t>
            </a:r>
            <a:r>
              <a:rPr lang="en-US" dirty="0" smtClean="0">
                <a:solidFill>
                  <a:srgbClr val="0000FF"/>
                </a:solidFill>
                <a:latin typeface="Menlo-Regular"/>
              </a:rPr>
              <a:t>=</a:t>
            </a:r>
            <a:r>
              <a:rPr lang="en-US" dirty="0" smtClean="0">
                <a:solidFill>
                  <a:srgbClr val="009933"/>
                </a:solidFill>
                <a:latin typeface="Menlo-Regular"/>
              </a:rPr>
              <a:t>”HFX"</a:t>
            </a:r>
            <a:r>
              <a:rPr lang="en-US" dirty="0">
                <a:solidFill>
                  <a:srgbClr val="000000"/>
                </a:solidFill>
                <a:latin typeface="Menlo-Regular"/>
              </a:rPr>
              <a:t>]</a:t>
            </a:r>
            <a:r>
              <a:rPr lang="en-US" dirty="0" smtClean="0">
                <a:solidFill>
                  <a:srgbClr val="000000"/>
                </a:solidFill>
                <a:latin typeface="Menlo-Regular"/>
              </a:rPr>
              <a:t>)</a:t>
            </a:r>
            <a:endParaRPr lang="en-US" dirty="0">
              <a:solidFill>
                <a:srgbClr val="000000"/>
              </a:solidFill>
              <a:latin typeface="Menlo-Regular"/>
            </a:endParaRPr>
          </a:p>
          <a:p>
            <a:endParaRPr lang="en-US" dirty="0">
              <a:solidFill>
                <a:srgbClr val="000000"/>
              </a:solidFill>
              <a:latin typeface="Menlo-Regular"/>
            </a:endParaRPr>
          </a:p>
          <a:p>
            <a:r>
              <a:rPr lang="en-US" dirty="0" smtClean="0">
                <a:solidFill>
                  <a:srgbClr val="0066FF"/>
                </a:solidFill>
                <a:latin typeface="Menlo-Regular"/>
              </a:rPr>
              <a:t># </a:t>
            </a:r>
            <a:r>
              <a:rPr lang="en-US" dirty="0">
                <a:solidFill>
                  <a:srgbClr val="0066FF"/>
                </a:solidFill>
                <a:latin typeface="Menlo-Regular"/>
              </a:rPr>
              <a:t>Do some simple buffering of the map edges based on your returned data.</a:t>
            </a:r>
            <a:br>
              <a:rPr lang="en-US" dirty="0">
                <a:solidFill>
                  <a:srgbClr val="0066FF"/>
                </a:solidFill>
                <a:latin typeface="Menlo-Regular"/>
              </a:rPr>
            </a:br>
            <a:r>
              <a:rPr lang="en-US" dirty="0" err="1">
                <a:solidFill>
                  <a:srgbClr val="000000"/>
                </a:solidFill>
                <a:latin typeface="Menlo-Regular"/>
              </a:rPr>
              <a:t>plt.axis</a:t>
            </a:r>
            <a:r>
              <a:rPr lang="en-US" dirty="0">
                <a:solidFill>
                  <a:srgbClr val="000000"/>
                </a:solidFill>
                <a:latin typeface="Menlo-Regular"/>
              </a:rPr>
              <a:t>([</a:t>
            </a:r>
            <a:r>
              <a:rPr lang="en-US" dirty="0">
                <a:solidFill>
                  <a:srgbClr val="3333FF"/>
                </a:solidFill>
                <a:latin typeface="Menlo-Regular"/>
              </a:rPr>
              <a:t>min</a:t>
            </a:r>
            <a:r>
              <a:rPr lang="en-US" dirty="0">
                <a:solidFill>
                  <a:srgbClr val="000000"/>
                </a:solidFill>
                <a:latin typeface="Menlo-Regular"/>
              </a:rPr>
              <a:t>(</a:t>
            </a:r>
            <a:r>
              <a:rPr lang="en-US" dirty="0" err="1">
                <a:solidFill>
                  <a:srgbClr val="000000"/>
                </a:solidFill>
                <a:latin typeface="Menlo-Regular"/>
              </a:rPr>
              <a:t>lons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3333FF"/>
                </a:solidFill>
                <a:latin typeface="Menlo-Regular"/>
              </a:rPr>
              <a:t>max</a:t>
            </a:r>
            <a:r>
              <a:rPr lang="en-US" dirty="0">
                <a:solidFill>
                  <a:srgbClr val="000000"/>
                </a:solidFill>
                <a:latin typeface="Menlo-Regular"/>
              </a:rPr>
              <a:t>(</a:t>
            </a:r>
            <a:r>
              <a:rPr lang="en-US" dirty="0" err="1">
                <a:solidFill>
                  <a:srgbClr val="000000"/>
                </a:solidFill>
                <a:latin typeface="Menlo-Regular"/>
              </a:rPr>
              <a:t>lons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3333FF"/>
                </a:solidFill>
                <a:latin typeface="Menlo-Regular"/>
              </a:rPr>
              <a:t>min</a:t>
            </a:r>
            <a:r>
              <a:rPr lang="en-US" dirty="0">
                <a:solidFill>
                  <a:srgbClr val="000000"/>
                </a:solidFill>
                <a:latin typeface="Menlo-Regular"/>
              </a:rPr>
              <a:t>(</a:t>
            </a:r>
            <a:r>
              <a:rPr lang="en-US" dirty="0" err="1">
                <a:solidFill>
                  <a:srgbClr val="000000"/>
                </a:solidFill>
                <a:latin typeface="Menlo-Regular"/>
              </a:rPr>
              <a:t>lats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3333FF"/>
                </a:solidFill>
                <a:latin typeface="Menlo-Regular"/>
              </a:rPr>
              <a:t>max</a:t>
            </a:r>
            <a:r>
              <a:rPr lang="en-US" dirty="0">
                <a:solidFill>
                  <a:srgbClr val="000000"/>
                </a:solidFill>
                <a:latin typeface="Menlo-Regular"/>
              </a:rPr>
              <a:t>(</a:t>
            </a:r>
            <a:r>
              <a:rPr lang="en-US" dirty="0" err="1">
                <a:solidFill>
                  <a:srgbClr val="000000"/>
                </a:solidFill>
                <a:latin typeface="Menlo-Regular"/>
              </a:rPr>
              <a:t>lats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a:t>
            </a:r>
            <a:r>
              <a:rPr lang="en-US" dirty="0" smtClean="0">
                <a:solidFill>
                  <a:srgbClr val="000000"/>
                </a:solidFill>
                <a:latin typeface="Menlo-Regular"/>
              </a:rPr>
              <a:t>)</a:t>
            </a:r>
            <a:endParaRPr lang="en-US" dirty="0">
              <a:solidFill>
                <a:srgbClr val="000000"/>
              </a:solidFill>
              <a:latin typeface="Menlo-Regular"/>
            </a:endParaRPr>
          </a:p>
          <a:p>
            <a:endParaRPr lang="en-US" dirty="0">
              <a:solidFill>
                <a:srgbClr val="000000"/>
              </a:solidFill>
              <a:latin typeface="Menlo-Regular"/>
            </a:endParaRPr>
          </a:p>
          <a:p>
            <a:r>
              <a:rPr lang="en-US" dirty="0" smtClean="0">
                <a:solidFill>
                  <a:srgbClr val="0066FF"/>
                </a:solidFill>
                <a:latin typeface="Menlo-Regular"/>
              </a:rPr>
              <a:t># </a:t>
            </a:r>
            <a:r>
              <a:rPr lang="en-US" dirty="0">
                <a:solidFill>
                  <a:srgbClr val="0066FF"/>
                </a:solidFill>
                <a:latin typeface="Menlo-Regular"/>
              </a:rPr>
              <a:t>Plot the </a:t>
            </a:r>
            <a:r>
              <a:rPr lang="en-US" dirty="0" err="1">
                <a:solidFill>
                  <a:srgbClr val="0066FF"/>
                </a:solidFill>
                <a:latin typeface="Menlo-Regular"/>
              </a:rPr>
              <a:t>lons</a:t>
            </a:r>
            <a:r>
              <a:rPr lang="en-US" dirty="0">
                <a:solidFill>
                  <a:srgbClr val="0066FF"/>
                </a:solidFill>
                <a:latin typeface="Menlo-Regular"/>
              </a:rPr>
              <a:t> and </a:t>
            </a:r>
            <a:r>
              <a:rPr lang="en-US" dirty="0" err="1">
                <a:solidFill>
                  <a:srgbClr val="0066FF"/>
                </a:solidFill>
                <a:latin typeface="Menlo-Regular"/>
              </a:rPr>
              <a:t>lats</a:t>
            </a:r>
            <a:r>
              <a:rPr lang="en-US" dirty="0">
                <a:solidFill>
                  <a:srgbClr val="0066FF"/>
                </a:solidFill>
                <a:latin typeface="Menlo-Regular"/>
              </a:rPr>
              <a:t>, transforming them to the axis projection</a:t>
            </a:r>
            <a:br>
              <a:rPr lang="en-US" dirty="0">
                <a:solidFill>
                  <a:srgbClr val="0066FF"/>
                </a:solidFill>
                <a:latin typeface="Menlo-Regular"/>
              </a:rPr>
            </a:br>
            <a:r>
              <a:rPr lang="en-US" dirty="0" err="1" smtClean="0">
                <a:solidFill>
                  <a:srgbClr val="000000"/>
                </a:solidFill>
                <a:latin typeface="Menlo-Regular"/>
              </a:rPr>
              <a:t>ax.scatter</a:t>
            </a:r>
            <a:r>
              <a:rPr lang="en-US" dirty="0">
                <a:solidFill>
                  <a:srgbClr val="000000"/>
                </a:solidFill>
                <a:latin typeface="Menlo-Regular"/>
              </a:rPr>
              <a:t>(</a:t>
            </a:r>
            <a:r>
              <a:rPr lang="en-US" dirty="0" err="1">
                <a:solidFill>
                  <a:srgbClr val="000000"/>
                </a:solidFill>
                <a:latin typeface="Menlo-Regular"/>
              </a:rPr>
              <a:t>lons</a:t>
            </a:r>
            <a:r>
              <a:rPr lang="en-US" dirty="0">
                <a:solidFill>
                  <a:srgbClr val="000000"/>
                </a:solidFill>
                <a:latin typeface="Menlo-Regular"/>
              </a:rPr>
              <a:t>, </a:t>
            </a:r>
            <a:r>
              <a:rPr lang="en-US" dirty="0" err="1">
                <a:solidFill>
                  <a:srgbClr val="000000"/>
                </a:solidFill>
                <a:latin typeface="Menlo-Regular"/>
              </a:rPr>
              <a:t>lats</a:t>
            </a:r>
            <a:r>
              <a:rPr lang="en-US" dirty="0">
                <a:solidFill>
                  <a:srgbClr val="000000"/>
                </a:solidFill>
                <a:latin typeface="Menlo-Regular"/>
              </a:rPr>
              <a:t>, transform</a:t>
            </a:r>
            <a:r>
              <a:rPr lang="en-US" dirty="0">
                <a:solidFill>
                  <a:srgbClr val="0000FF"/>
                </a:solidFill>
                <a:latin typeface="Menlo-Regular"/>
              </a:rPr>
              <a:t>=</a:t>
            </a:r>
            <a:r>
              <a:rPr lang="en-US" dirty="0" err="1">
                <a:solidFill>
                  <a:srgbClr val="000000"/>
                </a:solidFill>
                <a:latin typeface="Menlo-Regular"/>
              </a:rPr>
              <a:t>ccrs.PlateCarree</a:t>
            </a:r>
            <a:r>
              <a:rPr lang="en-US" dirty="0">
                <a:solidFill>
                  <a:srgbClr val="000000"/>
                </a:solidFill>
                <a:latin typeface="Menlo-Regular"/>
              </a:rPr>
              <a:t>(), </a:t>
            </a:r>
            <a:r>
              <a:rPr lang="en-US" dirty="0" err="1">
                <a:solidFill>
                  <a:srgbClr val="000000"/>
                </a:solidFill>
                <a:latin typeface="Menlo-Regular"/>
              </a:rPr>
              <a:t>edgecolors</a:t>
            </a:r>
            <a:r>
              <a:rPr lang="en-US" dirty="0">
                <a:solidFill>
                  <a:srgbClr val="0000FF"/>
                </a:solidFill>
                <a:latin typeface="Menlo-Regular"/>
              </a:rPr>
              <a:t>=</a:t>
            </a:r>
            <a:r>
              <a:rPr lang="en-US" dirty="0">
                <a:solidFill>
                  <a:srgbClr val="009933"/>
                </a:solidFill>
                <a:latin typeface="Menlo-Regular"/>
              </a:rPr>
              <a:t>"k"</a:t>
            </a:r>
            <a:r>
              <a:rPr lang="en-US" dirty="0">
                <a:solidFill>
                  <a:srgbClr val="000000"/>
                </a:solidFill>
                <a:latin typeface="Menlo-Regular"/>
              </a:rPr>
              <a:t>, marker</a:t>
            </a:r>
            <a:r>
              <a:rPr lang="en-US" dirty="0">
                <a:solidFill>
                  <a:srgbClr val="0000FF"/>
                </a:solidFill>
                <a:latin typeface="Menlo-Regular"/>
              </a:rPr>
              <a:t>=</a:t>
            </a:r>
            <a:r>
              <a:rPr lang="en-US" dirty="0">
                <a:solidFill>
                  <a:srgbClr val="009933"/>
                </a:solidFill>
                <a:latin typeface="Menlo-Regular"/>
              </a:rPr>
              <a:t>'</a:t>
            </a:r>
            <a:r>
              <a:rPr lang="en-US" dirty="0" smtClean="0">
                <a:solidFill>
                  <a:srgbClr val="009933"/>
                </a:solidFill>
                <a:latin typeface="Menlo-Regular"/>
              </a:rPr>
              <a:t>.’</a:t>
            </a:r>
            <a:r>
              <a:rPr lang="en-US" dirty="0" smtClean="0">
                <a:solidFill>
                  <a:srgbClr val="000000"/>
                </a:solidFill>
                <a:latin typeface="Menlo-Regular"/>
              </a:rPr>
              <a:t>)</a:t>
            </a:r>
            <a:endParaRPr lang="en-US" dirty="0">
              <a:solidFill>
                <a:srgbClr val="000000"/>
              </a:solidFill>
              <a:latin typeface="Menlo-Regular"/>
            </a:endParaRPr>
          </a:p>
          <a:p>
            <a:endParaRPr lang="en-US" dirty="0">
              <a:solidFill>
                <a:srgbClr val="000000"/>
              </a:solidFill>
              <a:latin typeface="Menlo-Regular"/>
            </a:endParaRPr>
          </a:p>
          <a:p>
            <a:r>
              <a:rPr lang="en-US" dirty="0" err="1" smtClean="0">
                <a:solidFill>
                  <a:srgbClr val="000000"/>
                </a:solidFill>
                <a:latin typeface="Menlo-Regular"/>
              </a:rPr>
              <a:t>ax.stock_img</a:t>
            </a:r>
            <a:r>
              <a:rPr lang="en-US" dirty="0">
                <a:solidFill>
                  <a:srgbClr val="000000"/>
                </a:solidFill>
                <a:latin typeface="Menlo-Regular"/>
              </a:rPr>
              <a:t>() </a:t>
            </a:r>
            <a:r>
              <a:rPr lang="en-US" dirty="0">
                <a:solidFill>
                  <a:srgbClr val="0066FF"/>
                </a:solidFill>
                <a:latin typeface="Menlo-Regular"/>
              </a:rPr>
              <a:t># fairly nice looking bathymetry provided by </a:t>
            </a:r>
            <a:r>
              <a:rPr lang="en-US" dirty="0" err="1" smtClean="0">
                <a:solidFill>
                  <a:srgbClr val="0066FF"/>
                </a:solidFill>
                <a:latin typeface="Menlo-Regular"/>
              </a:rPr>
              <a:t>Cartopy</a:t>
            </a:r>
            <a:endParaRPr lang="en-US" dirty="0">
              <a:solidFill>
                <a:srgbClr val="0066FF"/>
              </a:solidFill>
              <a:latin typeface="Menlo-Regular"/>
            </a:endParaRPr>
          </a:p>
          <a:p>
            <a:endParaRPr lang="en-US" dirty="0">
              <a:solidFill>
                <a:srgbClr val="0066FF"/>
              </a:solidFill>
              <a:latin typeface="Menlo-Regular"/>
            </a:endParaRPr>
          </a:p>
          <a:p>
            <a:r>
              <a:rPr lang="en-US" dirty="0" smtClean="0">
                <a:solidFill>
                  <a:srgbClr val="0066FF"/>
                </a:solidFill>
                <a:latin typeface="Menlo-Regular"/>
              </a:rPr>
              <a:t># </a:t>
            </a:r>
            <a:r>
              <a:rPr lang="en-US" dirty="0">
                <a:solidFill>
                  <a:srgbClr val="0066FF"/>
                </a:solidFill>
                <a:latin typeface="Menlo-Regular"/>
              </a:rPr>
              <a:t>put up some nice looking grid lines</a:t>
            </a:r>
            <a:br>
              <a:rPr lang="en-US" dirty="0">
                <a:solidFill>
                  <a:srgbClr val="0066FF"/>
                </a:solidFill>
                <a:latin typeface="Menlo-Regular"/>
              </a:rPr>
            </a:br>
            <a:r>
              <a:rPr lang="en-US" dirty="0" err="1">
                <a:solidFill>
                  <a:srgbClr val="000000"/>
                </a:solidFill>
                <a:latin typeface="Menlo-Regular"/>
              </a:rPr>
              <a:t>gl</a:t>
            </a:r>
            <a:r>
              <a:rPr lang="en-US" dirty="0">
                <a:solidFill>
                  <a:srgbClr val="0000FF"/>
                </a:solidFill>
                <a:latin typeface="Menlo-Regular"/>
              </a:rPr>
              <a:t>=</a:t>
            </a:r>
            <a:r>
              <a:rPr lang="en-US" dirty="0" err="1">
                <a:solidFill>
                  <a:srgbClr val="000000"/>
                </a:solidFill>
                <a:latin typeface="Menlo-Regular"/>
              </a:rPr>
              <a:t>ax.gridlines</a:t>
            </a:r>
            <a:r>
              <a:rPr lang="en-US" dirty="0">
                <a:solidFill>
                  <a:srgbClr val="000000"/>
                </a:solidFill>
                <a:latin typeface="Menlo-Regular"/>
              </a:rPr>
              <a:t>(</a:t>
            </a:r>
            <a:r>
              <a:rPr lang="en-US" dirty="0" err="1">
                <a:solidFill>
                  <a:srgbClr val="000000"/>
                </a:solidFill>
                <a:latin typeface="Menlo-Regular"/>
              </a:rPr>
              <a:t>draw_labels</a:t>
            </a:r>
            <a:r>
              <a:rPr lang="en-US" dirty="0">
                <a:solidFill>
                  <a:srgbClr val="0000FF"/>
                </a:solidFill>
                <a:latin typeface="Menlo-Regular"/>
              </a:rPr>
              <a:t>=</a:t>
            </a:r>
            <a:r>
              <a:rPr lang="en-US" dirty="0">
                <a:solidFill>
                  <a:srgbClr val="9700CC"/>
                </a:solidFill>
                <a:latin typeface="Menlo-Regular"/>
              </a:rPr>
              <a:t>True</a:t>
            </a:r>
            <a:r>
              <a:rPr lang="en-US" dirty="0">
                <a:solidFill>
                  <a:srgbClr val="000000"/>
                </a:solidFill>
                <a:latin typeface="Menlo-Regular"/>
              </a:rPr>
              <a:t>)</a:t>
            </a:r>
            <a:br>
              <a:rPr lang="en-US" dirty="0">
                <a:solidFill>
                  <a:srgbClr val="000000"/>
                </a:solidFill>
                <a:latin typeface="Menlo-Regular"/>
              </a:rPr>
            </a:br>
            <a:r>
              <a:rPr lang="en-US" dirty="0" err="1">
                <a:solidFill>
                  <a:srgbClr val="000000"/>
                </a:solidFill>
                <a:latin typeface="Menlo-Regular"/>
              </a:rPr>
              <a:t>gl.xlabels_top</a:t>
            </a:r>
            <a:r>
              <a:rPr lang="en-US" dirty="0">
                <a:solidFill>
                  <a:srgbClr val="000000"/>
                </a:solidFill>
                <a:latin typeface="Menlo-Regular"/>
              </a:rPr>
              <a:t> </a:t>
            </a:r>
            <a:r>
              <a:rPr lang="en-US" dirty="0">
                <a:solidFill>
                  <a:srgbClr val="0000FF"/>
                </a:solidFill>
                <a:latin typeface="Menlo-Regular"/>
              </a:rPr>
              <a:t>= </a:t>
            </a:r>
            <a:r>
              <a:rPr lang="en-US" dirty="0">
                <a:solidFill>
                  <a:srgbClr val="9700CC"/>
                </a:solidFill>
                <a:latin typeface="Menlo-Regular"/>
              </a:rPr>
              <a:t>False</a:t>
            </a:r>
            <a:r>
              <a:rPr lang="en-US" dirty="0">
                <a:solidFill>
                  <a:srgbClr val="000000"/>
                </a:solidFill>
                <a:latin typeface="Menlo-Regular"/>
              </a:rPr>
              <a:t/>
            </a:r>
            <a:br>
              <a:rPr lang="en-US" dirty="0">
                <a:solidFill>
                  <a:srgbClr val="000000"/>
                </a:solidFill>
                <a:latin typeface="Menlo-Regular"/>
              </a:rPr>
            </a:br>
            <a:r>
              <a:rPr lang="en-US" dirty="0" err="1">
                <a:solidFill>
                  <a:srgbClr val="000000"/>
                </a:solidFill>
                <a:latin typeface="Menlo-Regular"/>
              </a:rPr>
              <a:t>gl.ylabels_right</a:t>
            </a:r>
            <a:r>
              <a:rPr lang="en-US" dirty="0">
                <a:solidFill>
                  <a:srgbClr val="000000"/>
                </a:solidFill>
                <a:latin typeface="Menlo-Regular"/>
              </a:rPr>
              <a:t> </a:t>
            </a:r>
            <a:r>
              <a:rPr lang="en-US" dirty="0">
                <a:solidFill>
                  <a:srgbClr val="0000FF"/>
                </a:solidFill>
                <a:latin typeface="Menlo-Regular"/>
              </a:rPr>
              <a:t>= </a:t>
            </a:r>
            <a:r>
              <a:rPr lang="en-US" dirty="0" smtClean="0">
                <a:solidFill>
                  <a:srgbClr val="9700CC"/>
                </a:solidFill>
                <a:latin typeface="Menlo-Regular"/>
              </a:rPr>
              <a:t>False</a:t>
            </a:r>
            <a:endParaRPr lang="en-US" dirty="0">
              <a:solidFill>
                <a:srgbClr val="000000"/>
              </a:solidFill>
              <a:latin typeface="Menlo-Regular"/>
            </a:endParaRPr>
          </a:p>
          <a:p>
            <a:endParaRPr lang="en-US" dirty="0">
              <a:solidFill>
                <a:srgbClr val="000000"/>
              </a:solidFill>
              <a:latin typeface="Menlo-Regular"/>
            </a:endParaRPr>
          </a:p>
          <a:p>
            <a:r>
              <a:rPr lang="en-US" dirty="0" smtClean="0">
                <a:solidFill>
                  <a:srgbClr val="0066FF"/>
                </a:solidFill>
                <a:latin typeface="Menlo-Regular"/>
              </a:rPr>
              <a:t># </a:t>
            </a:r>
            <a:r>
              <a:rPr lang="en-US" dirty="0">
                <a:solidFill>
                  <a:srgbClr val="0066FF"/>
                </a:solidFill>
                <a:latin typeface="Menlo-Regular"/>
              </a:rPr>
              <a:t>Add the land mass colorings</a:t>
            </a:r>
            <a:br>
              <a:rPr lang="en-US" dirty="0">
                <a:solidFill>
                  <a:srgbClr val="0066FF"/>
                </a:solidFill>
                <a:latin typeface="Menlo-Regular"/>
              </a:rPr>
            </a:br>
            <a:r>
              <a:rPr lang="en-US" dirty="0" err="1">
                <a:solidFill>
                  <a:srgbClr val="000000"/>
                </a:solidFill>
                <a:latin typeface="Menlo-Regular"/>
              </a:rPr>
              <a:t>ax.add_feature</a:t>
            </a:r>
            <a:r>
              <a:rPr lang="en-US" dirty="0">
                <a:solidFill>
                  <a:srgbClr val="000000"/>
                </a:solidFill>
                <a:latin typeface="Menlo-Regular"/>
              </a:rPr>
              <a:t>(</a:t>
            </a:r>
            <a:r>
              <a:rPr lang="en-US" dirty="0" err="1">
                <a:solidFill>
                  <a:srgbClr val="000000"/>
                </a:solidFill>
                <a:latin typeface="Menlo-Regular"/>
              </a:rPr>
              <a:t>feature.NaturalEarthFeature</a:t>
            </a:r>
            <a:r>
              <a:rPr lang="en-US" dirty="0">
                <a:solidFill>
                  <a:srgbClr val="000000"/>
                </a:solidFill>
                <a:latin typeface="Menlo-Regular"/>
              </a:rPr>
              <a:t>(</a:t>
            </a:r>
            <a:r>
              <a:rPr lang="en-US" dirty="0">
                <a:solidFill>
                  <a:srgbClr val="009933"/>
                </a:solidFill>
                <a:latin typeface="Menlo-Regular"/>
              </a:rPr>
              <a:t>'physical'</a:t>
            </a:r>
            <a:r>
              <a:rPr lang="en-US" dirty="0">
                <a:solidFill>
                  <a:srgbClr val="000000"/>
                </a:solidFill>
                <a:latin typeface="Menlo-Regular"/>
              </a:rPr>
              <a:t>, </a:t>
            </a:r>
            <a:r>
              <a:rPr lang="en-US" dirty="0">
                <a:solidFill>
                  <a:srgbClr val="009933"/>
                </a:solidFill>
                <a:latin typeface="Menlo-Regular"/>
              </a:rPr>
              <a:t>'land'</a:t>
            </a:r>
            <a:r>
              <a:rPr lang="en-US" dirty="0">
                <a:solidFill>
                  <a:srgbClr val="000000"/>
                </a:solidFill>
                <a:latin typeface="Menlo-Regular"/>
              </a:rPr>
              <a:t>, </a:t>
            </a:r>
            <a:r>
              <a:rPr lang="en-US" dirty="0">
                <a:solidFill>
                  <a:srgbClr val="009933"/>
                </a:solidFill>
                <a:latin typeface="Menlo-Regular"/>
              </a:rPr>
              <a:t>'10m'</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t>
            </a:r>
            <a:r>
              <a:rPr lang="en-US" dirty="0" err="1">
                <a:solidFill>
                  <a:srgbClr val="000000"/>
                </a:solidFill>
                <a:latin typeface="Menlo-Regular"/>
              </a:rPr>
              <a:t>edgecolor</a:t>
            </a:r>
            <a:r>
              <a:rPr lang="en-US" dirty="0">
                <a:solidFill>
                  <a:srgbClr val="0000FF"/>
                </a:solidFill>
                <a:latin typeface="Menlo-Regular"/>
              </a:rPr>
              <a:t>=</a:t>
            </a:r>
            <a:r>
              <a:rPr lang="en-US" dirty="0">
                <a:solidFill>
                  <a:srgbClr val="009933"/>
                </a:solidFill>
                <a:latin typeface="Menlo-Regular"/>
              </a:rPr>
              <a:t>'face'</a:t>
            </a:r>
            <a:r>
              <a:rPr lang="en-US" dirty="0">
                <a:solidFill>
                  <a:srgbClr val="000000"/>
                </a:solidFill>
                <a:latin typeface="Menlo-Regular"/>
              </a:rPr>
              <a:t>, </a:t>
            </a:r>
            <a:r>
              <a:rPr lang="en-US" dirty="0" err="1">
                <a:solidFill>
                  <a:srgbClr val="000000"/>
                </a:solidFill>
                <a:latin typeface="Menlo-Regular"/>
              </a:rPr>
              <a:t>facecolor</a:t>
            </a:r>
            <a:r>
              <a:rPr lang="en-US" dirty="0">
                <a:solidFill>
                  <a:srgbClr val="0000FF"/>
                </a:solidFill>
                <a:latin typeface="Menlo-Regular"/>
              </a:rPr>
              <a:t>=</a:t>
            </a:r>
            <a:r>
              <a:rPr lang="en-US" dirty="0" err="1">
                <a:solidFill>
                  <a:srgbClr val="000000"/>
                </a:solidFill>
                <a:latin typeface="Menlo-Regular"/>
              </a:rPr>
              <a:t>feature.COLORS</a:t>
            </a:r>
            <a:r>
              <a:rPr lang="en-US" dirty="0">
                <a:solidFill>
                  <a:srgbClr val="000000"/>
                </a:solidFill>
                <a:latin typeface="Menlo-Regular"/>
              </a:rPr>
              <a:t>[</a:t>
            </a:r>
            <a:r>
              <a:rPr lang="en-US" dirty="0">
                <a:solidFill>
                  <a:srgbClr val="009933"/>
                </a:solidFill>
                <a:latin typeface="Menlo-Regular"/>
              </a:rPr>
              <a:t>'land'</a:t>
            </a:r>
            <a:r>
              <a:rPr lang="en-US" dirty="0">
                <a:solidFill>
                  <a:srgbClr val="000000"/>
                </a:solidFill>
                <a:latin typeface="Menlo-Regular"/>
              </a:rPr>
              <a:t>])</a:t>
            </a:r>
            <a:r>
              <a:rPr lang="en-US" dirty="0" smtClean="0">
                <a:solidFill>
                  <a:srgbClr val="000000"/>
                </a:solidFill>
                <a:latin typeface="Menlo-Regular"/>
              </a:rPr>
              <a:t>)</a:t>
            </a:r>
            <a:endParaRPr lang="en-US" dirty="0">
              <a:solidFill>
                <a:srgbClr val="000000"/>
              </a:solidFill>
              <a:latin typeface="Menlo-Regular"/>
            </a:endParaRPr>
          </a:p>
          <a:p>
            <a:endParaRPr lang="en-US" dirty="0">
              <a:solidFill>
                <a:srgbClr val="000000"/>
              </a:solidFill>
              <a:latin typeface="Menlo-Regular"/>
            </a:endParaRPr>
          </a:p>
          <a:p>
            <a:r>
              <a:rPr lang="en-US" dirty="0" smtClean="0">
                <a:solidFill>
                  <a:srgbClr val="0066FF"/>
                </a:solidFill>
                <a:latin typeface="Menlo-Regular"/>
              </a:rPr>
              <a:t># </a:t>
            </a:r>
            <a:r>
              <a:rPr lang="en-US" dirty="0">
                <a:solidFill>
                  <a:srgbClr val="0066FF"/>
                </a:solidFill>
                <a:latin typeface="Menlo-Regular"/>
              </a:rPr>
              <a:t>You can also define a feature and add it in a separate command</a:t>
            </a:r>
            <a:br>
              <a:rPr lang="en-US" dirty="0">
                <a:solidFill>
                  <a:srgbClr val="0066FF"/>
                </a:solidFill>
                <a:latin typeface="Menlo-Regular"/>
              </a:rPr>
            </a:br>
            <a:r>
              <a:rPr lang="en-US" dirty="0" err="1">
                <a:solidFill>
                  <a:srgbClr val="000000"/>
                </a:solidFill>
                <a:latin typeface="Menlo-Regular"/>
              </a:rPr>
              <a:t>states_provinces</a:t>
            </a:r>
            <a:r>
              <a:rPr lang="en-US" dirty="0">
                <a:solidFill>
                  <a:srgbClr val="000000"/>
                </a:solidFill>
                <a:latin typeface="Menlo-Regular"/>
              </a:rPr>
              <a:t> </a:t>
            </a:r>
            <a:r>
              <a:rPr lang="en-US" dirty="0">
                <a:solidFill>
                  <a:srgbClr val="0000FF"/>
                </a:solidFill>
                <a:latin typeface="Menlo-Regular"/>
              </a:rPr>
              <a:t>= </a:t>
            </a:r>
            <a:r>
              <a:rPr lang="en-US" dirty="0" err="1">
                <a:solidFill>
                  <a:srgbClr val="000000"/>
                </a:solidFill>
                <a:latin typeface="Menlo-Regular"/>
              </a:rPr>
              <a:t>feature.NaturalEarthFeature</a:t>
            </a:r>
            <a:r>
              <a:rPr lang="en-US" dirty="0">
                <a:solidFill>
                  <a:srgbClr val="000000"/>
                </a:solidFill>
                <a:latin typeface="Menlo-Regular"/>
              </a:rPr>
              <a:t>(</a:t>
            </a:r>
            <a:r>
              <a:rPr lang="en-US" dirty="0">
                <a:solidFill>
                  <a:srgbClr val="009933"/>
                </a:solidFill>
                <a:latin typeface="Menlo-Regular"/>
              </a:rPr>
              <a:t>'cultural'</a:t>
            </a:r>
            <a:r>
              <a:rPr lang="en-US" dirty="0">
                <a:solidFill>
                  <a:srgbClr val="000000"/>
                </a:solidFill>
                <a:latin typeface="Menlo-Regular"/>
              </a:rPr>
              <a:t>, </a:t>
            </a:r>
            <a:r>
              <a:rPr lang="en-US" dirty="0">
                <a:solidFill>
                  <a:srgbClr val="009933"/>
                </a:solidFill>
                <a:latin typeface="Menlo-Regular"/>
              </a:rPr>
              <a:t>'admin_1_states_provinces_lines'</a:t>
            </a:r>
            <a:r>
              <a:rPr lang="en-US" dirty="0">
                <a:solidFill>
                  <a:srgbClr val="000000"/>
                </a:solidFill>
                <a:latin typeface="Menlo-Regular"/>
              </a:rPr>
              <a:t>, scale</a:t>
            </a:r>
            <a:r>
              <a:rPr lang="en-US" dirty="0">
                <a:solidFill>
                  <a:srgbClr val="0000FF"/>
                </a:solidFill>
                <a:latin typeface="Menlo-Regular"/>
              </a:rPr>
              <a:t>=</a:t>
            </a:r>
            <a:r>
              <a:rPr lang="en-US" dirty="0">
                <a:solidFill>
                  <a:srgbClr val="009933"/>
                </a:solidFill>
                <a:latin typeface="Menlo-Regular"/>
              </a:rPr>
              <a:t>'50m'</a:t>
            </a:r>
            <a:r>
              <a:rPr lang="en-US" dirty="0">
                <a:solidFill>
                  <a:srgbClr val="000000"/>
                </a:solidFill>
                <a:latin typeface="Menlo-Regular"/>
              </a:rPr>
              <a:t>, </a:t>
            </a:r>
            <a:r>
              <a:rPr lang="en-US" dirty="0" err="1">
                <a:solidFill>
                  <a:srgbClr val="000000"/>
                </a:solidFill>
                <a:latin typeface="Menlo-Regular"/>
              </a:rPr>
              <a:t>facecolor</a:t>
            </a:r>
            <a:r>
              <a:rPr lang="en-US" dirty="0">
                <a:solidFill>
                  <a:srgbClr val="0000FF"/>
                </a:solidFill>
                <a:latin typeface="Menlo-Regular"/>
              </a:rPr>
              <a:t>=</a:t>
            </a:r>
            <a:r>
              <a:rPr lang="en-US" dirty="0">
                <a:solidFill>
                  <a:srgbClr val="009933"/>
                </a:solidFill>
                <a:latin typeface="Menlo-Regular"/>
              </a:rPr>
              <a:t>'none'</a:t>
            </a:r>
            <a:r>
              <a:rPr lang="en-US" dirty="0">
                <a:solidFill>
                  <a:srgbClr val="000000"/>
                </a:solidFill>
                <a:latin typeface="Menlo-Regular"/>
              </a:rPr>
              <a:t>)</a:t>
            </a:r>
            <a:br>
              <a:rPr lang="en-US" dirty="0">
                <a:solidFill>
                  <a:srgbClr val="000000"/>
                </a:solidFill>
                <a:latin typeface="Menlo-Regular"/>
              </a:rPr>
            </a:br>
            <a:r>
              <a:rPr lang="en-US" dirty="0" err="1">
                <a:solidFill>
                  <a:srgbClr val="000000"/>
                </a:solidFill>
                <a:latin typeface="Menlo-Regular"/>
              </a:rPr>
              <a:t>ax.add_feature</a:t>
            </a:r>
            <a:r>
              <a:rPr lang="en-US" dirty="0">
                <a:solidFill>
                  <a:srgbClr val="000000"/>
                </a:solidFill>
                <a:latin typeface="Menlo-Regular"/>
              </a:rPr>
              <a:t>(</a:t>
            </a:r>
            <a:r>
              <a:rPr lang="en-US" dirty="0" err="1">
                <a:solidFill>
                  <a:srgbClr val="000000"/>
                </a:solidFill>
                <a:latin typeface="Menlo-Regular"/>
              </a:rPr>
              <a:t>states_provinces</a:t>
            </a:r>
            <a:r>
              <a:rPr lang="en-US" dirty="0">
                <a:solidFill>
                  <a:srgbClr val="000000"/>
                </a:solidFill>
                <a:latin typeface="Menlo-Regular"/>
              </a:rPr>
              <a:t>, </a:t>
            </a:r>
            <a:r>
              <a:rPr lang="en-US" dirty="0" err="1">
                <a:solidFill>
                  <a:srgbClr val="000000"/>
                </a:solidFill>
                <a:latin typeface="Menlo-Regular"/>
              </a:rPr>
              <a:t>edgecolor</a:t>
            </a:r>
            <a:r>
              <a:rPr lang="en-US" dirty="0">
                <a:solidFill>
                  <a:srgbClr val="0000FF"/>
                </a:solidFill>
                <a:latin typeface="Menlo-Regular"/>
              </a:rPr>
              <a:t>=</a:t>
            </a:r>
            <a:r>
              <a:rPr lang="en-US" dirty="0">
                <a:solidFill>
                  <a:srgbClr val="009933"/>
                </a:solidFill>
                <a:latin typeface="Menlo-Regular"/>
              </a:rPr>
              <a:t>'</a:t>
            </a:r>
            <a:r>
              <a:rPr lang="en-US" dirty="0" smtClean="0">
                <a:solidFill>
                  <a:srgbClr val="009933"/>
                </a:solidFill>
                <a:latin typeface="Menlo-Regular"/>
              </a:rPr>
              <a:t>gray’</a:t>
            </a:r>
            <a:r>
              <a:rPr lang="en-US" dirty="0" smtClean="0">
                <a:solidFill>
                  <a:srgbClr val="000000"/>
                </a:solidFill>
                <a:latin typeface="Menlo-Regular"/>
              </a:rPr>
              <a:t>)</a:t>
            </a:r>
            <a:endParaRPr lang="en-US" dirty="0">
              <a:solidFill>
                <a:srgbClr val="000000"/>
              </a:solidFill>
              <a:latin typeface="Menlo-Regular"/>
            </a:endParaRPr>
          </a:p>
          <a:p>
            <a:endParaRPr lang="en-US" dirty="0">
              <a:solidFill>
                <a:srgbClr val="000000"/>
              </a:solidFill>
              <a:latin typeface="Menlo-Regular"/>
            </a:endParaRPr>
          </a:p>
          <a:p>
            <a:r>
              <a:rPr lang="en-US" dirty="0" smtClean="0">
                <a:solidFill>
                  <a:srgbClr val="0066FF"/>
                </a:solidFill>
                <a:latin typeface="Menlo-Regular"/>
              </a:rPr>
              <a:t># There's </a:t>
            </a:r>
            <a:r>
              <a:rPr lang="en-US" dirty="0">
                <a:solidFill>
                  <a:srgbClr val="0066FF"/>
                </a:solidFill>
                <a:latin typeface="Menlo-Regular"/>
              </a:rPr>
              <a:t>also a very simple method to call to draw coastlines on your map.</a:t>
            </a:r>
            <a:br>
              <a:rPr lang="en-US" dirty="0">
                <a:solidFill>
                  <a:srgbClr val="0066FF"/>
                </a:solidFill>
                <a:latin typeface="Menlo-Regular"/>
              </a:rPr>
            </a:br>
            <a:r>
              <a:rPr lang="en-US" dirty="0" err="1">
                <a:solidFill>
                  <a:srgbClr val="000000"/>
                </a:solidFill>
                <a:latin typeface="Menlo-Regular"/>
              </a:rPr>
              <a:t>ax.coastlines</a:t>
            </a:r>
            <a:r>
              <a:rPr lang="en-US" dirty="0">
                <a:solidFill>
                  <a:srgbClr val="000000"/>
                </a:solidFill>
                <a:latin typeface="Menlo-Regular"/>
              </a:rPr>
              <a:t>(resolution</a:t>
            </a:r>
            <a:r>
              <a:rPr lang="en-US" dirty="0">
                <a:solidFill>
                  <a:srgbClr val="0000FF"/>
                </a:solidFill>
                <a:latin typeface="Menlo-Regular"/>
              </a:rPr>
              <a:t>=</a:t>
            </a:r>
            <a:r>
              <a:rPr lang="en-US" dirty="0">
                <a:solidFill>
                  <a:srgbClr val="009933"/>
                </a:solidFill>
                <a:latin typeface="Menlo-Regular"/>
              </a:rPr>
              <a:t>"</a:t>
            </a:r>
            <a:r>
              <a:rPr lang="en-US" dirty="0" smtClean="0">
                <a:solidFill>
                  <a:srgbClr val="009933"/>
                </a:solidFill>
                <a:latin typeface="Menlo-Regular"/>
              </a:rPr>
              <a:t>10m”</a:t>
            </a:r>
            <a:r>
              <a:rPr lang="en-US" dirty="0" smtClean="0">
                <a:solidFill>
                  <a:srgbClr val="000000"/>
                </a:solidFill>
                <a:latin typeface="Menlo-Regular"/>
              </a:rPr>
              <a:t>)</a:t>
            </a:r>
            <a:endParaRPr lang="en-US" dirty="0">
              <a:solidFill>
                <a:srgbClr val="000000"/>
              </a:solidFill>
              <a:latin typeface="Menlo-Regular"/>
            </a:endParaRPr>
          </a:p>
          <a:p>
            <a:endParaRPr lang="en-US" dirty="0">
              <a:solidFill>
                <a:srgbClr val="000000"/>
              </a:solidFill>
              <a:latin typeface="Menlo-Regular"/>
            </a:endParaRPr>
          </a:p>
          <a:p>
            <a:r>
              <a:rPr lang="en-US" dirty="0" err="1" smtClean="0">
                <a:solidFill>
                  <a:srgbClr val="000000"/>
                </a:solidFill>
                <a:latin typeface="Menlo-Regular"/>
              </a:rPr>
              <a:t>plt.show</a:t>
            </a:r>
            <a:r>
              <a:rPr lang="en-US" dirty="0">
                <a:solidFill>
                  <a:srgbClr val="000000"/>
                </a:solidFill>
                <a:latin typeface="Menlo-Regular"/>
              </a:rPr>
              <a:t>()</a:t>
            </a:r>
            <a:endParaRPr lang="en-US" dirty="0"/>
          </a:p>
        </p:txBody>
      </p:sp>
    </p:spTree>
    <p:extLst>
      <p:ext uri="{BB962C8B-B14F-4D97-AF65-F5344CB8AC3E}">
        <p14:creationId xmlns:p14="http://schemas.microsoft.com/office/powerpoint/2010/main" val="1241103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Matplotlib</a:t>
            </a:r>
            <a:r>
              <a:rPr lang="en-US" dirty="0" smtClean="0"/>
              <a:t>/</a:t>
            </a:r>
            <a:r>
              <a:rPr lang="en-US" dirty="0" err="1" smtClean="0"/>
              <a:t>Cartopy</a:t>
            </a:r>
            <a:r>
              <a:rPr lang="en-US" dirty="0" smtClean="0"/>
              <a:t> Output</a:t>
            </a:r>
            <a:endParaRPr lang="en-US" dirty="0"/>
          </a:p>
        </p:txBody>
      </p:sp>
      <p:pic>
        <p:nvPicPr>
          <p:cNvPr id="4" name="Content Placeholder 3" descr="owslib_example_output_hfx.png"/>
          <p:cNvPicPr>
            <a:picLocks noGrp="1" noChangeAspect="1"/>
          </p:cNvPicPr>
          <p:nvPr>
            <p:ph idx="1"/>
          </p:nvPr>
        </p:nvPicPr>
        <p:blipFill>
          <a:blip r:embed="rId3" cstate="print">
            <a:extLst>
              <a:ext uri="{28A0092B-C50C-407E-A947-70E740481C1C}">
                <a14:useLocalDpi xmlns:a14="http://schemas.microsoft.com/office/drawing/2010/main" val="0"/>
              </a:ext>
            </a:extLst>
          </a:blip>
          <a:srcRect l="5176" r="5176"/>
          <a:stretch>
            <a:fillRect/>
          </a:stretch>
        </p:blipFill>
        <p:spPr/>
      </p:pic>
    </p:spTree>
    <p:extLst>
      <p:ext uri="{BB962C8B-B14F-4D97-AF65-F5344CB8AC3E}">
        <p14:creationId xmlns:p14="http://schemas.microsoft.com/office/powerpoint/2010/main" val="4352234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Geoserver data using GIS tools (QGIS)</a:t>
            </a:r>
            <a:endParaRPr lang="en-US" dirty="0"/>
          </a:p>
        </p:txBody>
      </p:sp>
      <p:sp>
        <p:nvSpPr>
          <p:cNvPr id="3" name="Content Placeholder 2"/>
          <p:cNvSpPr>
            <a:spLocks noGrp="1"/>
          </p:cNvSpPr>
          <p:nvPr>
            <p:ph idx="1"/>
          </p:nvPr>
        </p:nvSpPr>
        <p:spPr/>
        <p:txBody>
          <a:bodyPr/>
          <a:lstStyle/>
          <a:p>
            <a:r>
              <a:rPr lang="en-US" dirty="0" smtClean="0"/>
              <a:t>Lots of tools available to plot data from Geoserver and combine it with data from other sources</a:t>
            </a:r>
          </a:p>
          <a:p>
            <a:pPr lvl="1"/>
            <a:r>
              <a:rPr lang="en-US" dirty="0" smtClean="0"/>
              <a:t>ArcGIS, QGIS, </a:t>
            </a:r>
            <a:r>
              <a:rPr lang="en-US" dirty="0" err="1" smtClean="0"/>
              <a:t>cartodb.com</a:t>
            </a:r>
            <a:endParaRPr lang="en-US" dirty="0" smtClean="0"/>
          </a:p>
          <a:p>
            <a:r>
              <a:rPr lang="en-US" dirty="0" smtClean="0"/>
              <a:t>QGIS is free and open-source, so it will be our example</a:t>
            </a:r>
          </a:p>
          <a:p>
            <a:endParaRPr lang="en-US" dirty="0" smtClean="0"/>
          </a:p>
          <a:p>
            <a:r>
              <a:rPr lang="en-US" dirty="0" smtClean="0"/>
              <a:t>Download available at:</a:t>
            </a:r>
            <a:endParaRPr lang="en-US" dirty="0"/>
          </a:p>
          <a:p>
            <a:pPr lvl="1"/>
            <a:r>
              <a:rPr lang="en-US" dirty="0" smtClean="0">
                <a:hlinkClick r:id="rId3"/>
              </a:rPr>
              <a:t>http://www.qgis.org</a:t>
            </a:r>
            <a:endParaRPr lang="en-US" dirty="0" smtClean="0"/>
          </a:p>
          <a:p>
            <a:endParaRPr lang="en-US" dirty="0" smtClean="0"/>
          </a:p>
          <a:p>
            <a:r>
              <a:rPr lang="en-US" dirty="0" smtClean="0"/>
              <a:t>Complete manual online at:</a:t>
            </a:r>
          </a:p>
          <a:p>
            <a:pPr lvl="1"/>
            <a:r>
              <a:rPr lang="en-US" dirty="0">
                <a:hlinkClick r:id="rId4"/>
              </a:rPr>
              <a:t>http://</a:t>
            </a:r>
            <a:r>
              <a:rPr lang="en-US" dirty="0" err="1">
                <a:hlinkClick r:id="rId4"/>
              </a:rPr>
              <a:t>docs.qgis.org</a:t>
            </a:r>
            <a:r>
              <a:rPr lang="en-US" dirty="0">
                <a:hlinkClick r:id="rId4"/>
              </a:rPr>
              <a:t>/2.2/en/docs/</a:t>
            </a:r>
            <a:r>
              <a:rPr lang="en-US" dirty="0" err="1">
                <a:hlinkClick r:id="rId4"/>
              </a:rPr>
              <a:t>user_manual</a:t>
            </a:r>
            <a:r>
              <a:rPr lang="en-US" dirty="0">
                <a:hlinkClick r:id="rId4"/>
              </a:rPr>
              <a:t>/</a:t>
            </a:r>
            <a:endParaRPr lang="en-US" dirty="0"/>
          </a:p>
        </p:txBody>
      </p:sp>
    </p:spTree>
    <p:extLst>
      <p:ext uri="{BB962C8B-B14F-4D97-AF65-F5344CB8AC3E}">
        <p14:creationId xmlns:p14="http://schemas.microsoft.com/office/powerpoint/2010/main" val="2581870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need – using QGIS</a:t>
            </a:r>
            <a:endParaRPr lang="en-US" dirty="0"/>
          </a:p>
        </p:txBody>
      </p:sp>
      <p:sp>
        <p:nvSpPr>
          <p:cNvPr id="3" name="Content Placeholder 2"/>
          <p:cNvSpPr>
            <a:spLocks noGrp="1"/>
          </p:cNvSpPr>
          <p:nvPr>
            <p:ph idx="1"/>
          </p:nvPr>
        </p:nvSpPr>
        <p:spPr/>
        <p:txBody>
          <a:bodyPr>
            <a:normAutofit/>
          </a:bodyPr>
          <a:lstStyle/>
          <a:p>
            <a:pPr marL="548640" lvl="2" indent="0">
              <a:buNone/>
            </a:pPr>
            <a:endParaRPr lang="en-US" dirty="0" smtClean="0"/>
          </a:p>
          <a:p>
            <a:r>
              <a:rPr lang="en-US" dirty="0"/>
              <a:t>Open source tradeoffs:</a:t>
            </a:r>
          </a:p>
          <a:p>
            <a:pPr lvl="1"/>
            <a:r>
              <a:rPr lang="en-US" dirty="0" smtClean="0"/>
              <a:t>QGIS is easy to use, but can sometimes be hard to install</a:t>
            </a:r>
          </a:p>
          <a:p>
            <a:pPr lvl="1"/>
            <a:endParaRPr lang="en-US" dirty="0"/>
          </a:p>
          <a:p>
            <a:r>
              <a:rPr lang="en-US" dirty="0" err="1" smtClean="0"/>
              <a:t>NaturalEarth</a:t>
            </a:r>
            <a:r>
              <a:rPr lang="en-US" dirty="0" smtClean="0"/>
              <a:t> (again, but we’ll get it directly this time)</a:t>
            </a:r>
          </a:p>
          <a:p>
            <a:pPr lvl="1"/>
            <a:r>
              <a:rPr lang="en-US" dirty="0" smtClean="0"/>
              <a:t>Grab the </a:t>
            </a:r>
            <a:r>
              <a:rPr lang="en-US" dirty="0" err="1" smtClean="0"/>
              <a:t>NaturalEarth</a:t>
            </a:r>
            <a:r>
              <a:rPr lang="en-US" dirty="0" smtClean="0"/>
              <a:t> </a:t>
            </a:r>
            <a:r>
              <a:rPr lang="en-US" dirty="0" err="1" smtClean="0"/>
              <a:t>Quickstart</a:t>
            </a:r>
            <a:r>
              <a:rPr lang="en-US" dirty="0" smtClean="0"/>
              <a:t> pack from </a:t>
            </a:r>
            <a:r>
              <a:rPr lang="en-US" dirty="0" err="1" smtClean="0"/>
              <a:t>naturalearthdata.com</a:t>
            </a:r>
            <a:endParaRPr lang="en-US" dirty="0" smtClean="0"/>
          </a:p>
          <a:p>
            <a:pPr lvl="1"/>
            <a:r>
              <a:rPr lang="en-US" dirty="0">
                <a:hlinkClick r:id="rId3"/>
              </a:rPr>
              <a:t>http://kelso.it/x/</a:t>
            </a:r>
            <a:r>
              <a:rPr lang="en-US" dirty="0" smtClean="0">
                <a:hlinkClick r:id="rId3"/>
              </a:rPr>
              <a:t>nequickstart</a:t>
            </a:r>
            <a:r>
              <a:rPr lang="en-US" dirty="0" smtClean="0"/>
              <a:t>  - includes QGIS and </a:t>
            </a:r>
            <a:r>
              <a:rPr lang="en-US" dirty="0" err="1" smtClean="0"/>
              <a:t>ArcMap</a:t>
            </a:r>
            <a:r>
              <a:rPr lang="en-US" dirty="0" smtClean="0"/>
              <a:t> pre-made projects</a:t>
            </a:r>
          </a:p>
        </p:txBody>
      </p:sp>
    </p:spTree>
    <p:extLst>
      <p:ext uri="{BB962C8B-B14F-4D97-AF65-F5344CB8AC3E}">
        <p14:creationId xmlns:p14="http://schemas.microsoft.com/office/powerpoint/2010/main" val="1904184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QGIS – using NE </a:t>
            </a:r>
            <a:r>
              <a:rPr lang="en-US" dirty="0" err="1" smtClean="0"/>
              <a:t>Quickstart’s</a:t>
            </a:r>
            <a:r>
              <a:rPr lang="en-US" dirty="0" smtClean="0"/>
              <a:t> .</a:t>
            </a:r>
            <a:r>
              <a:rPr lang="en-US" dirty="0" err="1" smtClean="0"/>
              <a:t>qgs</a:t>
            </a:r>
            <a:endParaRPr lang="en-US" dirty="0"/>
          </a:p>
        </p:txBody>
      </p:sp>
      <p:sp>
        <p:nvSpPr>
          <p:cNvPr id="3" name="Content Placeholder 2"/>
          <p:cNvSpPr>
            <a:spLocks noGrp="1"/>
          </p:cNvSpPr>
          <p:nvPr>
            <p:ph idx="1"/>
          </p:nvPr>
        </p:nvSpPr>
        <p:spPr/>
        <p:txBody>
          <a:bodyPr/>
          <a:lstStyle/>
          <a:p>
            <a:r>
              <a:rPr lang="en-US" dirty="0" smtClean="0"/>
              <a:t>Open </a:t>
            </a:r>
            <a:r>
              <a:rPr lang="en-US" dirty="0" err="1" smtClean="0"/>
              <a:t>Natural_Earth_quick_start_for_QGIS.qgs</a:t>
            </a:r>
            <a:endParaRPr lang="en-US" dirty="0" smtClean="0"/>
          </a:p>
          <a:p>
            <a:r>
              <a:rPr lang="en-US" dirty="0" smtClean="0"/>
              <a:t>Lots of very nice layers pre-styled for you</a:t>
            </a:r>
          </a:p>
          <a:p>
            <a:r>
              <a:rPr lang="en-US" dirty="0" smtClean="0"/>
              <a:t>Can take it as it is, or choose to </a:t>
            </a:r>
            <a:r>
              <a:rPr lang="en-US" dirty="0" smtClean="0"/>
              <a:t>hide </a:t>
            </a:r>
            <a:r>
              <a:rPr lang="en-US" dirty="0" smtClean="0"/>
              <a:t>some of the </a:t>
            </a:r>
            <a:r>
              <a:rPr lang="en-US" dirty="0" smtClean="0"/>
              <a:t>ones you don’t </a:t>
            </a:r>
            <a:r>
              <a:rPr lang="en-US" dirty="0" smtClean="0"/>
              <a:t>need by </a:t>
            </a:r>
            <a:r>
              <a:rPr lang="en-US" dirty="0" smtClean="0"/>
              <a:t>deselecting:</a:t>
            </a:r>
            <a:endParaRPr lang="en-US" dirty="0" smtClean="0"/>
          </a:p>
          <a:p>
            <a:pPr lvl="1"/>
            <a:endParaRPr lang="en-US" dirty="0" smtClean="0"/>
          </a:p>
          <a:p>
            <a:pPr lvl="1"/>
            <a:r>
              <a:rPr lang="en-US" dirty="0" smtClean="0"/>
              <a:t>10m_admin_1_states_provinces</a:t>
            </a:r>
            <a:endParaRPr lang="en-US" dirty="0" smtClean="0"/>
          </a:p>
          <a:p>
            <a:pPr lvl="1"/>
            <a:r>
              <a:rPr lang="en-US" dirty="0" smtClean="0"/>
              <a:t>10m_urban_areas</a:t>
            </a:r>
            <a:endParaRPr lang="en-US" dirty="0" smtClean="0"/>
          </a:p>
          <a:p>
            <a:pPr lvl="1"/>
            <a:r>
              <a:rPr lang="en-US" dirty="0" smtClean="0"/>
              <a:t>etc.</a:t>
            </a:r>
            <a:endParaRPr lang="en-US" dirty="0"/>
          </a:p>
          <a:p>
            <a:pPr marL="0" indent="0">
              <a:buNone/>
            </a:pPr>
            <a:endParaRPr lang="en-US" dirty="0" smtClean="0"/>
          </a:p>
        </p:txBody>
      </p:sp>
      <p:pic>
        <p:nvPicPr>
          <p:cNvPr id="4" name="Picture 3" descr="Screen Shot 2014-07-25 at 11.56.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850" y="3805143"/>
            <a:ext cx="2554746" cy="1463656"/>
          </a:xfrm>
          <a:prstGeom prst="rect">
            <a:avLst/>
          </a:prstGeom>
        </p:spPr>
      </p:pic>
    </p:spTree>
    <p:extLst>
      <p:ext uri="{BB962C8B-B14F-4D97-AF65-F5344CB8AC3E}">
        <p14:creationId xmlns:p14="http://schemas.microsoft.com/office/powerpoint/2010/main" val="40182369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QGIS – using NE </a:t>
            </a:r>
            <a:r>
              <a:rPr lang="en-US" dirty="0" err="1" smtClean="0"/>
              <a:t>Quickstart’s</a:t>
            </a:r>
            <a:r>
              <a:rPr lang="en-US" dirty="0" smtClean="0"/>
              <a:t> .</a:t>
            </a:r>
            <a:r>
              <a:rPr lang="en-US" dirty="0" err="1" smtClean="0"/>
              <a:t>qgs</a:t>
            </a:r>
            <a:endParaRPr lang="en-US" dirty="0"/>
          </a:p>
        </p:txBody>
      </p:sp>
      <p:sp>
        <p:nvSpPr>
          <p:cNvPr id="3" name="Content Placeholder 2"/>
          <p:cNvSpPr>
            <a:spLocks noGrp="1"/>
          </p:cNvSpPr>
          <p:nvPr>
            <p:ph idx="1"/>
          </p:nvPr>
        </p:nvSpPr>
        <p:spPr/>
        <p:txBody>
          <a:bodyPr/>
          <a:lstStyle/>
          <a:p>
            <a:r>
              <a:rPr lang="en-US" dirty="0" smtClean="0"/>
              <a:t>Open </a:t>
            </a:r>
            <a:r>
              <a:rPr lang="en-US" dirty="0" err="1" smtClean="0"/>
              <a:t>Natural_Earth_quick_start_for_QGIS.qgs</a:t>
            </a:r>
            <a:endParaRPr lang="en-US" dirty="0" smtClean="0"/>
          </a:p>
          <a:p>
            <a:r>
              <a:rPr lang="en-US" dirty="0" smtClean="0"/>
              <a:t>Lots of very nice layers pre-styled for you</a:t>
            </a:r>
          </a:p>
          <a:p>
            <a:r>
              <a:rPr lang="en-US" dirty="0" smtClean="0"/>
              <a:t>Let’s hide some of the ones we don’t need by deselecting</a:t>
            </a:r>
          </a:p>
          <a:p>
            <a:pPr lvl="1"/>
            <a:r>
              <a:rPr lang="en-US" dirty="0" smtClean="0"/>
              <a:t>10m_admin_1_states_provinces?</a:t>
            </a:r>
          </a:p>
          <a:p>
            <a:pPr lvl="1"/>
            <a:r>
              <a:rPr lang="en-US" dirty="0" smtClean="0"/>
              <a:t>10m_urban_areas?</a:t>
            </a:r>
          </a:p>
          <a:p>
            <a:pPr lvl="1"/>
            <a:r>
              <a:rPr lang="en-US" dirty="0" smtClean="0"/>
              <a:t>etc.</a:t>
            </a:r>
            <a:endParaRPr lang="en-US" dirty="0"/>
          </a:p>
          <a:p>
            <a:pPr marL="0" indent="0">
              <a:buNone/>
            </a:pPr>
            <a:endParaRPr lang="en-US" dirty="0" smtClean="0"/>
          </a:p>
          <a:p>
            <a:r>
              <a:rPr lang="en-US" dirty="0" smtClean="0"/>
              <a:t>Now we’ll group the layers to get them out of the way.</a:t>
            </a:r>
          </a:p>
          <a:p>
            <a:pPr lvl="1"/>
            <a:r>
              <a:rPr lang="en-US" dirty="0" smtClean="0"/>
              <a:t>Select all layers, right click, Group Selected</a:t>
            </a:r>
          </a:p>
          <a:p>
            <a:pPr lvl="1"/>
            <a:r>
              <a:rPr lang="en-US" dirty="0" smtClean="0"/>
              <a:t>Name it </a:t>
            </a:r>
            <a:r>
              <a:rPr lang="en-US" dirty="0" err="1" smtClean="0"/>
              <a:t>ne_quickstart</a:t>
            </a:r>
            <a:endParaRPr lang="en-US" dirty="0" smtClean="0"/>
          </a:p>
        </p:txBody>
      </p:sp>
      <p:pic>
        <p:nvPicPr>
          <p:cNvPr id="4" name="Picture 3" descr="Screen Shot 2014-07-25 at 11.56.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850" y="3073315"/>
            <a:ext cx="2554746" cy="1463656"/>
          </a:xfrm>
          <a:prstGeom prst="rect">
            <a:avLst/>
          </a:prstGeom>
        </p:spPr>
      </p:pic>
      <p:pic>
        <p:nvPicPr>
          <p:cNvPr id="5" name="Picture 4" descr="Screen Shot 2014-07-25 at 11.57.1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78" y="4992924"/>
            <a:ext cx="1933067" cy="1235015"/>
          </a:xfrm>
          <a:prstGeom prst="rect">
            <a:avLst/>
          </a:prstGeom>
        </p:spPr>
      </p:pic>
      <p:sp>
        <p:nvSpPr>
          <p:cNvPr id="7" name="Frame 6"/>
          <p:cNvSpPr/>
          <p:nvPr/>
        </p:nvSpPr>
        <p:spPr>
          <a:xfrm>
            <a:off x="6281805" y="5943034"/>
            <a:ext cx="1328097" cy="284905"/>
          </a:xfrm>
          <a:prstGeom prst="frame">
            <a:avLst/>
          </a:prstGeom>
          <a:solidFill>
            <a:schemeClr val="tx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1428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 using NE </a:t>
            </a:r>
            <a:r>
              <a:rPr lang="en-US" dirty="0" err="1" smtClean="0"/>
              <a:t>Quickstart’s</a:t>
            </a:r>
            <a:r>
              <a:rPr lang="en-US" dirty="0" smtClean="0"/>
              <a:t> .</a:t>
            </a:r>
            <a:r>
              <a:rPr lang="en-US" dirty="0" err="1" smtClean="0"/>
              <a:t>qgs</a:t>
            </a:r>
            <a:endParaRPr lang="en-US" dirty="0"/>
          </a:p>
        </p:txBody>
      </p:sp>
      <p:pic>
        <p:nvPicPr>
          <p:cNvPr id="4" name="Content Placeholder 3" descr="Screen Shot 2014-07-29 at 8.23.32 AM.png"/>
          <p:cNvPicPr>
            <a:picLocks noGrp="1" noChangeAspect="1"/>
          </p:cNvPicPr>
          <p:nvPr>
            <p:ph idx="1"/>
          </p:nvPr>
        </p:nvPicPr>
        <p:blipFill>
          <a:blip r:embed="rId3"/>
          <a:srcRect t="-1176" b="-117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our Geoserver to QGIS</a:t>
            </a:r>
            <a:endParaRPr lang="en-US" dirty="0"/>
          </a:p>
        </p:txBody>
      </p:sp>
      <p:sp>
        <p:nvSpPr>
          <p:cNvPr id="3" name="Content Placeholder 2"/>
          <p:cNvSpPr>
            <a:spLocks noGrp="1"/>
          </p:cNvSpPr>
          <p:nvPr>
            <p:ph idx="1"/>
          </p:nvPr>
        </p:nvSpPr>
        <p:spPr/>
        <p:txBody>
          <a:bodyPr/>
          <a:lstStyle/>
          <a:p>
            <a:r>
              <a:rPr lang="en-US" dirty="0" smtClean="0"/>
              <a:t>Layer - Add WFS Layer</a:t>
            </a:r>
          </a:p>
          <a:p>
            <a:pPr lvl="1"/>
            <a:r>
              <a:rPr lang="en-US" dirty="0" smtClean="0"/>
              <a:t>Click New button to add a new source for our WFS layers </a:t>
            </a:r>
          </a:p>
          <a:p>
            <a:r>
              <a:rPr lang="en-US" dirty="0" err="1" smtClean="0"/>
              <a:t>Geoserver’s</a:t>
            </a:r>
            <a:r>
              <a:rPr lang="en-US" dirty="0" smtClean="0"/>
              <a:t> URL a bit different for QGIS:</a:t>
            </a:r>
          </a:p>
          <a:p>
            <a:pPr lvl="1"/>
            <a:r>
              <a:rPr lang="en-US" dirty="0" smtClean="0">
                <a:hlinkClick r:id="rId3"/>
              </a:rPr>
              <a:t>http://global.oceantrack.org:8080/geoserver/ows?version=1.0.0&amp;</a:t>
            </a:r>
            <a:endParaRPr lang="en-US" dirty="0"/>
          </a:p>
          <a:p>
            <a:r>
              <a:rPr lang="en-US" dirty="0" smtClean="0"/>
              <a:t>Username/password not required for public layers </a:t>
            </a:r>
          </a:p>
          <a:p>
            <a:r>
              <a:rPr lang="en-US" dirty="0" smtClean="0"/>
              <a:t>Can provide authorization for private layers here</a:t>
            </a:r>
          </a:p>
          <a:p>
            <a:endParaRPr lang="en-US" dirty="0" smtClean="0"/>
          </a:p>
        </p:txBody>
      </p:sp>
      <p:pic>
        <p:nvPicPr>
          <p:cNvPr id="4" name="Picture 3" descr="Screen Shot 2014-07-22 at 10.2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61" y="4213814"/>
            <a:ext cx="3733512" cy="2033101"/>
          </a:xfrm>
          <a:prstGeom prst="rect">
            <a:avLst/>
          </a:prstGeom>
        </p:spPr>
      </p:pic>
      <p:pic>
        <p:nvPicPr>
          <p:cNvPr id="5" name="Picture 4" descr="Screen Shot 2014-07-22 at 10.22.4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69" y="4248956"/>
            <a:ext cx="4897723" cy="1579266"/>
          </a:xfrm>
          <a:prstGeom prst="rect">
            <a:avLst/>
          </a:prstGeom>
        </p:spPr>
      </p:pic>
    </p:spTree>
    <p:extLst>
      <p:ext uri="{BB962C8B-B14F-4D97-AF65-F5344CB8AC3E}">
        <p14:creationId xmlns:p14="http://schemas.microsoft.com/office/powerpoint/2010/main" val="27431902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Adding/styling a Geoserver layer</a:t>
            </a:r>
            <a:endParaRPr lang="en-US" dirty="0"/>
          </a:p>
        </p:txBody>
      </p:sp>
      <p:sp>
        <p:nvSpPr>
          <p:cNvPr id="3" name="Content Placeholder 2"/>
          <p:cNvSpPr>
            <a:spLocks noGrp="1"/>
          </p:cNvSpPr>
          <p:nvPr>
            <p:ph idx="1"/>
          </p:nvPr>
        </p:nvSpPr>
        <p:spPr/>
        <p:txBody>
          <a:bodyPr/>
          <a:lstStyle/>
          <a:p>
            <a:r>
              <a:rPr lang="en-US" dirty="0" smtClean="0"/>
              <a:t>Highlight the layer you want, click Add</a:t>
            </a:r>
          </a:p>
          <a:p>
            <a:r>
              <a:rPr lang="en-US" dirty="0" smtClean="0"/>
              <a:t>The layer appears in your layer list – make sure it’s above the </a:t>
            </a:r>
            <a:r>
              <a:rPr lang="en-US" dirty="0" err="1" smtClean="0"/>
              <a:t>ne_quickstart</a:t>
            </a:r>
            <a:r>
              <a:rPr lang="en-US" dirty="0" smtClean="0"/>
              <a:t> we added earlier (will be drawn on top)</a:t>
            </a:r>
          </a:p>
          <a:p>
            <a:r>
              <a:rPr lang="en-US" dirty="0" smtClean="0"/>
              <a:t>Double-click to open Layer Properties. Hit Style sub-tab</a:t>
            </a:r>
          </a:p>
          <a:p>
            <a:r>
              <a:rPr lang="en-US" dirty="0" smtClean="0"/>
              <a:t>Change Single Symbol to Categorized</a:t>
            </a:r>
          </a:p>
          <a:p>
            <a:pPr lvl="1"/>
            <a:r>
              <a:rPr lang="en-US" dirty="0" smtClean="0"/>
              <a:t>For Column, use ‘</a:t>
            </a:r>
            <a:r>
              <a:rPr lang="en-US" dirty="0" err="1" smtClean="0"/>
              <a:t>collectioncode</a:t>
            </a:r>
            <a:r>
              <a:rPr lang="en-US" dirty="0" smtClean="0"/>
              <a:t>’</a:t>
            </a:r>
          </a:p>
          <a:p>
            <a:pPr lvl="1"/>
            <a:r>
              <a:rPr lang="en-US" dirty="0" smtClean="0"/>
              <a:t>Hit </a:t>
            </a:r>
            <a:r>
              <a:rPr lang="en-US" b="1" dirty="0" smtClean="0"/>
              <a:t>Classify</a:t>
            </a:r>
            <a:r>
              <a:rPr lang="en-US" dirty="0" smtClean="0"/>
              <a:t> button</a:t>
            </a:r>
          </a:p>
          <a:p>
            <a:pPr lvl="1"/>
            <a:r>
              <a:rPr lang="en-US" dirty="0" smtClean="0"/>
              <a:t>Hit </a:t>
            </a:r>
            <a:r>
              <a:rPr lang="en-US" b="1" dirty="0" smtClean="0"/>
              <a:t>Apply</a:t>
            </a:r>
          </a:p>
          <a:p>
            <a:r>
              <a:rPr lang="en-US" dirty="0" smtClean="0"/>
              <a:t>Stations are grouped and color-coded for you</a:t>
            </a:r>
          </a:p>
          <a:p>
            <a:r>
              <a:rPr lang="en-US" dirty="0" smtClean="0"/>
              <a:t>Further refine station classifications – render certain lines</a:t>
            </a:r>
          </a:p>
          <a:p>
            <a:pPr lvl="1"/>
            <a:r>
              <a:rPr lang="en-US" dirty="0" smtClean="0"/>
              <a:t>Can delete all undesired classification groups</a:t>
            </a:r>
          </a:p>
          <a:p>
            <a:pPr lvl="1"/>
            <a:r>
              <a:rPr lang="en-US" dirty="0" smtClean="0"/>
              <a:t>Could use rule-based filtering in Style</a:t>
            </a:r>
          </a:p>
        </p:txBody>
      </p:sp>
      <p:pic>
        <p:nvPicPr>
          <p:cNvPr id="4" name="Picture 3" descr="Screen Shot 2014-07-25 at 12.09.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560" y="3406850"/>
            <a:ext cx="1291496" cy="1249835"/>
          </a:xfrm>
          <a:prstGeom prst="rect">
            <a:avLst/>
          </a:prstGeom>
        </p:spPr>
      </p:pic>
    </p:spTree>
    <p:extLst>
      <p:ext uri="{BB962C8B-B14F-4D97-AF65-F5344CB8AC3E}">
        <p14:creationId xmlns:p14="http://schemas.microsoft.com/office/powerpoint/2010/main" val="34599058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stgi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69" y="3341662"/>
            <a:ext cx="1508685" cy="832921"/>
          </a:xfrm>
          <a:prstGeom prst="rect">
            <a:avLst/>
          </a:prstGeom>
        </p:spPr>
      </p:pic>
      <p:sp>
        <p:nvSpPr>
          <p:cNvPr id="2" name="Title 1"/>
          <p:cNvSpPr>
            <a:spLocks noGrp="1"/>
          </p:cNvSpPr>
          <p:nvPr>
            <p:ph type="title"/>
          </p:nvPr>
        </p:nvSpPr>
        <p:spPr/>
        <p:txBody>
          <a:bodyPr/>
          <a:lstStyle/>
          <a:p>
            <a:r>
              <a:rPr lang="en-US" dirty="0" smtClean="0"/>
              <a:t>What is Geoserver?</a:t>
            </a:r>
            <a:endParaRPr lang="en-US" dirty="0"/>
          </a:p>
        </p:txBody>
      </p:sp>
      <p:sp>
        <p:nvSpPr>
          <p:cNvPr id="3" name="Content Placeholder 2"/>
          <p:cNvSpPr>
            <a:spLocks noGrp="1"/>
          </p:cNvSpPr>
          <p:nvPr>
            <p:ph idx="1"/>
          </p:nvPr>
        </p:nvSpPr>
        <p:spPr>
          <a:xfrm>
            <a:off x="457200" y="1523816"/>
            <a:ext cx="8229600" cy="4876800"/>
          </a:xfrm>
        </p:spPr>
        <p:txBody>
          <a:bodyPr/>
          <a:lstStyle/>
          <a:p>
            <a:r>
              <a:rPr lang="en-US" dirty="0" smtClean="0"/>
              <a:t>Open source solution for sharing geospatial data</a:t>
            </a:r>
          </a:p>
          <a:p>
            <a:r>
              <a:rPr lang="en-US" dirty="0" smtClean="0"/>
              <a:t>Access, share, and publish geospatial layers</a:t>
            </a:r>
          </a:p>
          <a:p>
            <a:r>
              <a:rPr lang="en-US" dirty="0" smtClean="0"/>
              <a:t>Define layer sources once, access them in many formats</a:t>
            </a:r>
          </a:p>
          <a:p>
            <a:pPr marL="0" indent="0">
              <a:buNone/>
            </a:pPr>
            <a:endParaRPr lang="en-US" dirty="0" smtClean="0"/>
          </a:p>
        </p:txBody>
      </p:sp>
      <p:sp>
        <p:nvSpPr>
          <p:cNvPr id="4" name="Magnetic Disk 3"/>
          <p:cNvSpPr/>
          <p:nvPr/>
        </p:nvSpPr>
        <p:spPr>
          <a:xfrm>
            <a:off x="639758" y="3017020"/>
            <a:ext cx="1919273" cy="1098258"/>
          </a:xfrm>
          <a:prstGeom prst="flowChartMagneticDisk">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673614" y="3733349"/>
            <a:ext cx="897571" cy="506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useBgFill="1">
        <p:nvSpPr>
          <p:cNvPr id="7" name="Multidocument 6"/>
          <p:cNvSpPr/>
          <p:nvPr/>
        </p:nvSpPr>
        <p:spPr>
          <a:xfrm>
            <a:off x="3712025" y="3977675"/>
            <a:ext cx="2121156" cy="1731704"/>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6140191" y="3405448"/>
            <a:ext cx="1046623" cy="5722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140191" y="4745296"/>
            <a:ext cx="104662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140191" y="5401264"/>
            <a:ext cx="1046623" cy="7536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08010" y="3036116"/>
            <a:ext cx="650727" cy="369332"/>
          </a:xfrm>
          <a:prstGeom prst="rect">
            <a:avLst/>
          </a:prstGeom>
          <a:noFill/>
        </p:spPr>
        <p:txBody>
          <a:bodyPr wrap="none" rtlCol="0">
            <a:spAutoFit/>
          </a:bodyPr>
          <a:lstStyle/>
          <a:p>
            <a:r>
              <a:rPr lang="en-US" dirty="0" smtClean="0"/>
              <a:t>KML</a:t>
            </a:r>
            <a:endParaRPr lang="en-US" dirty="0"/>
          </a:p>
        </p:txBody>
      </p:sp>
      <p:sp>
        <p:nvSpPr>
          <p:cNvPr id="16" name="TextBox 15"/>
          <p:cNvSpPr txBox="1"/>
          <p:nvPr/>
        </p:nvSpPr>
        <p:spPr>
          <a:xfrm>
            <a:off x="7282741" y="5970263"/>
            <a:ext cx="1236599" cy="369332"/>
          </a:xfrm>
          <a:prstGeom prst="rect">
            <a:avLst/>
          </a:prstGeom>
          <a:noFill/>
        </p:spPr>
        <p:txBody>
          <a:bodyPr wrap="none" rtlCol="0">
            <a:spAutoFit/>
          </a:bodyPr>
          <a:lstStyle/>
          <a:p>
            <a:r>
              <a:rPr lang="en-US" dirty="0" err="1" smtClean="0"/>
              <a:t>GeoJSON</a:t>
            </a:r>
            <a:endParaRPr lang="en-US" dirty="0"/>
          </a:p>
        </p:txBody>
      </p:sp>
      <p:sp>
        <p:nvSpPr>
          <p:cNvPr id="17" name="TextBox 16"/>
          <p:cNvSpPr txBox="1"/>
          <p:nvPr/>
        </p:nvSpPr>
        <p:spPr>
          <a:xfrm>
            <a:off x="7308010" y="4422130"/>
            <a:ext cx="1378790" cy="369332"/>
          </a:xfrm>
          <a:prstGeom prst="rect">
            <a:avLst/>
          </a:prstGeom>
          <a:noFill/>
        </p:spPr>
        <p:txBody>
          <a:bodyPr wrap="square" rtlCol="0">
            <a:spAutoFit/>
          </a:bodyPr>
          <a:lstStyle/>
          <a:p>
            <a:r>
              <a:rPr lang="en-US" dirty="0" err="1" smtClean="0"/>
              <a:t>Shapefiles</a:t>
            </a:r>
            <a:endParaRPr lang="en-US" dirty="0"/>
          </a:p>
        </p:txBody>
      </p:sp>
      <p:sp>
        <p:nvSpPr>
          <p:cNvPr id="5" name="TextBox 4"/>
          <p:cNvSpPr txBox="1"/>
          <p:nvPr/>
        </p:nvSpPr>
        <p:spPr>
          <a:xfrm>
            <a:off x="3712025" y="5878031"/>
            <a:ext cx="2019265" cy="369332"/>
          </a:xfrm>
          <a:prstGeom prst="rect">
            <a:avLst/>
          </a:prstGeom>
          <a:noFill/>
        </p:spPr>
        <p:txBody>
          <a:bodyPr wrap="none" rtlCol="0">
            <a:spAutoFit/>
          </a:bodyPr>
          <a:lstStyle/>
          <a:p>
            <a:r>
              <a:rPr lang="en-US" dirty="0" smtClean="0"/>
              <a:t>Geoserver Layers</a:t>
            </a:r>
            <a:endParaRPr lang="en-US" dirty="0"/>
          </a:p>
        </p:txBody>
      </p:sp>
      <p:pic>
        <p:nvPicPr>
          <p:cNvPr id="13" name="Picture 12" descr="Image file 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42" y="5537960"/>
            <a:ext cx="977744" cy="977744"/>
          </a:xfrm>
          <a:prstGeom prst="rect">
            <a:avLst/>
          </a:prstGeom>
        </p:spPr>
      </p:pic>
      <p:cxnSp>
        <p:nvCxnSpPr>
          <p:cNvPr id="20" name="Straight Arrow Connector 19"/>
          <p:cNvCxnSpPr/>
          <p:nvPr/>
        </p:nvCxnSpPr>
        <p:spPr>
          <a:xfrm flipV="1">
            <a:off x="2673614" y="5537960"/>
            <a:ext cx="897571" cy="616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73614" y="4745296"/>
            <a:ext cx="897571" cy="95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92013" y="5683823"/>
            <a:ext cx="877501" cy="646331"/>
          </a:xfrm>
          <a:prstGeom prst="rect">
            <a:avLst/>
          </a:prstGeom>
          <a:noFill/>
        </p:spPr>
        <p:txBody>
          <a:bodyPr wrap="none" rtlCol="0">
            <a:spAutoFit/>
          </a:bodyPr>
          <a:lstStyle/>
          <a:p>
            <a:r>
              <a:rPr lang="en-US" dirty="0" smtClean="0"/>
              <a:t>Raster</a:t>
            </a:r>
          </a:p>
          <a:p>
            <a:r>
              <a:rPr lang="en-US" dirty="0" smtClean="0"/>
              <a:t>Files</a:t>
            </a:r>
            <a:endParaRPr lang="en-US" dirty="0"/>
          </a:p>
        </p:txBody>
      </p:sp>
      <p:pic>
        <p:nvPicPr>
          <p:cNvPr id="27" name="Picture 26" descr="shapefile_ic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07" y="4422130"/>
            <a:ext cx="935724" cy="935724"/>
          </a:xfrm>
          <a:prstGeom prst="rect">
            <a:avLst/>
          </a:prstGeom>
        </p:spPr>
      </p:pic>
      <p:sp>
        <p:nvSpPr>
          <p:cNvPr id="28" name="TextBox 27"/>
          <p:cNvSpPr txBox="1"/>
          <p:nvPr/>
        </p:nvSpPr>
        <p:spPr>
          <a:xfrm>
            <a:off x="592013" y="4577851"/>
            <a:ext cx="851891" cy="646331"/>
          </a:xfrm>
          <a:prstGeom prst="rect">
            <a:avLst/>
          </a:prstGeom>
          <a:noFill/>
        </p:spPr>
        <p:txBody>
          <a:bodyPr wrap="none" rtlCol="0">
            <a:spAutoFit/>
          </a:bodyPr>
          <a:lstStyle/>
          <a:p>
            <a:r>
              <a:rPr lang="en-US" dirty="0" smtClean="0"/>
              <a:t>Vector</a:t>
            </a:r>
          </a:p>
          <a:p>
            <a:r>
              <a:rPr lang="en-US" dirty="0" smtClean="0"/>
              <a:t>Files</a:t>
            </a:r>
            <a:endParaRPr lang="en-US" dirty="0"/>
          </a:p>
        </p:txBody>
      </p:sp>
      <p:cxnSp>
        <p:nvCxnSpPr>
          <p:cNvPr id="29" name="Straight Arrow Connector 28"/>
          <p:cNvCxnSpPr/>
          <p:nvPr/>
        </p:nvCxnSpPr>
        <p:spPr>
          <a:xfrm flipV="1">
            <a:off x="6140191" y="3977676"/>
            <a:ext cx="1046623" cy="3476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295140" y="3714256"/>
            <a:ext cx="607859" cy="369332"/>
          </a:xfrm>
          <a:prstGeom prst="rect">
            <a:avLst/>
          </a:prstGeom>
          <a:noFill/>
        </p:spPr>
        <p:txBody>
          <a:bodyPr wrap="none" rtlCol="0">
            <a:spAutoFit/>
          </a:bodyPr>
          <a:lstStyle/>
          <a:p>
            <a:r>
              <a:rPr lang="en-US" dirty="0" smtClean="0"/>
              <a:t>.</a:t>
            </a:r>
            <a:r>
              <a:rPr lang="en-US" dirty="0" err="1" smtClean="0"/>
              <a:t>csv</a:t>
            </a:r>
            <a:endParaRPr lang="en-US" dirty="0"/>
          </a:p>
        </p:txBody>
      </p:sp>
      <p:pic>
        <p:nvPicPr>
          <p:cNvPr id="34" name="Picture 33" descr="GeoServer_Logo.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2025" y="4448873"/>
            <a:ext cx="1834972" cy="578676"/>
          </a:xfrm>
          <a:prstGeom prst="rect">
            <a:avLst/>
          </a:prstGeom>
        </p:spPr>
      </p:pic>
      <p:cxnSp>
        <p:nvCxnSpPr>
          <p:cNvPr id="35" name="Straight Arrow Connector 34"/>
          <p:cNvCxnSpPr/>
          <p:nvPr/>
        </p:nvCxnSpPr>
        <p:spPr>
          <a:xfrm>
            <a:off x="6140191" y="5106040"/>
            <a:ext cx="1046623" cy="25181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72532" y="5199118"/>
            <a:ext cx="1159843" cy="369332"/>
          </a:xfrm>
          <a:prstGeom prst="rect">
            <a:avLst/>
          </a:prstGeom>
          <a:noFill/>
        </p:spPr>
        <p:txBody>
          <a:bodyPr wrap="none" rtlCol="0">
            <a:spAutoFit/>
          </a:bodyPr>
          <a:lstStyle/>
          <a:p>
            <a:r>
              <a:rPr lang="en-US" dirty="0" smtClean="0"/>
              <a:t>GIS Apps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a14="http://schemas.microsoft.com/office/drawing/2010/main" val="0"/>
              </a:ext>
            </a:extLst>
          </a:blip>
          <a:srcRect l="7352" r="7352"/>
          <a:stretch>
            <a:fillRect/>
          </a:stretch>
        </p:blipFill>
        <p:spPr>
          <a:xfrm>
            <a:off x="199385" y="534987"/>
            <a:ext cx="7556685" cy="5456146"/>
          </a:xfrm>
        </p:spPr>
      </p:pic>
    </p:spTree>
    <p:extLst>
      <p:ext uri="{BB962C8B-B14F-4D97-AF65-F5344CB8AC3E}">
        <p14:creationId xmlns:p14="http://schemas.microsoft.com/office/powerpoint/2010/main" val="1790073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a14="http://schemas.microsoft.com/office/drawing/2010/main" val="0"/>
              </a:ext>
            </a:extLst>
          </a:blip>
          <a:srcRect l="7352" r="7352"/>
          <a:stretch>
            <a:fillRect/>
          </a:stretch>
        </p:blipFill>
        <p:spPr>
          <a:xfrm>
            <a:off x="199386" y="534987"/>
            <a:ext cx="6541941" cy="4723471"/>
          </a:xfrm>
        </p:spPr>
      </p:pic>
      <p:pic>
        <p:nvPicPr>
          <p:cNvPr id="2" name="Picture 1" descr="Screen Shot 2014-07-22 at 2.13.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86" y="1510647"/>
            <a:ext cx="8840536" cy="4113247"/>
          </a:xfrm>
          <a:prstGeom prst="rect">
            <a:avLst/>
          </a:prstGeom>
        </p:spPr>
      </p:pic>
      <p:sp>
        <p:nvSpPr>
          <p:cNvPr id="3" name="TextBox 2"/>
          <p:cNvSpPr txBox="1"/>
          <p:nvPr/>
        </p:nvSpPr>
        <p:spPr>
          <a:xfrm>
            <a:off x="2224829" y="5623894"/>
            <a:ext cx="5496404" cy="369332"/>
          </a:xfrm>
          <a:prstGeom prst="rect">
            <a:avLst/>
          </a:prstGeom>
          <a:noFill/>
        </p:spPr>
        <p:txBody>
          <a:bodyPr wrap="none" rtlCol="0">
            <a:spAutoFit/>
          </a:bodyPr>
          <a:lstStyle/>
          <a:p>
            <a:r>
              <a:rPr lang="en-US" dirty="0" smtClean="0"/>
              <a:t>Metadata from the Geoserver layer is available here</a:t>
            </a:r>
            <a:endParaRPr lang="en-US" dirty="0"/>
          </a:p>
        </p:txBody>
      </p:sp>
    </p:spTree>
    <p:extLst>
      <p:ext uri="{BB962C8B-B14F-4D97-AF65-F5344CB8AC3E}">
        <p14:creationId xmlns:p14="http://schemas.microsoft.com/office/powerpoint/2010/main" val="1143182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a14="http://schemas.microsoft.com/office/drawing/2010/main" val="0"/>
              </a:ext>
            </a:extLst>
          </a:blip>
          <a:srcRect l="7352" r="7352"/>
          <a:stretch>
            <a:fillRect/>
          </a:stretch>
        </p:blipFill>
        <p:spPr>
          <a:xfrm>
            <a:off x="199386" y="534987"/>
            <a:ext cx="6541941" cy="4723471"/>
          </a:xfrm>
        </p:spPr>
      </p:pic>
      <p:pic>
        <p:nvPicPr>
          <p:cNvPr id="2" name="Picture 1" descr="Screen Shot 2014-07-22 at 10.28.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599" y="970642"/>
            <a:ext cx="8904667" cy="5478717"/>
          </a:xfrm>
          <a:prstGeom prst="rect">
            <a:avLst/>
          </a:prstGeom>
        </p:spPr>
      </p:pic>
    </p:spTree>
    <p:extLst>
      <p:ext uri="{BB962C8B-B14F-4D97-AF65-F5344CB8AC3E}">
        <p14:creationId xmlns:p14="http://schemas.microsoft.com/office/powerpoint/2010/main" val="2332054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Shot 2014-09-10 at 3.18.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946"/>
            <a:ext cx="9144000" cy="5907054"/>
          </a:xfrm>
          <a:prstGeom prst="rect">
            <a:avLst/>
          </a:prstGeom>
        </p:spPr>
      </p:pic>
    </p:spTree>
    <p:extLst>
      <p:ext uri="{BB962C8B-B14F-4D97-AF65-F5344CB8AC3E}">
        <p14:creationId xmlns:p14="http://schemas.microsoft.com/office/powerpoint/2010/main" val="501355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a14="http://schemas.microsoft.com/office/drawing/2010/main" val="0"/>
              </a:ext>
            </a:extLst>
          </a:blip>
          <a:srcRect l="7352" r="7352"/>
          <a:stretch>
            <a:fillRect/>
          </a:stretch>
        </p:blipFill>
        <p:spPr>
          <a:xfrm>
            <a:off x="199386" y="534987"/>
            <a:ext cx="8763185" cy="6327274"/>
          </a:xfrm>
        </p:spPr>
      </p:pic>
      <p:pic>
        <p:nvPicPr>
          <p:cNvPr id="6" name="Picture 5" descr="Screen Shot 2014-07-22 at 2.13.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86" y="534987"/>
            <a:ext cx="8840536" cy="4113247"/>
          </a:xfrm>
          <a:prstGeom prst="rect">
            <a:avLst/>
          </a:prstGeom>
        </p:spPr>
      </p:pic>
      <p:pic>
        <p:nvPicPr>
          <p:cNvPr id="2" name="Picture 1" descr="Screen Shot 2014-07-22 at 10.28.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386" y="534987"/>
            <a:ext cx="8668986" cy="533371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0" y="625702"/>
            <a:ext cx="9170031" cy="5923870"/>
          </a:xfrm>
          <a:prstGeom prst="rect">
            <a:avLst/>
          </a:prstGeom>
        </p:spPr>
      </p:pic>
      <p:sp>
        <p:nvSpPr>
          <p:cNvPr id="7" name="TextBox 6"/>
          <p:cNvSpPr txBox="1"/>
          <p:nvPr/>
        </p:nvSpPr>
        <p:spPr>
          <a:xfrm>
            <a:off x="-1025071" y="9706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06382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9-11 at 12.00.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 y="888749"/>
            <a:ext cx="8063824" cy="4278993"/>
          </a:xfrm>
          <a:prstGeom prst="rect">
            <a:avLst/>
          </a:prstGeom>
        </p:spPr>
      </p:pic>
      <p:pic>
        <p:nvPicPr>
          <p:cNvPr id="5" name="Picture 4" descr="Screen Shot 2014-09-10 at 3.19.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2" y="888749"/>
            <a:ext cx="9144000" cy="5642043"/>
          </a:xfrm>
          <a:prstGeom prst="rect">
            <a:avLst/>
          </a:prstGeom>
        </p:spPr>
      </p:pic>
      <p:pic>
        <p:nvPicPr>
          <p:cNvPr id="6" name="Picture 5" descr="Screen Shot 2014-09-10 at 3.19.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2" y="909245"/>
            <a:ext cx="9144000" cy="5621547"/>
          </a:xfrm>
          <a:prstGeom prst="rect">
            <a:avLst/>
          </a:prstGeom>
        </p:spPr>
      </p:pic>
      <p:pic>
        <p:nvPicPr>
          <p:cNvPr id="7" name="Picture 6" descr="Screen Shot 2014-09-10 at 3.20.1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44" y="903143"/>
            <a:ext cx="9144000" cy="445368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 y="903143"/>
            <a:ext cx="9161122" cy="5627649"/>
          </a:xfrm>
          <a:prstGeom prst="rect">
            <a:avLst/>
          </a:prstGeom>
        </p:spPr>
      </p:pic>
      <p:pic>
        <p:nvPicPr>
          <p:cNvPr id="10" name="Picture 9" descr="Screen Shot 2014-09-10 at 3.21.4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925033"/>
            <a:ext cx="9144000" cy="5479915"/>
          </a:xfrm>
          <a:prstGeom prst="rect">
            <a:avLst/>
          </a:prstGeom>
        </p:spPr>
      </p:pic>
      <p:sp>
        <p:nvSpPr>
          <p:cNvPr id="11" name="TextBox 10"/>
          <p:cNvSpPr txBox="1"/>
          <p:nvPr/>
        </p:nvSpPr>
        <p:spPr>
          <a:xfrm>
            <a:off x="390072" y="453572"/>
            <a:ext cx="8309428" cy="369332"/>
          </a:xfrm>
          <a:prstGeom prst="rect">
            <a:avLst/>
          </a:prstGeom>
          <a:noFill/>
        </p:spPr>
        <p:txBody>
          <a:bodyPr wrap="square" rtlCol="0">
            <a:spAutoFit/>
          </a:bodyPr>
          <a:lstStyle/>
          <a:p>
            <a:r>
              <a:rPr lang="en-US" dirty="0" smtClean="0">
                <a:solidFill>
                  <a:schemeClr val="tx2"/>
                </a:solidFill>
              </a:rPr>
              <a:t>Adding </a:t>
            </a:r>
            <a:r>
              <a:rPr lang="en-US" dirty="0" smtClean="0">
                <a:solidFill>
                  <a:schemeClr val="tx2"/>
                </a:solidFill>
              </a:rPr>
              <a:t>WFS layer: </a:t>
            </a:r>
            <a:r>
              <a:rPr lang="en-US" b="1" dirty="0" err="1" smtClean="0">
                <a:solidFill>
                  <a:schemeClr val="tx2"/>
                </a:solidFill>
              </a:rPr>
              <a:t>otn_resources_metadata_points</a:t>
            </a:r>
            <a:r>
              <a:rPr lang="en-US" dirty="0" smtClean="0">
                <a:solidFill>
                  <a:schemeClr val="tx2"/>
                </a:solidFill>
              </a:rPr>
              <a:t> to </a:t>
            </a:r>
            <a:r>
              <a:rPr lang="en-US" dirty="0" smtClean="0">
                <a:solidFill>
                  <a:schemeClr val="tx2"/>
                </a:solidFill>
              </a:rPr>
              <a:t>the map</a:t>
            </a:r>
            <a:endParaRPr lang="en-US" dirty="0">
              <a:solidFill>
                <a:schemeClr val="tx2"/>
              </a:solidFill>
            </a:endParaRPr>
          </a:p>
        </p:txBody>
      </p:sp>
      <p:sp>
        <p:nvSpPr>
          <p:cNvPr id="12" name="TextBox 11"/>
          <p:cNvSpPr txBox="1"/>
          <p:nvPr/>
        </p:nvSpPr>
        <p:spPr>
          <a:xfrm>
            <a:off x="-1859643" y="26670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15702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9687"/>
            <a:ext cx="8229600" cy="990600"/>
          </a:xfrm>
        </p:spPr>
        <p:txBody>
          <a:bodyPr/>
          <a:lstStyle/>
          <a:p>
            <a:r>
              <a:rPr lang="en-US" dirty="0" smtClean="0"/>
              <a:t>Tools make everything easier</a:t>
            </a:r>
            <a:endParaRPr lang="en-US" dirty="0"/>
          </a:p>
        </p:txBody>
      </p:sp>
      <p:sp>
        <p:nvSpPr>
          <p:cNvPr id="3" name="Content Placeholder 2"/>
          <p:cNvSpPr>
            <a:spLocks noGrp="1"/>
          </p:cNvSpPr>
          <p:nvPr>
            <p:ph idx="1"/>
          </p:nvPr>
        </p:nvSpPr>
        <p:spPr>
          <a:xfrm>
            <a:off x="5796013" y="1600200"/>
            <a:ext cx="3119953" cy="4876800"/>
          </a:xfrm>
        </p:spPr>
        <p:txBody>
          <a:bodyPr>
            <a:normAutofit fontScale="70000" lnSpcReduction="20000"/>
          </a:bodyPr>
          <a:lstStyle/>
          <a:p>
            <a:r>
              <a:rPr lang="en-US" dirty="0" smtClean="0"/>
              <a:t>Now that we have our stations, let’s use some detection data</a:t>
            </a:r>
          </a:p>
          <a:p>
            <a:r>
              <a:rPr lang="en-US" dirty="0" smtClean="0"/>
              <a:t>Layer – Add Delimited Text Layer</a:t>
            </a:r>
          </a:p>
          <a:p>
            <a:r>
              <a:rPr lang="en-US" dirty="0" smtClean="0"/>
              <a:t>Select a Detection Extracts file from the OTN Repository</a:t>
            </a:r>
          </a:p>
          <a:p>
            <a:r>
              <a:rPr lang="en-US" dirty="0" smtClean="0"/>
              <a:t>Since this file has Latitude and Longitude, QGIS recognizes its location information and plots it onto a layer</a:t>
            </a:r>
          </a:p>
          <a:p>
            <a:r>
              <a:rPr lang="en-US" dirty="0" smtClean="0"/>
              <a:t>All associated data from the file is available to use for filtering/styling/summarizing</a:t>
            </a:r>
          </a:p>
          <a:p>
            <a:endParaRPr lang="en-US" dirty="0"/>
          </a:p>
          <a:p>
            <a:r>
              <a:rPr lang="en-US" dirty="0" smtClean="0"/>
              <a:t>Detection Extracts not special, any .</a:t>
            </a:r>
            <a:r>
              <a:rPr lang="en-US" dirty="0" err="1" smtClean="0"/>
              <a:t>csv</a:t>
            </a:r>
            <a:r>
              <a:rPr lang="en-US" dirty="0" smtClean="0"/>
              <a:t> with </a:t>
            </a:r>
            <a:r>
              <a:rPr lang="en-US" dirty="0" err="1" smtClean="0"/>
              <a:t>lat</a:t>
            </a:r>
            <a:r>
              <a:rPr lang="en-US" dirty="0" smtClean="0"/>
              <a:t>/</a:t>
            </a:r>
            <a:r>
              <a:rPr lang="en-US" dirty="0" err="1" smtClean="0"/>
              <a:t>lon</a:t>
            </a:r>
            <a:r>
              <a:rPr lang="en-US" dirty="0" smtClean="0"/>
              <a:t> columns can be ingested this way.</a:t>
            </a:r>
          </a:p>
        </p:txBody>
      </p:sp>
      <p:pic>
        <p:nvPicPr>
          <p:cNvPr id="4" name="Picture 3" descr="Screen Shot 2014-07-22 at 10.33.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45" y="1661384"/>
            <a:ext cx="5421287" cy="36311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46" y="1661384"/>
            <a:ext cx="5516768" cy="3865357"/>
          </a:xfrm>
          <a:prstGeom prst="rect">
            <a:avLst/>
          </a:prstGeom>
        </p:spPr>
      </p:pic>
    </p:spTree>
    <p:extLst>
      <p:ext uri="{BB962C8B-B14F-4D97-AF65-F5344CB8AC3E}">
        <p14:creationId xmlns:p14="http://schemas.microsoft.com/office/powerpoint/2010/main" val="2570798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9687"/>
            <a:ext cx="8229600" cy="990600"/>
          </a:xfrm>
        </p:spPr>
        <p:txBody>
          <a:bodyPr/>
          <a:lstStyle/>
          <a:p>
            <a:r>
              <a:rPr lang="en-US" dirty="0" smtClean="0"/>
              <a:t>Tools make everything easier</a:t>
            </a:r>
            <a:endParaRPr lang="en-US" dirty="0"/>
          </a:p>
        </p:txBody>
      </p:sp>
      <p:sp>
        <p:nvSpPr>
          <p:cNvPr id="3" name="Content Placeholder 2"/>
          <p:cNvSpPr>
            <a:spLocks noGrp="1"/>
          </p:cNvSpPr>
          <p:nvPr>
            <p:ph idx="1"/>
          </p:nvPr>
        </p:nvSpPr>
        <p:spPr>
          <a:xfrm>
            <a:off x="5796013" y="1600200"/>
            <a:ext cx="3119953" cy="4876800"/>
          </a:xfrm>
        </p:spPr>
        <p:txBody>
          <a:bodyPr>
            <a:normAutofit fontScale="70000" lnSpcReduction="20000"/>
          </a:bodyPr>
          <a:lstStyle/>
          <a:p>
            <a:r>
              <a:rPr lang="en-US" dirty="0" smtClean="0"/>
              <a:t>Now that we have our stations, let’s use some detection data</a:t>
            </a:r>
          </a:p>
          <a:p>
            <a:r>
              <a:rPr lang="en-US" dirty="0" smtClean="0"/>
              <a:t>Layer – Add Delimited Text Layer</a:t>
            </a:r>
          </a:p>
          <a:p>
            <a:r>
              <a:rPr lang="en-US" dirty="0" smtClean="0"/>
              <a:t>Select a Detection Extracts file from the OTN Repository</a:t>
            </a:r>
          </a:p>
          <a:p>
            <a:r>
              <a:rPr lang="en-US" dirty="0" smtClean="0"/>
              <a:t>Since this file has Latitude and Longitude, QGIS recognizes its location information and plots it onto a layer</a:t>
            </a:r>
          </a:p>
          <a:p>
            <a:r>
              <a:rPr lang="en-US" dirty="0" smtClean="0"/>
              <a:t>All associated data from the file is available to use for filtering/styling/summarizing</a:t>
            </a:r>
          </a:p>
          <a:p>
            <a:endParaRPr lang="en-US" dirty="0"/>
          </a:p>
          <a:p>
            <a:r>
              <a:rPr lang="en-US" dirty="0" smtClean="0"/>
              <a:t>Detection Extracts files not special, any .</a:t>
            </a:r>
            <a:r>
              <a:rPr lang="en-US" dirty="0" err="1" smtClean="0"/>
              <a:t>csv</a:t>
            </a:r>
            <a:r>
              <a:rPr lang="en-US" dirty="0" smtClean="0"/>
              <a:t> with </a:t>
            </a:r>
            <a:r>
              <a:rPr lang="en-US" dirty="0" err="1" smtClean="0"/>
              <a:t>lat</a:t>
            </a:r>
            <a:r>
              <a:rPr lang="en-US" dirty="0" smtClean="0"/>
              <a:t>/</a:t>
            </a:r>
            <a:r>
              <a:rPr lang="en-US" dirty="0" err="1" smtClean="0"/>
              <a:t>lon</a:t>
            </a:r>
            <a:r>
              <a:rPr lang="en-US" dirty="0" smtClean="0"/>
              <a:t> columns can be ingested this way.</a:t>
            </a:r>
          </a:p>
        </p:txBody>
      </p:sp>
      <p:pic>
        <p:nvPicPr>
          <p:cNvPr id="4" name="Picture 3" descr="Screen Shot 2014-07-22 at 10.33.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45" y="1661384"/>
            <a:ext cx="5421287" cy="3631166"/>
          </a:xfrm>
          <a:prstGeom prst="rect">
            <a:avLst/>
          </a:prstGeom>
        </p:spPr>
      </p:pic>
    </p:spTree>
    <p:extLst>
      <p:ext uri="{BB962C8B-B14F-4D97-AF65-F5344CB8AC3E}">
        <p14:creationId xmlns:p14="http://schemas.microsoft.com/office/powerpoint/2010/main" val="2584557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data styling</a:t>
            </a:r>
            <a:endParaRPr lang="en-US" dirty="0"/>
          </a:p>
        </p:txBody>
      </p:sp>
      <p:sp>
        <p:nvSpPr>
          <p:cNvPr id="3" name="Content Placeholder 2"/>
          <p:cNvSpPr>
            <a:spLocks noGrp="1"/>
          </p:cNvSpPr>
          <p:nvPr>
            <p:ph idx="1"/>
          </p:nvPr>
        </p:nvSpPr>
        <p:spPr/>
        <p:txBody>
          <a:bodyPr>
            <a:normAutofit/>
          </a:bodyPr>
          <a:lstStyle/>
          <a:p>
            <a:r>
              <a:rPr lang="en-US" sz="2000" dirty="0" smtClean="0"/>
              <a:t>Can create summarized data files that give location and the information you wish to convey</a:t>
            </a:r>
          </a:p>
          <a:p>
            <a:r>
              <a:rPr lang="en-US" sz="2000" dirty="0" smtClean="0"/>
              <a:t>EG: Summary of detection count by station, sized by number of detections:</a:t>
            </a:r>
            <a:endParaRPr lang="en-US" sz="2000" dirty="0"/>
          </a:p>
        </p:txBody>
      </p:sp>
      <p:pic>
        <p:nvPicPr>
          <p:cNvPr id="4" name="Picture 3" descr="nsbs_monthly_summary_2013-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790" y="2623306"/>
            <a:ext cx="5728417" cy="4050892"/>
          </a:xfrm>
          <a:prstGeom prst="rect">
            <a:avLst/>
          </a:prstGeom>
        </p:spPr>
      </p:pic>
    </p:spTree>
    <p:extLst>
      <p:ext uri="{BB962C8B-B14F-4D97-AF65-F5344CB8AC3E}">
        <p14:creationId xmlns:p14="http://schemas.microsoft.com/office/powerpoint/2010/main" val="489632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Print Composer</a:t>
            </a:r>
            <a:endParaRPr lang="en-US" dirty="0"/>
          </a:p>
        </p:txBody>
      </p:sp>
      <p:sp>
        <p:nvSpPr>
          <p:cNvPr id="3" name="Content Placeholder 2"/>
          <p:cNvSpPr>
            <a:spLocks noGrp="1"/>
          </p:cNvSpPr>
          <p:nvPr>
            <p:ph idx="1"/>
          </p:nvPr>
        </p:nvSpPr>
        <p:spPr/>
        <p:txBody>
          <a:bodyPr/>
          <a:lstStyle/>
          <a:p>
            <a:r>
              <a:rPr lang="en-US" dirty="0" smtClean="0"/>
              <a:t>Lock in a certain style and image layout for printing</a:t>
            </a:r>
          </a:p>
          <a:p>
            <a:r>
              <a:rPr lang="en-US" dirty="0" smtClean="0"/>
              <a:t>Define map areas, inset maps, logos, title graphics, legends</a:t>
            </a:r>
          </a:p>
          <a:p>
            <a:r>
              <a:rPr lang="en-US" dirty="0" smtClean="0"/>
              <a:t>When map layers are updated, legends are repopulated and maps redrawn in-place.</a:t>
            </a:r>
          </a:p>
          <a:p>
            <a:pPr marL="0" indent="0">
              <a:buNone/>
            </a:pPr>
            <a:endParaRPr lang="en-US" dirty="0"/>
          </a:p>
        </p:txBody>
      </p:sp>
    </p:spTree>
    <p:extLst>
      <p:ext uri="{BB962C8B-B14F-4D97-AF65-F5344CB8AC3E}">
        <p14:creationId xmlns:p14="http://schemas.microsoft.com/office/powerpoint/2010/main" val="3437371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Geoserver @ OTN</a:t>
            </a:r>
            <a:endParaRPr lang="en-US" dirty="0"/>
          </a:p>
        </p:txBody>
      </p:sp>
      <p:sp>
        <p:nvSpPr>
          <p:cNvPr id="3" name="Content Placeholder 2"/>
          <p:cNvSpPr>
            <a:spLocks noGrp="1"/>
          </p:cNvSpPr>
          <p:nvPr>
            <p:ph idx="1"/>
          </p:nvPr>
        </p:nvSpPr>
        <p:spPr/>
        <p:txBody>
          <a:bodyPr>
            <a:normAutofit/>
          </a:bodyPr>
          <a:lstStyle/>
          <a:p>
            <a:r>
              <a:rPr lang="en-US" dirty="0" smtClean="0"/>
              <a:t>Layers served out of the OTN </a:t>
            </a:r>
            <a:r>
              <a:rPr lang="en-US" dirty="0" err="1" smtClean="0"/>
              <a:t>PostGIS</a:t>
            </a:r>
            <a:r>
              <a:rPr lang="en-US" dirty="0" smtClean="0"/>
              <a:t> database</a:t>
            </a:r>
          </a:p>
          <a:p>
            <a:endParaRPr lang="en-US" dirty="0" smtClean="0"/>
          </a:p>
          <a:p>
            <a:r>
              <a:rPr lang="en-US" dirty="0" smtClean="0"/>
              <a:t>A few standard public data products available:</a:t>
            </a:r>
            <a:endParaRPr lang="en-US" dirty="0"/>
          </a:p>
          <a:p>
            <a:pPr lvl="1"/>
            <a:r>
              <a:rPr lang="en-US" dirty="0" smtClean="0"/>
              <a:t>Station deployment information  (</a:t>
            </a:r>
            <a:r>
              <a:rPr lang="en-US" dirty="0" err="1" smtClean="0"/>
              <a:t>otn:stations</a:t>
            </a:r>
            <a:r>
              <a:rPr lang="en-US" dirty="0" smtClean="0"/>
              <a:t>, </a:t>
            </a:r>
            <a:r>
              <a:rPr lang="en-US" dirty="0" err="1" smtClean="0"/>
              <a:t>otn:stations_series</a:t>
            </a:r>
            <a:r>
              <a:rPr lang="en-US" dirty="0" smtClean="0"/>
              <a:t>)</a:t>
            </a:r>
          </a:p>
          <a:p>
            <a:pPr lvl="1"/>
            <a:r>
              <a:rPr lang="en-US" dirty="0" smtClean="0"/>
              <a:t>Public animal release information  (</a:t>
            </a:r>
            <a:r>
              <a:rPr lang="en-US" dirty="0" err="1" smtClean="0"/>
              <a:t>otn:animals</a:t>
            </a:r>
            <a:r>
              <a:rPr lang="en-US" dirty="0" smtClean="0"/>
              <a:t>) </a:t>
            </a:r>
          </a:p>
          <a:p>
            <a:pPr lvl="1"/>
            <a:r>
              <a:rPr lang="en-US" dirty="0" smtClean="0"/>
              <a:t>Metadata for projects (</a:t>
            </a:r>
            <a:r>
              <a:rPr lang="en-US" dirty="0" err="1" smtClean="0"/>
              <a:t>otn:otn_resources_metadata_points</a:t>
            </a:r>
            <a:r>
              <a:rPr lang="en-US" dirty="0" smtClean="0"/>
              <a:t>)</a:t>
            </a:r>
          </a:p>
          <a:p>
            <a:pPr lvl="1"/>
            <a:endParaRPr lang="en-US" dirty="0" smtClean="0"/>
          </a:p>
          <a:p>
            <a:r>
              <a:rPr lang="en-US" dirty="0" smtClean="0"/>
              <a:t>Potential to create private per-project layers for HQP use.</a:t>
            </a:r>
          </a:p>
          <a:p>
            <a:endParaRPr lang="en-US" dirty="0"/>
          </a:p>
          <a:p>
            <a:r>
              <a:rPr lang="en-US" dirty="0" smtClean="0"/>
              <a:t>Today: two ways to query the OTN Geoserver </a:t>
            </a:r>
          </a:p>
          <a:p>
            <a:pPr lvl="1"/>
            <a:r>
              <a:rPr lang="en-US" dirty="0" smtClean="0"/>
              <a:t>code-based (Python)</a:t>
            </a:r>
          </a:p>
          <a:p>
            <a:pPr lvl="1"/>
            <a:r>
              <a:rPr lang="en-US" dirty="0" smtClean="0"/>
              <a:t>GUI-based (QGIS)</a:t>
            </a:r>
            <a:endParaRPr lang="en-US" dirty="0"/>
          </a:p>
        </p:txBody>
      </p:sp>
    </p:spTree>
    <p:extLst>
      <p:ext uri="{BB962C8B-B14F-4D97-AF65-F5344CB8AC3E}">
        <p14:creationId xmlns:p14="http://schemas.microsoft.com/office/powerpoint/2010/main" val="37856254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Print Composer</a:t>
            </a:r>
            <a:endParaRPr lang="en-US" dirty="0"/>
          </a:p>
        </p:txBody>
      </p:sp>
      <p:pic>
        <p:nvPicPr>
          <p:cNvPr id="7" name="Picture 6" descr="Screen Shot 2014-07-25 at 12.4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3510"/>
            <a:ext cx="9144000" cy="5234490"/>
          </a:xfrm>
          <a:prstGeom prst="rect">
            <a:avLst/>
          </a:prstGeom>
        </p:spPr>
      </p:pic>
    </p:spTree>
    <p:extLst>
      <p:ext uri="{BB962C8B-B14F-4D97-AF65-F5344CB8AC3E}">
        <p14:creationId xmlns:p14="http://schemas.microsoft.com/office/powerpoint/2010/main" val="32297181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761"/>
            <a:ext cx="8229600" cy="990600"/>
          </a:xfrm>
        </p:spPr>
        <p:txBody>
          <a:bodyPr/>
          <a:lstStyle/>
          <a:p>
            <a:r>
              <a:rPr lang="en-US" dirty="0" smtClean="0"/>
              <a:t>Geospatial Queries in QGIS</a:t>
            </a:r>
            <a:endParaRPr lang="en-US" dirty="0"/>
          </a:p>
        </p:txBody>
      </p:sp>
      <p:sp>
        <p:nvSpPr>
          <p:cNvPr id="3" name="Content Placeholder 2"/>
          <p:cNvSpPr>
            <a:spLocks noGrp="1"/>
          </p:cNvSpPr>
          <p:nvPr>
            <p:ph idx="1"/>
          </p:nvPr>
        </p:nvSpPr>
        <p:spPr>
          <a:xfrm>
            <a:off x="457200" y="3057070"/>
            <a:ext cx="8229600" cy="3419929"/>
          </a:xfrm>
        </p:spPr>
        <p:txBody>
          <a:bodyPr/>
          <a:lstStyle/>
          <a:p>
            <a:r>
              <a:rPr lang="en-US" dirty="0" smtClean="0"/>
              <a:t>Global </a:t>
            </a:r>
            <a:r>
              <a:rPr lang="en-US" dirty="0" smtClean="0"/>
              <a:t>coverage</a:t>
            </a:r>
          </a:p>
          <a:p>
            <a:pPr lvl="1"/>
            <a:r>
              <a:rPr lang="en-US" dirty="0" smtClean="0"/>
              <a:t>By intersection b/t</a:t>
            </a:r>
            <a:br>
              <a:rPr lang="en-US" dirty="0" smtClean="0"/>
            </a:br>
            <a:r>
              <a:rPr lang="en-US" dirty="0" smtClean="0"/>
              <a:t>buffer around station</a:t>
            </a:r>
            <a:br>
              <a:rPr lang="en-US" dirty="0" smtClean="0"/>
            </a:br>
            <a:r>
              <a:rPr lang="en-US" dirty="0" smtClean="0"/>
              <a:t>points</a:t>
            </a:r>
            <a:r>
              <a:rPr lang="en-US" dirty="0"/>
              <a:t> </a:t>
            </a:r>
            <a:r>
              <a:rPr lang="en-US" dirty="0" smtClean="0"/>
              <a:t>and coastline</a:t>
            </a:r>
            <a:br>
              <a:rPr lang="en-US" dirty="0" smtClean="0"/>
            </a:br>
            <a:r>
              <a:rPr lang="en-US" dirty="0" err="1" smtClean="0"/>
              <a:t>shapefile</a:t>
            </a:r>
            <a:r>
              <a:rPr lang="en-US" dirty="0" smtClean="0"/>
              <a:t/>
            </a:r>
            <a:br>
              <a:rPr lang="en-US" dirty="0" smtClean="0"/>
            </a:br>
            <a:endParaRPr lang="en-US" dirty="0" smtClean="0"/>
          </a:p>
          <a:p>
            <a:pPr lvl="1"/>
            <a:r>
              <a:rPr lang="en-US" dirty="0" smtClean="0"/>
              <a:t>Add high seas buoys</a:t>
            </a:r>
            <a:br>
              <a:rPr lang="en-US" dirty="0" smtClean="0"/>
            </a:br>
            <a:r>
              <a:rPr lang="en-US" dirty="0" smtClean="0"/>
              <a:t>manually afterward</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120" y="2970586"/>
            <a:ext cx="4745666" cy="3355932"/>
          </a:xfrm>
          <a:prstGeom prst="rect">
            <a:avLst/>
          </a:prstGeom>
        </p:spPr>
      </p:pic>
      <p:sp>
        <p:nvSpPr>
          <p:cNvPr id="4" name="TextBox 3"/>
          <p:cNvSpPr txBox="1"/>
          <p:nvPr/>
        </p:nvSpPr>
        <p:spPr>
          <a:xfrm>
            <a:off x="457200" y="1569355"/>
            <a:ext cx="8229600" cy="1200328"/>
          </a:xfrm>
          <a:prstGeom prst="rect">
            <a:avLst/>
          </a:prstGeom>
          <a:noFill/>
        </p:spPr>
        <p:txBody>
          <a:bodyPr wrap="square" rtlCol="0">
            <a:spAutoFit/>
          </a:bodyPr>
          <a:lstStyle/>
          <a:p>
            <a:pPr marL="285750" indent="-285750">
              <a:buFont typeface="Arial"/>
              <a:buChar char="•"/>
            </a:pPr>
            <a:r>
              <a:rPr lang="en-US" sz="2400" dirty="0"/>
              <a:t>Objects in QGIS are shapes, so intersections between shapes / buffer zones from point data can be queried</a:t>
            </a:r>
          </a:p>
          <a:p>
            <a:pPr marL="285750" indent="-285750">
              <a:buFont typeface="Arial"/>
              <a:buChar char="•"/>
            </a:pPr>
            <a:r>
              <a:rPr lang="en-US" sz="2400" dirty="0"/>
              <a:t>Results of that query can be highlighted, </a:t>
            </a:r>
            <a:r>
              <a:rPr lang="en-US" sz="2400" dirty="0" err="1"/>
              <a:t>eg</a:t>
            </a:r>
            <a:r>
              <a:rPr lang="en-US" sz="2400" dirty="0"/>
              <a:t>: </a:t>
            </a:r>
          </a:p>
        </p:txBody>
      </p:sp>
    </p:spTree>
    <p:extLst>
      <p:ext uri="{BB962C8B-B14F-4D97-AF65-F5344CB8AC3E}">
        <p14:creationId xmlns:p14="http://schemas.microsoft.com/office/powerpoint/2010/main" val="524350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OTN’s Geoserver – for you to use</a:t>
            </a:r>
            <a:endParaRPr lang="en-US" dirty="0"/>
          </a:p>
        </p:txBody>
      </p:sp>
      <p:sp>
        <p:nvSpPr>
          <p:cNvPr id="3" name="Content Placeholder 2"/>
          <p:cNvSpPr>
            <a:spLocks noGrp="1"/>
          </p:cNvSpPr>
          <p:nvPr>
            <p:ph idx="1"/>
          </p:nvPr>
        </p:nvSpPr>
        <p:spPr/>
        <p:txBody>
          <a:bodyPr/>
          <a:lstStyle/>
          <a:p>
            <a:r>
              <a:rPr lang="en-US" dirty="0" smtClean="0"/>
              <a:t>Geoserver provides layers with data from the OTN DB</a:t>
            </a:r>
          </a:p>
          <a:p>
            <a:r>
              <a:rPr lang="en-US" dirty="0" smtClean="0"/>
              <a:t>Using Python/QGIS, plot formats are reproducible when data is added to the OTN Database</a:t>
            </a:r>
          </a:p>
          <a:p>
            <a:r>
              <a:rPr lang="en-US" dirty="0" smtClean="0"/>
              <a:t>QGIS easier to get started with, and lets you spend more time playing with your data’s style and formatting.</a:t>
            </a:r>
          </a:p>
          <a:p>
            <a:endParaRPr lang="en-US" dirty="0"/>
          </a:p>
          <a:p>
            <a:r>
              <a:rPr lang="en-US" dirty="0" smtClean="0"/>
              <a:t>More useful information / learning tools:</a:t>
            </a:r>
          </a:p>
          <a:p>
            <a:pPr lvl="1"/>
            <a:r>
              <a:rPr lang="en-US" dirty="0" err="1" smtClean="0"/>
              <a:t>Cartopy</a:t>
            </a:r>
            <a:r>
              <a:rPr lang="en-US" dirty="0"/>
              <a:t>: </a:t>
            </a:r>
            <a:r>
              <a:rPr lang="en-US" dirty="0">
                <a:hlinkClick r:id="rId3"/>
              </a:rPr>
              <a:t>http://</a:t>
            </a:r>
            <a:r>
              <a:rPr lang="en-US" dirty="0" err="1">
                <a:hlinkClick r:id="rId3"/>
              </a:rPr>
              <a:t>scitools.org.uk</a:t>
            </a:r>
            <a:r>
              <a:rPr lang="en-US" dirty="0">
                <a:hlinkClick r:id="rId3"/>
              </a:rPr>
              <a:t>/</a:t>
            </a:r>
            <a:r>
              <a:rPr lang="en-US" dirty="0" err="1">
                <a:hlinkClick r:id="rId3"/>
              </a:rPr>
              <a:t>cartopy</a:t>
            </a:r>
            <a:r>
              <a:rPr lang="en-US" dirty="0">
                <a:hlinkClick r:id="rId3"/>
              </a:rPr>
              <a:t>/docs/</a:t>
            </a:r>
            <a:r>
              <a:rPr lang="en-US" dirty="0" smtClean="0">
                <a:hlinkClick r:id="rId3"/>
              </a:rPr>
              <a:t>latest/</a:t>
            </a:r>
            <a:endParaRPr lang="en-US" dirty="0" smtClean="0"/>
          </a:p>
          <a:p>
            <a:pPr lvl="1"/>
            <a:r>
              <a:rPr lang="en-US" dirty="0"/>
              <a:t>QGIS:  </a:t>
            </a:r>
            <a:r>
              <a:rPr lang="en-US" dirty="0">
                <a:hlinkClick r:id="rId4"/>
              </a:rPr>
              <a:t>http://www.qgistutorials.com</a:t>
            </a:r>
            <a:r>
              <a:rPr lang="en-US" dirty="0" smtClean="0">
                <a:hlinkClick r:id="rId4"/>
              </a:rPr>
              <a:t>/</a:t>
            </a:r>
            <a:endParaRPr lang="en-US" dirty="0" smtClean="0"/>
          </a:p>
          <a:p>
            <a:pPr lvl="1"/>
            <a:endParaRPr lang="en-US" dirty="0" smtClean="0"/>
          </a:p>
          <a:p>
            <a:r>
              <a:rPr lang="en-US" dirty="0" smtClean="0"/>
              <a:t>OTN </a:t>
            </a:r>
            <a:r>
              <a:rPr lang="en-US" dirty="0" err="1" smtClean="0"/>
              <a:t>GitLab</a:t>
            </a:r>
            <a:r>
              <a:rPr lang="en-US" dirty="0" smtClean="0"/>
              <a:t>:  </a:t>
            </a:r>
            <a:r>
              <a:rPr lang="en-US" dirty="0" smtClean="0">
                <a:hlinkClick r:id="rId5"/>
              </a:rPr>
              <a:t>https://utility.oceantrack.org/gitlab/</a:t>
            </a:r>
            <a:endParaRPr lang="en-US" dirty="0" smtClean="0"/>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Geoserver using Python:</a:t>
            </a:r>
            <a:endParaRPr lang="en-US" dirty="0"/>
          </a:p>
        </p:txBody>
      </p:sp>
      <p:sp>
        <p:nvSpPr>
          <p:cNvPr id="3" name="Content Placeholder 2"/>
          <p:cNvSpPr>
            <a:spLocks noGrp="1"/>
          </p:cNvSpPr>
          <p:nvPr>
            <p:ph idx="1"/>
          </p:nvPr>
        </p:nvSpPr>
        <p:spPr/>
        <p:txBody>
          <a:bodyPr>
            <a:normAutofit lnSpcReduction="10000"/>
          </a:bodyPr>
          <a:lstStyle/>
          <a:p>
            <a:r>
              <a:rPr lang="en-US" i="1" dirty="0" smtClean="0">
                <a:latin typeface="American Typewriter"/>
              </a:rPr>
              <a:t>“If you wish to make an apple pie from scratch, you must first invent the universe.” – Carl Sagan</a:t>
            </a:r>
          </a:p>
          <a:p>
            <a:r>
              <a:rPr lang="en-US" dirty="0" smtClean="0"/>
              <a:t>What we’ll need:</a:t>
            </a:r>
          </a:p>
          <a:p>
            <a:pPr lvl="1"/>
            <a:r>
              <a:rPr lang="en-US" dirty="0" smtClean="0"/>
              <a:t>Python (2.7 or better)</a:t>
            </a:r>
          </a:p>
          <a:p>
            <a:pPr lvl="1"/>
            <a:r>
              <a:rPr lang="en-US" dirty="0" smtClean="0"/>
              <a:t>pip and </a:t>
            </a:r>
            <a:r>
              <a:rPr lang="en-US" dirty="0" err="1" smtClean="0"/>
              <a:t>virtualenv</a:t>
            </a:r>
            <a:endParaRPr lang="en-US" dirty="0"/>
          </a:p>
          <a:p>
            <a:pPr lvl="1"/>
            <a:r>
              <a:rPr lang="en-US" dirty="0" smtClean="0"/>
              <a:t>A </a:t>
            </a:r>
            <a:r>
              <a:rPr lang="en-US" dirty="0" err="1" smtClean="0"/>
              <a:t>virtualenv</a:t>
            </a:r>
            <a:r>
              <a:rPr lang="en-US" dirty="0" smtClean="0"/>
              <a:t> created for our visualization project</a:t>
            </a:r>
          </a:p>
          <a:p>
            <a:endParaRPr lang="en-US" dirty="0"/>
          </a:p>
          <a:p>
            <a:pPr lvl="1"/>
            <a:r>
              <a:rPr lang="en-US" dirty="0" smtClean="0"/>
              <a:t>Install the following packages into our new </a:t>
            </a:r>
            <a:r>
              <a:rPr lang="en-US" dirty="0" err="1" smtClean="0"/>
              <a:t>env</a:t>
            </a:r>
            <a:r>
              <a:rPr lang="en-US" dirty="0" smtClean="0"/>
              <a:t>: </a:t>
            </a:r>
          </a:p>
          <a:p>
            <a:pPr lvl="2"/>
            <a:r>
              <a:rPr lang="en-US" dirty="0" err="1" smtClean="0"/>
              <a:t>numpy</a:t>
            </a:r>
            <a:r>
              <a:rPr lang="en-US" dirty="0" smtClean="0"/>
              <a:t>, </a:t>
            </a:r>
            <a:r>
              <a:rPr lang="en-US" dirty="0" err="1" smtClean="0"/>
              <a:t>matplotlib</a:t>
            </a:r>
            <a:r>
              <a:rPr lang="en-US" dirty="0" smtClean="0"/>
              <a:t>, </a:t>
            </a:r>
            <a:r>
              <a:rPr lang="en-US" dirty="0" err="1" smtClean="0"/>
              <a:t>geojson</a:t>
            </a:r>
            <a:r>
              <a:rPr lang="en-US" dirty="0" smtClean="0"/>
              <a:t>, </a:t>
            </a:r>
            <a:r>
              <a:rPr lang="en-US" dirty="0" err="1" smtClean="0"/>
              <a:t>owslib</a:t>
            </a:r>
            <a:r>
              <a:rPr lang="en-US" dirty="0" smtClean="0"/>
              <a:t>, </a:t>
            </a:r>
            <a:r>
              <a:rPr lang="en-US" dirty="0" err="1" smtClean="0"/>
              <a:t>cartopy</a:t>
            </a:r>
            <a:endParaRPr lang="en-US" dirty="0" smtClean="0"/>
          </a:p>
          <a:p>
            <a:pPr lvl="1"/>
            <a:endParaRPr lang="en-US" dirty="0" smtClean="0"/>
          </a:p>
          <a:p>
            <a:pPr lvl="1"/>
            <a:r>
              <a:rPr lang="en-US" dirty="0" smtClean="0"/>
              <a:t>Optionally</a:t>
            </a:r>
            <a:endParaRPr lang="en-US" dirty="0"/>
          </a:p>
          <a:p>
            <a:pPr lvl="2"/>
            <a:r>
              <a:rPr lang="en-US" dirty="0" smtClean="0"/>
              <a:t>A nice Interactive Development Environment  to work in. </a:t>
            </a:r>
          </a:p>
          <a:p>
            <a:pPr lvl="3"/>
            <a:r>
              <a:rPr lang="en-US" dirty="0" err="1" smtClean="0"/>
              <a:t>Spyder</a:t>
            </a:r>
            <a:r>
              <a:rPr lang="en-US" dirty="0" smtClean="0"/>
              <a:t> (free)</a:t>
            </a:r>
          </a:p>
          <a:p>
            <a:pPr lvl="3"/>
            <a:r>
              <a:rPr lang="en-US" dirty="0" err="1" smtClean="0"/>
              <a:t>PyCharm</a:t>
            </a:r>
            <a:r>
              <a:rPr lang="en-US" dirty="0" smtClean="0"/>
              <a:t> (cheap and worth it!)</a:t>
            </a:r>
          </a:p>
        </p:txBody>
      </p:sp>
    </p:spTree>
    <p:extLst>
      <p:ext uri="{BB962C8B-B14F-4D97-AF65-F5344CB8AC3E}">
        <p14:creationId xmlns:p14="http://schemas.microsoft.com/office/powerpoint/2010/main" val="2258130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Geoserver using Python:</a:t>
            </a:r>
            <a:endParaRPr lang="en-US" dirty="0"/>
          </a:p>
        </p:txBody>
      </p:sp>
      <p:sp>
        <p:nvSpPr>
          <p:cNvPr id="3" name="Content Placeholder 2"/>
          <p:cNvSpPr>
            <a:spLocks noGrp="1"/>
          </p:cNvSpPr>
          <p:nvPr>
            <p:ph idx="1"/>
          </p:nvPr>
        </p:nvSpPr>
        <p:spPr/>
        <p:txBody>
          <a:bodyPr>
            <a:normAutofit/>
          </a:bodyPr>
          <a:lstStyle/>
          <a:p>
            <a:r>
              <a:rPr lang="en-US" i="1" dirty="0" smtClean="0">
                <a:latin typeface="American Typewriter"/>
              </a:rPr>
              <a:t>“If you wish to make an apple pie from scratch, you must first invent the universe.” – Carl Sagan</a:t>
            </a:r>
          </a:p>
          <a:p>
            <a:r>
              <a:rPr lang="en-US" dirty="0" smtClean="0"/>
              <a:t>What we’ll need:</a:t>
            </a:r>
          </a:p>
          <a:p>
            <a:pPr lvl="1"/>
            <a:r>
              <a:rPr lang="en-US" dirty="0" smtClean="0"/>
              <a:t>Python (2.7 or better)</a:t>
            </a:r>
          </a:p>
          <a:p>
            <a:pPr lvl="1"/>
            <a:r>
              <a:rPr lang="en-US" dirty="0" smtClean="0"/>
              <a:t>The following packages: </a:t>
            </a:r>
          </a:p>
          <a:p>
            <a:pPr lvl="2"/>
            <a:r>
              <a:rPr lang="en-US" dirty="0" err="1" smtClean="0"/>
              <a:t>numpy</a:t>
            </a:r>
            <a:r>
              <a:rPr lang="en-US" dirty="0" smtClean="0"/>
              <a:t>, </a:t>
            </a:r>
            <a:r>
              <a:rPr lang="en-US" dirty="0" err="1" smtClean="0"/>
              <a:t>matplotlib</a:t>
            </a:r>
            <a:r>
              <a:rPr lang="en-US" dirty="0" smtClean="0"/>
              <a:t>, </a:t>
            </a:r>
            <a:r>
              <a:rPr lang="en-US" dirty="0" err="1" smtClean="0"/>
              <a:t>geojson</a:t>
            </a:r>
            <a:r>
              <a:rPr lang="en-US" dirty="0" smtClean="0"/>
              <a:t>, </a:t>
            </a:r>
            <a:r>
              <a:rPr lang="en-US" dirty="0" err="1" smtClean="0"/>
              <a:t>owslib</a:t>
            </a:r>
            <a:r>
              <a:rPr lang="en-US" dirty="0" smtClean="0"/>
              <a:t>, </a:t>
            </a:r>
            <a:r>
              <a:rPr lang="en-US" dirty="0" err="1" smtClean="0"/>
              <a:t>cartopy</a:t>
            </a:r>
            <a:endParaRPr lang="en-US" dirty="0" smtClean="0"/>
          </a:p>
          <a:p>
            <a:pPr lvl="1"/>
            <a:endParaRPr lang="en-US" dirty="0" smtClean="0"/>
          </a:p>
          <a:p>
            <a:pPr lvl="1"/>
            <a:r>
              <a:rPr lang="en-US" dirty="0" smtClean="0"/>
              <a:t>Optionally</a:t>
            </a:r>
            <a:endParaRPr lang="en-US" dirty="0"/>
          </a:p>
          <a:p>
            <a:pPr lvl="2"/>
            <a:r>
              <a:rPr lang="en-US" dirty="0" smtClean="0"/>
              <a:t>A nice Interactive Development Environment  to work in. </a:t>
            </a:r>
          </a:p>
          <a:p>
            <a:pPr lvl="3"/>
            <a:r>
              <a:rPr lang="en-US" dirty="0" err="1" smtClean="0"/>
              <a:t>Spyder</a:t>
            </a:r>
            <a:r>
              <a:rPr lang="en-US" dirty="0" smtClean="0"/>
              <a:t> (free)</a:t>
            </a:r>
          </a:p>
          <a:p>
            <a:pPr lvl="3"/>
            <a:r>
              <a:rPr lang="en-US" dirty="0" err="1" smtClean="0"/>
              <a:t>PyCharm</a:t>
            </a:r>
            <a:r>
              <a:rPr lang="en-US" dirty="0" smtClean="0"/>
              <a:t> (cheap and worth it!)</a:t>
            </a:r>
          </a:p>
        </p:txBody>
      </p:sp>
    </p:spTree>
    <p:extLst>
      <p:ext uri="{BB962C8B-B14F-4D97-AF65-F5344CB8AC3E}">
        <p14:creationId xmlns:p14="http://schemas.microsoft.com/office/powerpoint/2010/main" val="22581308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coding environment</a:t>
            </a:r>
            <a:endParaRPr lang="en-US" dirty="0"/>
          </a:p>
        </p:txBody>
      </p:sp>
      <p:sp>
        <p:nvSpPr>
          <p:cNvPr id="3" name="Content Placeholder 2"/>
          <p:cNvSpPr>
            <a:spLocks noGrp="1"/>
          </p:cNvSpPr>
          <p:nvPr>
            <p:ph idx="1"/>
          </p:nvPr>
        </p:nvSpPr>
        <p:spPr/>
        <p:txBody>
          <a:bodyPr/>
          <a:lstStyle/>
          <a:p>
            <a:r>
              <a:rPr lang="en-US" dirty="0"/>
              <a:t>R</a:t>
            </a:r>
            <a:r>
              <a:rPr lang="en-US" dirty="0" smtClean="0"/>
              <a:t>ecommend virtual environments to keep projects and their requirements from overlapping</a:t>
            </a:r>
          </a:p>
          <a:p>
            <a:pPr lvl="1"/>
            <a:r>
              <a:rPr lang="en-US" dirty="0" smtClean="0"/>
              <a:t>If you don’t do a lot of programming, this may matter less</a:t>
            </a:r>
          </a:p>
          <a:p>
            <a:r>
              <a:rPr lang="en-US" dirty="0" smtClean="0"/>
              <a:t>Your virtual environment is where you ran </a:t>
            </a:r>
            <a:r>
              <a:rPr lang="en-US" dirty="0" err="1" smtClean="0"/>
              <a:t>virtualenv</a:t>
            </a:r>
            <a:r>
              <a:rPr lang="en-US" dirty="0" smtClean="0"/>
              <a:t> X</a:t>
            </a:r>
          </a:p>
          <a:p>
            <a:r>
              <a:rPr lang="en-US" dirty="0" smtClean="0"/>
              <a:t>The Python interpreter for that </a:t>
            </a:r>
            <a:r>
              <a:rPr lang="en-US" dirty="0" err="1" smtClean="0"/>
              <a:t>virtualenv</a:t>
            </a:r>
            <a:r>
              <a:rPr lang="en-US" dirty="0" smtClean="0"/>
              <a:t> is ./bin/python</a:t>
            </a:r>
          </a:p>
          <a:p>
            <a:pPr lvl="1"/>
            <a:r>
              <a:rPr lang="en-US" dirty="0" smtClean="0"/>
              <a:t>Windows users: ./Scripts/python</a:t>
            </a:r>
          </a:p>
          <a:p>
            <a:r>
              <a:rPr lang="en-US" dirty="0" smtClean="0"/>
              <a:t>If you’re using a Interactive Development Environment, you can </a:t>
            </a:r>
            <a:r>
              <a:rPr lang="en-US" dirty="0"/>
              <a:t>p</a:t>
            </a:r>
            <a:r>
              <a:rPr lang="en-US" dirty="0" smtClean="0"/>
              <a:t>oint your IDE at that python executable for running the example.</a:t>
            </a:r>
            <a:endParaRPr lang="en-US" dirty="0"/>
          </a:p>
        </p:txBody>
      </p:sp>
    </p:spTree>
    <p:extLst>
      <p:ext uri="{BB962C8B-B14F-4D97-AF65-F5344CB8AC3E}">
        <p14:creationId xmlns:p14="http://schemas.microsoft.com/office/powerpoint/2010/main" val="477313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Accessing Geoserver using </a:t>
            </a:r>
            <a:r>
              <a:rPr lang="en-US" dirty="0" err="1" smtClean="0"/>
              <a:t>owslib</a:t>
            </a:r>
            <a:endParaRPr lang="en-US" dirty="0"/>
          </a:p>
        </p:txBody>
      </p:sp>
      <p:sp>
        <p:nvSpPr>
          <p:cNvPr id="3" name="Content Placeholder 2"/>
          <p:cNvSpPr>
            <a:spLocks noGrp="1"/>
          </p:cNvSpPr>
          <p:nvPr>
            <p:ph idx="1"/>
          </p:nvPr>
        </p:nvSpPr>
        <p:spPr/>
        <p:txBody>
          <a:bodyPr/>
          <a:lstStyle/>
          <a:p>
            <a:r>
              <a:rPr lang="en-US" dirty="0" smtClean="0"/>
              <a:t>Many services available via </a:t>
            </a:r>
            <a:r>
              <a:rPr lang="en-US" dirty="0" err="1" smtClean="0"/>
              <a:t>Geoserver</a:t>
            </a:r>
            <a:endParaRPr lang="en-US" dirty="0" smtClean="0"/>
          </a:p>
          <a:p>
            <a:r>
              <a:rPr lang="en-US" dirty="0" smtClean="0"/>
              <a:t>Shape and point data – Web Feature Service</a:t>
            </a:r>
          </a:p>
          <a:p>
            <a:pPr lvl="1"/>
            <a:r>
              <a:rPr lang="en-US" dirty="0" smtClean="0"/>
              <a:t>Rather under-documented at the moment:</a:t>
            </a:r>
          </a:p>
          <a:p>
            <a:pPr lvl="1"/>
            <a:r>
              <a:rPr lang="en-US" dirty="0" smtClean="0"/>
              <a:t>To connect to a Geoserver that is implementing WFS:</a:t>
            </a:r>
          </a:p>
          <a:p>
            <a:pPr lvl="2"/>
            <a:r>
              <a:rPr lang="en-US" dirty="0"/>
              <a:t>f</a:t>
            </a:r>
            <a:r>
              <a:rPr lang="en-US" dirty="0" smtClean="0"/>
              <a:t>rom </a:t>
            </a:r>
            <a:r>
              <a:rPr lang="en-US" dirty="0" err="1" smtClean="0"/>
              <a:t>owslib.wfs</a:t>
            </a:r>
            <a:r>
              <a:rPr lang="en-US" dirty="0" smtClean="0"/>
              <a:t> import </a:t>
            </a:r>
            <a:r>
              <a:rPr lang="en-US" dirty="0" err="1" smtClean="0"/>
              <a:t>WebFeatureService</a:t>
            </a:r>
            <a:endParaRPr lang="en-US" dirty="0" smtClean="0"/>
          </a:p>
          <a:p>
            <a:pPr lvl="2"/>
            <a:r>
              <a:rPr lang="en-US" dirty="0" err="1" smtClean="0"/>
              <a:t>wfs</a:t>
            </a:r>
            <a:r>
              <a:rPr lang="en-US" dirty="0" smtClean="0"/>
              <a:t> = </a:t>
            </a:r>
            <a:r>
              <a:rPr lang="en-US" dirty="0" err="1" smtClean="0"/>
              <a:t>WebFeatureService</a:t>
            </a:r>
            <a:r>
              <a:rPr lang="en-US" dirty="0" smtClean="0"/>
              <a:t>(</a:t>
            </a:r>
            <a:r>
              <a:rPr lang="en-US" i="1" dirty="0" err="1" smtClean="0"/>
              <a:t>url</a:t>
            </a:r>
            <a:r>
              <a:rPr lang="en-US" dirty="0" smtClean="0"/>
              <a:t>, version=“2.0.0”)</a:t>
            </a:r>
          </a:p>
          <a:p>
            <a:pPr lvl="3"/>
            <a:r>
              <a:rPr lang="en-US" dirty="0" smtClean="0"/>
              <a:t>OTN Geoserver </a:t>
            </a:r>
            <a:r>
              <a:rPr lang="en-US" dirty="0" err="1" smtClean="0"/>
              <a:t>url</a:t>
            </a:r>
            <a:r>
              <a:rPr lang="en-US" dirty="0" smtClean="0"/>
              <a:t> = “http://global.oceantrack.org:8080/</a:t>
            </a:r>
            <a:r>
              <a:rPr lang="en-US" dirty="0" err="1" smtClean="0"/>
              <a:t>geoserver</a:t>
            </a:r>
            <a:r>
              <a:rPr lang="en-US" dirty="0" smtClean="0"/>
              <a:t>/</a:t>
            </a:r>
            <a:r>
              <a:rPr lang="en-US" dirty="0" err="1" smtClean="0"/>
              <a:t>wfs</a:t>
            </a:r>
            <a:r>
              <a:rPr lang="en-US" dirty="0" smtClean="0"/>
              <a:t>?”</a:t>
            </a:r>
          </a:p>
          <a:p>
            <a:pPr lvl="2"/>
            <a:r>
              <a:rPr lang="en-US" dirty="0" err="1" smtClean="0"/>
              <a:t>wfs</a:t>
            </a:r>
            <a:r>
              <a:rPr lang="en-US" dirty="0" smtClean="0"/>
              <a:t> is now a handle to our Geoserver, and we can run queries like:</a:t>
            </a:r>
            <a:endParaRPr lang="en-US" dirty="0"/>
          </a:p>
          <a:p>
            <a:pPr lvl="3"/>
            <a:r>
              <a:rPr lang="en-US" dirty="0" err="1" smtClean="0"/>
              <a:t>wfs.contents</a:t>
            </a:r>
            <a:r>
              <a:rPr lang="en-US" dirty="0" smtClean="0"/>
              <a:t> =  a list of all layers served up by Geoserver</a:t>
            </a:r>
          </a:p>
          <a:p>
            <a:pPr lvl="3"/>
            <a:r>
              <a:rPr lang="en-US" dirty="0" err="1" smtClean="0"/>
              <a:t>wfs.getfeature</a:t>
            </a:r>
            <a:r>
              <a:rPr lang="en-US" dirty="0" smtClean="0"/>
              <a:t>(</a:t>
            </a:r>
            <a:r>
              <a:rPr lang="en-US" dirty="0" err="1" smtClean="0"/>
              <a:t>typename</a:t>
            </a:r>
            <a:r>
              <a:rPr lang="en-US" dirty="0" smtClean="0"/>
              <a:t>=[</a:t>
            </a:r>
            <a:r>
              <a:rPr lang="en-US" i="1" dirty="0" err="1" smtClean="0"/>
              <a:t>layername</a:t>
            </a:r>
            <a:r>
              <a:rPr lang="en-US" dirty="0" smtClean="0"/>
              <a:t>], </a:t>
            </a:r>
            <a:r>
              <a:rPr lang="en-US" dirty="0" err="1" smtClean="0"/>
              <a:t>outputFormat</a:t>
            </a:r>
            <a:r>
              <a:rPr lang="en-US" dirty="0" smtClean="0"/>
              <a:t>=</a:t>
            </a:r>
            <a:r>
              <a:rPr lang="en-US" i="1" dirty="0" smtClean="0"/>
              <a:t>format</a:t>
            </a:r>
            <a:r>
              <a:rPr lang="en-US" dirty="0" smtClean="0"/>
              <a:t>)</a:t>
            </a:r>
            <a:endParaRPr lang="en-US" dirty="0"/>
          </a:p>
          <a:p>
            <a:pPr lvl="2"/>
            <a:r>
              <a:rPr lang="en-US" dirty="0" smtClean="0"/>
              <a:t>Using the results of </a:t>
            </a:r>
            <a:r>
              <a:rPr lang="en-US" dirty="0" err="1" smtClean="0"/>
              <a:t>getfeature</a:t>
            </a:r>
            <a:r>
              <a:rPr lang="en-US" dirty="0" smtClean="0"/>
              <a:t> requests, we can build geospatial datasets</a:t>
            </a:r>
            <a:endParaRPr lang="en-US" dirty="0"/>
          </a:p>
        </p:txBody>
      </p:sp>
    </p:spTree>
    <p:extLst>
      <p:ext uri="{BB962C8B-B14F-4D97-AF65-F5344CB8AC3E}">
        <p14:creationId xmlns:p14="http://schemas.microsoft.com/office/powerpoint/2010/main" val="663110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Python example: </a:t>
            </a:r>
            <a:r>
              <a:rPr lang="en-US" dirty="0" err="1" smtClean="0"/>
              <a:t>owslib_example.py</a:t>
            </a:r>
            <a:endParaRPr lang="en-US" dirty="0"/>
          </a:p>
        </p:txBody>
      </p:sp>
      <p:sp>
        <p:nvSpPr>
          <p:cNvPr id="3" name="Content Placeholder 2"/>
          <p:cNvSpPr>
            <a:spLocks noGrp="1"/>
          </p:cNvSpPr>
          <p:nvPr>
            <p:ph idx="1"/>
          </p:nvPr>
        </p:nvSpPr>
        <p:spPr/>
        <p:txBody>
          <a:bodyPr/>
          <a:lstStyle/>
          <a:p>
            <a:r>
              <a:rPr lang="en-US" dirty="0" smtClean="0"/>
              <a:t>Simple script to </a:t>
            </a:r>
          </a:p>
          <a:p>
            <a:pPr lvl="1"/>
            <a:r>
              <a:rPr lang="en-US" dirty="0" smtClean="0"/>
              <a:t>connect to Geoserver</a:t>
            </a:r>
          </a:p>
          <a:p>
            <a:pPr lvl="1"/>
            <a:r>
              <a:rPr lang="en-US" dirty="0"/>
              <a:t>g</a:t>
            </a:r>
            <a:r>
              <a:rPr lang="en-US" dirty="0" smtClean="0"/>
              <a:t>rab a layer that defines all stations</a:t>
            </a:r>
          </a:p>
          <a:p>
            <a:pPr lvl="1"/>
            <a:r>
              <a:rPr lang="en-US" dirty="0" smtClean="0"/>
              <a:t>generate a printable map</a:t>
            </a:r>
          </a:p>
          <a:p>
            <a:pPr lvl="1"/>
            <a:endParaRPr lang="en-US" dirty="0"/>
          </a:p>
          <a:p>
            <a:pPr lvl="1"/>
            <a:endParaRPr lang="en-US" dirty="0" smtClean="0"/>
          </a:p>
          <a:p>
            <a:r>
              <a:rPr lang="en-US" dirty="0" smtClean="0"/>
              <a:t>Tools: </a:t>
            </a:r>
            <a:r>
              <a:rPr lang="en-US" dirty="0" err="1" smtClean="0"/>
              <a:t>cartopy</a:t>
            </a:r>
            <a:r>
              <a:rPr lang="en-US" dirty="0" smtClean="0"/>
              <a:t>, </a:t>
            </a:r>
            <a:r>
              <a:rPr lang="en-US" dirty="0" err="1" smtClean="0"/>
              <a:t>matplotlib</a:t>
            </a:r>
            <a:r>
              <a:rPr lang="en-US" dirty="0" smtClean="0"/>
              <a:t>, </a:t>
            </a:r>
            <a:r>
              <a:rPr lang="en-US" dirty="0" err="1" smtClean="0"/>
              <a:t>geojson</a:t>
            </a:r>
            <a:r>
              <a:rPr lang="en-US" dirty="0" smtClean="0"/>
              <a:t>, </a:t>
            </a:r>
            <a:r>
              <a:rPr lang="en-US" dirty="0" err="1" smtClean="0"/>
              <a:t>owslib</a:t>
            </a:r>
            <a:endParaRPr lang="en-US" dirty="0" smtClean="0"/>
          </a:p>
          <a:p>
            <a:endParaRPr lang="en-US" dirty="0" smtClean="0"/>
          </a:p>
          <a:p>
            <a:r>
              <a:rPr lang="en-US" dirty="0" smtClean="0"/>
              <a:t>Also used: </a:t>
            </a:r>
            <a:r>
              <a:rPr lang="en-US" dirty="0" err="1" smtClean="0"/>
              <a:t>NaturalEarth</a:t>
            </a:r>
            <a:r>
              <a:rPr lang="en-US" dirty="0" smtClean="0"/>
              <a:t> </a:t>
            </a:r>
            <a:r>
              <a:rPr lang="en-US" dirty="0" err="1" smtClean="0"/>
              <a:t>shapefiles</a:t>
            </a:r>
            <a:r>
              <a:rPr lang="en-US" dirty="0" smtClean="0"/>
              <a:t> as retrieved by </a:t>
            </a:r>
            <a:r>
              <a:rPr lang="en-US" dirty="0" err="1" smtClean="0"/>
              <a:t>cartopy</a:t>
            </a:r>
            <a:endParaRPr lang="en-US" dirty="0" smtClean="0"/>
          </a:p>
          <a:p>
            <a:pPr lvl="1"/>
            <a:r>
              <a:rPr lang="en-US" dirty="0" err="1" smtClean="0"/>
              <a:t>naturalearthdata.com</a:t>
            </a:r>
            <a:endParaRPr lang="en-US" dirty="0"/>
          </a:p>
          <a:p>
            <a:pPr marL="274320" lvl="1" indent="0">
              <a:buNone/>
            </a:pPr>
            <a:endParaRPr lang="en-US" dirty="0" smtClean="0"/>
          </a:p>
        </p:txBody>
      </p:sp>
    </p:spTree>
    <p:extLst>
      <p:ext uri="{BB962C8B-B14F-4D97-AF65-F5344CB8AC3E}">
        <p14:creationId xmlns:p14="http://schemas.microsoft.com/office/powerpoint/2010/main" val="25146557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26451"/>
          </a:xfrm>
        </p:spPr>
        <p:txBody>
          <a:bodyPr>
            <a:normAutofit fontScale="90000"/>
          </a:bodyPr>
          <a:lstStyle/>
          <a:p>
            <a:r>
              <a:rPr lang="en-US" dirty="0" smtClean="0"/>
              <a:t>Connecting to Geoserver</a:t>
            </a:r>
            <a:r>
              <a:rPr lang="en-US" dirty="0"/>
              <a:t> </a:t>
            </a:r>
            <a:r>
              <a:rPr lang="en-US" dirty="0" smtClean="0"/>
              <a:t>/ getting layers</a:t>
            </a:r>
            <a:endParaRPr lang="en-US" dirty="0"/>
          </a:p>
        </p:txBody>
      </p:sp>
      <p:sp>
        <p:nvSpPr>
          <p:cNvPr id="3" name="Content Placeholder 2"/>
          <p:cNvSpPr>
            <a:spLocks noGrp="1"/>
          </p:cNvSpPr>
          <p:nvPr>
            <p:ph idx="1"/>
          </p:nvPr>
        </p:nvSpPr>
        <p:spPr>
          <a:xfrm>
            <a:off x="457200" y="1279460"/>
            <a:ext cx="8229600" cy="5197540"/>
          </a:xfrm>
        </p:spPr>
        <p:txBody>
          <a:bodyPr>
            <a:normAutofit lnSpcReduction="10000"/>
          </a:bodyPr>
          <a:lstStyle/>
          <a:p>
            <a:r>
              <a:rPr lang="en-US" sz="1200" dirty="0">
                <a:solidFill>
                  <a:srgbClr val="0066FF"/>
                </a:solidFill>
                <a:latin typeface="Menlo-Regular"/>
              </a:rPr>
              <a:t># Imports to get the data out of </a:t>
            </a:r>
            <a:r>
              <a:rPr lang="en-US" sz="1200" dirty="0" err="1">
                <a:solidFill>
                  <a:srgbClr val="0066FF"/>
                </a:solidFill>
                <a:latin typeface="Menlo-Regular"/>
              </a:rPr>
              <a:t>GeoServer</a:t>
            </a:r>
            <a:r>
              <a:rPr lang="en-US" sz="1200" dirty="0">
                <a:solidFill>
                  <a:srgbClr val="0066FF"/>
                </a:solidFill>
                <a:latin typeface="Menlo-Regular"/>
              </a:rPr>
              <a:t/>
            </a:r>
            <a:br>
              <a:rPr lang="en-US" sz="1200" dirty="0">
                <a:solidFill>
                  <a:srgbClr val="0066FF"/>
                </a:solidFill>
                <a:latin typeface="Menlo-Regular"/>
              </a:rPr>
            </a:br>
            <a:r>
              <a:rPr lang="en-US" sz="1200" dirty="0">
                <a:solidFill>
                  <a:srgbClr val="0000FF"/>
                </a:solidFill>
                <a:latin typeface="Menlo-Regular"/>
              </a:rPr>
              <a:t>from</a:t>
            </a:r>
            <a:r>
              <a:rPr lang="en-US" sz="1200" dirty="0">
                <a:solidFill>
                  <a:srgbClr val="000000"/>
                </a:solidFill>
                <a:latin typeface="Menlo-Regular"/>
              </a:rPr>
              <a:t> </a:t>
            </a:r>
            <a:r>
              <a:rPr lang="en-US" sz="1200" dirty="0" err="1">
                <a:solidFill>
                  <a:srgbClr val="000000"/>
                </a:solidFill>
                <a:latin typeface="Menlo-Regular"/>
              </a:rPr>
              <a:t>owslib.wfs</a:t>
            </a:r>
            <a:r>
              <a:rPr lang="en-US" sz="1200" dirty="0">
                <a:solidFill>
                  <a:srgbClr val="000000"/>
                </a:solidFill>
                <a:latin typeface="Menlo-Regular"/>
              </a:rPr>
              <a:t> </a:t>
            </a: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WebFeatureService</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geojson</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numpy</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a:t>
            </a:r>
            <a:r>
              <a:rPr lang="en-US" sz="1200" dirty="0" err="1">
                <a:solidFill>
                  <a:srgbClr val="000000"/>
                </a:solidFill>
                <a:latin typeface="Menlo-Regular"/>
              </a:rPr>
              <a:t>np</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00"/>
                </a:solidFill>
                <a:latin typeface="Menlo-Regular"/>
              </a:rPr>
              <a:t/>
            </a:r>
            <a:br>
              <a:rPr lang="en-US" sz="1200" dirty="0">
                <a:solidFill>
                  <a:srgbClr val="000000"/>
                </a:solidFill>
                <a:latin typeface="Menlo-Regular"/>
              </a:rPr>
            </a:br>
            <a:r>
              <a:rPr lang="en-US" sz="1200" dirty="0">
                <a:solidFill>
                  <a:srgbClr val="0066FF"/>
                </a:solidFill>
                <a:latin typeface="Menlo-Regular"/>
              </a:rPr>
              <a:t># Imports to plot the data onto a map</a:t>
            </a:r>
            <a:br>
              <a:rPr lang="en-US" sz="1200" dirty="0">
                <a:solidFill>
                  <a:srgbClr val="0066FF"/>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cartopy.crs</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a:t>
            </a:r>
            <a:r>
              <a:rPr lang="en-US" sz="1200" dirty="0" err="1">
                <a:solidFill>
                  <a:srgbClr val="000000"/>
                </a:solidFill>
                <a:latin typeface="Menlo-Regular"/>
              </a:rPr>
              <a:t>ccrs</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cartopy.feature</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feature</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matplotlib.pyplot</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a:t>
            </a:r>
            <a:r>
              <a:rPr lang="en-US" sz="1200" dirty="0" err="1" smtClean="0">
                <a:solidFill>
                  <a:srgbClr val="000000"/>
                </a:solidFill>
                <a:latin typeface="Menlo-Regular"/>
              </a:rPr>
              <a:t>plt</a:t>
            </a:r>
            <a:endParaRPr lang="en-US" sz="1200" dirty="0" smtClean="0">
              <a:solidFill>
                <a:srgbClr val="000000"/>
              </a:solidFill>
              <a:latin typeface="Menlo-Regular"/>
            </a:endParaRPr>
          </a:p>
          <a:p>
            <a:endParaRPr lang="en-US" sz="1200" dirty="0" smtClean="0">
              <a:solidFill>
                <a:srgbClr val="000000"/>
              </a:solidFill>
              <a:latin typeface="Menlo-Regular"/>
            </a:endParaRPr>
          </a:p>
          <a:p>
            <a:r>
              <a:rPr lang="en-US" sz="1200" dirty="0" err="1" smtClean="0">
                <a:solidFill>
                  <a:srgbClr val="000000"/>
                </a:solidFill>
                <a:latin typeface="Menlo-Regular"/>
              </a:rPr>
              <a:t>wfs</a:t>
            </a:r>
            <a:r>
              <a:rPr lang="en-US" sz="1200" dirty="0" smtClean="0">
                <a:solidFill>
                  <a:srgbClr val="000000"/>
                </a:solidFill>
                <a:latin typeface="Menlo-Regular"/>
              </a:rPr>
              <a:t> </a:t>
            </a:r>
            <a:r>
              <a:rPr lang="en-US" sz="1200" dirty="0" smtClean="0">
                <a:solidFill>
                  <a:srgbClr val="0000FF"/>
                </a:solidFill>
                <a:latin typeface="Menlo-Regular"/>
              </a:rPr>
              <a:t>= </a:t>
            </a:r>
            <a:r>
              <a:rPr lang="en-US" sz="1200" dirty="0" err="1" smtClean="0">
                <a:solidFill>
                  <a:srgbClr val="000000"/>
                </a:solidFill>
                <a:latin typeface="Menlo-Regular"/>
              </a:rPr>
              <a:t>WebFeatureService</a:t>
            </a:r>
            <a:r>
              <a:rPr lang="en-US" sz="1200" dirty="0" smtClean="0">
                <a:solidFill>
                  <a:srgbClr val="000000"/>
                </a:solidFill>
                <a:latin typeface="Menlo-Regular"/>
              </a:rPr>
              <a:t>(</a:t>
            </a:r>
            <a:r>
              <a:rPr lang="en-US" sz="1200" dirty="0" smtClean="0">
                <a:solidFill>
                  <a:srgbClr val="009933"/>
                </a:solidFill>
                <a:latin typeface="Menlo-Regular"/>
              </a:rPr>
              <a:t>'http://</a:t>
            </a:r>
            <a:r>
              <a:rPr lang="en-US" sz="1200" dirty="0" smtClean="0">
                <a:solidFill>
                  <a:srgbClr val="009933"/>
                </a:solidFill>
                <a:latin typeface="Menlo-Regular"/>
              </a:rPr>
              <a:t>global.oceantrack.org</a:t>
            </a:r>
            <a:r>
              <a:rPr lang="en-US" sz="1200" dirty="0" smtClean="0">
                <a:solidFill>
                  <a:srgbClr val="009933"/>
                </a:solidFill>
                <a:latin typeface="Menlo-Regular"/>
              </a:rPr>
              <a:t>:8080/</a:t>
            </a:r>
            <a:r>
              <a:rPr lang="en-US" sz="1200" dirty="0" err="1" smtClean="0">
                <a:solidFill>
                  <a:srgbClr val="009933"/>
                </a:solidFill>
                <a:latin typeface="Menlo-Regular"/>
              </a:rPr>
              <a:t>geoserver</a:t>
            </a:r>
            <a:r>
              <a:rPr lang="en-US" sz="1200" dirty="0" smtClean="0">
                <a:solidFill>
                  <a:srgbClr val="009933"/>
                </a:solidFill>
                <a:latin typeface="Menlo-Regular"/>
              </a:rPr>
              <a:t>/</a:t>
            </a:r>
            <a:r>
              <a:rPr lang="en-US" sz="1200" dirty="0" err="1" smtClean="0">
                <a:solidFill>
                  <a:srgbClr val="009933"/>
                </a:solidFill>
                <a:latin typeface="Menlo-Regular"/>
              </a:rPr>
              <a:t>wfs</a:t>
            </a:r>
            <a:r>
              <a:rPr lang="en-US" sz="1200" dirty="0" smtClean="0">
                <a:solidFill>
                  <a:srgbClr val="009933"/>
                </a:solidFill>
                <a:latin typeface="Menlo-Regular"/>
              </a:rPr>
              <a:t>?'</a:t>
            </a:r>
            <a:r>
              <a:rPr lang="en-US" sz="1200" dirty="0" smtClean="0">
                <a:solidFill>
                  <a:srgbClr val="000000"/>
                </a:solidFill>
                <a:latin typeface="Menlo-Regular"/>
              </a:rPr>
              <a:t>, 								version</a:t>
            </a:r>
            <a:r>
              <a:rPr lang="en-US" sz="1200" dirty="0" smtClean="0">
                <a:solidFill>
                  <a:srgbClr val="0000FF"/>
                </a:solidFill>
                <a:latin typeface="Menlo-Regular"/>
              </a:rPr>
              <a:t>=</a:t>
            </a:r>
            <a:r>
              <a:rPr lang="en-US" sz="1200" dirty="0" smtClean="0">
                <a:solidFill>
                  <a:srgbClr val="009933"/>
                </a:solidFill>
                <a:latin typeface="Menlo-Regular"/>
              </a:rPr>
              <a:t>"2.0.0"</a:t>
            </a:r>
            <a:r>
              <a:rPr lang="en-US" sz="1200" dirty="0" smtClean="0">
                <a:solidFill>
                  <a:srgbClr val="000000"/>
                </a:solidFill>
                <a:latin typeface="Menlo-Regular"/>
              </a:rPr>
              <a:t>)</a:t>
            </a:r>
          </a:p>
          <a:p>
            <a:r>
              <a:rPr lang="en-US" sz="1200" dirty="0" smtClean="0">
                <a:solidFill>
                  <a:srgbClr val="0066FF"/>
                </a:solidFill>
                <a:latin typeface="Menlo-Regular"/>
              </a:rPr>
              <a:t># Print the name of every layer available on this </a:t>
            </a:r>
            <a:r>
              <a:rPr lang="en-US" sz="1200" dirty="0" err="1" smtClean="0">
                <a:solidFill>
                  <a:srgbClr val="0066FF"/>
                </a:solidFill>
                <a:latin typeface="Menlo-Regular"/>
              </a:rPr>
              <a:t>Geoserver</a:t>
            </a:r>
            <a:r>
              <a:rPr lang="en-US" sz="1200" dirty="0" smtClean="0">
                <a:solidFill>
                  <a:srgbClr val="0066FF"/>
                </a:solidFill>
                <a:latin typeface="Menlo-Regular"/>
              </a:rPr>
              <a:t/>
            </a:r>
            <a:br>
              <a:rPr lang="en-US" sz="1200" dirty="0" smtClean="0">
                <a:solidFill>
                  <a:srgbClr val="0066FF"/>
                </a:solidFill>
                <a:latin typeface="Menlo-Regular"/>
              </a:rPr>
            </a:br>
            <a:r>
              <a:rPr lang="en-US" sz="1200" dirty="0" smtClean="0">
                <a:solidFill>
                  <a:srgbClr val="0000FF"/>
                </a:solidFill>
                <a:latin typeface="Menlo-Regular"/>
              </a:rPr>
              <a:t>print </a:t>
            </a:r>
            <a:r>
              <a:rPr lang="en-US" sz="1200" dirty="0" smtClean="0">
                <a:solidFill>
                  <a:srgbClr val="3333FF"/>
                </a:solidFill>
                <a:latin typeface="Menlo-Regular"/>
              </a:rPr>
              <a:t>list</a:t>
            </a:r>
            <a:r>
              <a:rPr lang="en-US" sz="1200" dirty="0" smtClean="0">
                <a:solidFill>
                  <a:srgbClr val="000000"/>
                </a:solidFill>
                <a:latin typeface="Menlo-Regular"/>
              </a:rPr>
              <a:t>(</a:t>
            </a:r>
            <a:r>
              <a:rPr lang="en-US" sz="1200" dirty="0" err="1" smtClean="0">
                <a:solidFill>
                  <a:srgbClr val="000000"/>
                </a:solidFill>
                <a:latin typeface="Menlo-Regular"/>
              </a:rPr>
              <a:t>wfs.contents</a:t>
            </a:r>
            <a:r>
              <a:rPr lang="en-US" sz="1200" dirty="0" smtClean="0">
                <a:solidFill>
                  <a:srgbClr val="000000"/>
                </a:solidFill>
                <a:latin typeface="Menlo-Regular"/>
              </a:rPr>
              <a:t>)</a:t>
            </a:r>
          </a:p>
          <a:p>
            <a:r>
              <a:rPr lang="en-US" sz="1200" b="1" dirty="0" smtClean="0">
                <a:solidFill>
                  <a:srgbClr val="000000"/>
                </a:solidFill>
                <a:latin typeface="Menlo-Regular"/>
              </a:rPr>
              <a:t>&gt; [‘</a:t>
            </a:r>
            <a:r>
              <a:rPr lang="en-US" sz="1200" b="1" dirty="0" err="1" smtClean="0">
                <a:solidFill>
                  <a:srgbClr val="000000"/>
                </a:solidFill>
                <a:latin typeface="Menlo-Regular"/>
              </a:rPr>
              <a:t>discovery_coverage_x_mv</a:t>
            </a:r>
            <a:r>
              <a:rPr lang="en-US" sz="1200" b="1" dirty="0" smtClean="0">
                <a:solidFill>
                  <a:srgbClr val="000000"/>
                </a:solidFill>
                <a:latin typeface="Menlo-Regular"/>
              </a:rPr>
              <a:t>’, ‘</a:t>
            </a:r>
            <a:r>
              <a:rPr lang="en-US" sz="1200" b="1" dirty="0" err="1" smtClean="0">
                <a:solidFill>
                  <a:srgbClr val="000000"/>
                </a:solidFill>
                <a:latin typeface="Menlo-Regular"/>
              </a:rPr>
              <a:t>otn:stations_receivers</a:t>
            </a:r>
            <a:r>
              <a:rPr lang="en-US" sz="1200" b="1" dirty="0" smtClean="0">
                <a:solidFill>
                  <a:srgbClr val="000000"/>
                </a:solidFill>
                <a:latin typeface="Menlo-Regular"/>
              </a:rPr>
              <a:t>’, ‘</a:t>
            </a:r>
            <a:r>
              <a:rPr lang="en-US" sz="1200" b="1" dirty="0" err="1" smtClean="0">
                <a:solidFill>
                  <a:srgbClr val="000000"/>
                </a:solidFill>
                <a:latin typeface="Menlo-Regular"/>
              </a:rPr>
              <a:t>otn:stations</a:t>
            </a:r>
            <a:r>
              <a:rPr lang="en-US" sz="1200" b="1" dirty="0" smtClean="0">
                <a:solidFill>
                  <a:srgbClr val="000000"/>
                </a:solidFill>
                <a:latin typeface="Menlo-Regular"/>
              </a:rPr>
              <a:t>’, …]</a:t>
            </a:r>
          </a:p>
          <a:p>
            <a:r>
              <a:rPr lang="en-US" sz="1200" dirty="0" smtClean="0">
                <a:solidFill>
                  <a:srgbClr val="0066FF"/>
                </a:solidFill>
                <a:latin typeface="Menlo-Regular"/>
              </a:rPr>
              <a:t># </a:t>
            </a:r>
            <a:r>
              <a:rPr lang="en-US" sz="1200" dirty="0">
                <a:solidFill>
                  <a:srgbClr val="0066FF"/>
                </a:solidFill>
                <a:latin typeface="Menlo-Regular"/>
              </a:rPr>
              <a:t>Get a list of all stations. </a:t>
            </a:r>
            <a:r>
              <a:rPr lang="en-US" sz="1200" dirty="0" smtClean="0">
                <a:solidFill>
                  <a:srgbClr val="0066FF"/>
                </a:solidFill>
                <a:latin typeface="Menlo-Regular"/>
              </a:rPr>
              <a:t>Lot of </a:t>
            </a:r>
            <a:r>
              <a:rPr lang="en-US" sz="1200" dirty="0">
                <a:solidFill>
                  <a:srgbClr val="0066FF"/>
                </a:solidFill>
                <a:latin typeface="Menlo-Regular"/>
              </a:rPr>
              <a:t>metadata associated with this JSON data.</a:t>
            </a:r>
            <a:br>
              <a:rPr lang="en-US" sz="1200" dirty="0">
                <a:solidFill>
                  <a:srgbClr val="0066FF"/>
                </a:solidFill>
                <a:latin typeface="Menlo-Regular"/>
              </a:rPr>
            </a:br>
            <a:r>
              <a:rPr lang="en-US" sz="1200" dirty="0">
                <a:solidFill>
                  <a:srgbClr val="0066FF"/>
                </a:solidFill>
                <a:latin typeface="Menlo-Regular"/>
              </a:rPr>
              <a:t># But </a:t>
            </a:r>
            <a:r>
              <a:rPr lang="en-US" sz="1200" dirty="0" smtClean="0">
                <a:solidFill>
                  <a:srgbClr val="0066FF"/>
                </a:solidFill>
                <a:latin typeface="Menlo-Regular"/>
              </a:rPr>
              <a:t>for now we're </a:t>
            </a:r>
            <a:r>
              <a:rPr lang="en-US" sz="1200" dirty="0">
                <a:solidFill>
                  <a:srgbClr val="0066FF"/>
                </a:solidFill>
                <a:latin typeface="Menlo-Regular"/>
              </a:rPr>
              <a:t>interested in the coordinates.</a:t>
            </a:r>
            <a:br>
              <a:rPr lang="en-US" sz="1200" dirty="0">
                <a:solidFill>
                  <a:srgbClr val="0066FF"/>
                </a:solidFill>
                <a:latin typeface="Menlo-Regular"/>
              </a:rPr>
            </a:br>
            <a:r>
              <a:rPr lang="en-US" sz="1200" dirty="0" err="1">
                <a:solidFill>
                  <a:srgbClr val="000000"/>
                </a:solidFill>
                <a:latin typeface="Menlo-Regular"/>
              </a:rPr>
              <a:t>json_response</a:t>
            </a:r>
            <a:r>
              <a:rPr lang="en-US" sz="1200" dirty="0">
                <a:solidFill>
                  <a:srgbClr val="000000"/>
                </a:solidFill>
                <a:latin typeface="Menlo-Regular"/>
              </a:rPr>
              <a:t> </a:t>
            </a:r>
            <a:r>
              <a:rPr lang="en-US" sz="1200" dirty="0">
                <a:solidFill>
                  <a:srgbClr val="0000FF"/>
                </a:solidFill>
                <a:latin typeface="Menlo-Regular"/>
              </a:rPr>
              <a:t>= </a:t>
            </a:r>
            <a:r>
              <a:rPr lang="en-US" sz="1200" dirty="0" err="1">
                <a:solidFill>
                  <a:srgbClr val="000000"/>
                </a:solidFill>
                <a:latin typeface="Menlo-Regular"/>
              </a:rPr>
              <a:t>wfs.getfeature</a:t>
            </a:r>
            <a:r>
              <a:rPr lang="en-US" sz="1200" dirty="0">
                <a:solidFill>
                  <a:srgbClr val="000000"/>
                </a:solidFill>
                <a:latin typeface="Menlo-Regular"/>
              </a:rPr>
              <a:t>(</a:t>
            </a:r>
            <a:r>
              <a:rPr lang="en-US" sz="1200" dirty="0" err="1">
                <a:solidFill>
                  <a:srgbClr val="000000"/>
                </a:solidFill>
                <a:latin typeface="Menlo-Regular"/>
              </a:rPr>
              <a:t>typename</a:t>
            </a:r>
            <a:r>
              <a:rPr lang="en-US" sz="1200" dirty="0">
                <a:solidFill>
                  <a:srgbClr val="0000FF"/>
                </a:solidFill>
                <a:latin typeface="Menlo-Regular"/>
              </a:rPr>
              <a:t>=</a:t>
            </a:r>
            <a:r>
              <a:rPr lang="en-US" sz="1200" dirty="0">
                <a:solidFill>
                  <a:srgbClr val="000000"/>
                </a:solidFill>
                <a:latin typeface="Menlo-Regular"/>
              </a:rPr>
              <a:t>[</a:t>
            </a:r>
            <a:r>
              <a:rPr lang="en-US" sz="1200" dirty="0">
                <a:solidFill>
                  <a:srgbClr val="009933"/>
                </a:solidFill>
                <a:latin typeface="Menlo-Regular"/>
              </a:rPr>
              <a:t>'</a:t>
            </a:r>
            <a:r>
              <a:rPr lang="en-US" sz="1200" dirty="0" err="1">
                <a:solidFill>
                  <a:srgbClr val="009933"/>
                </a:solidFill>
                <a:latin typeface="Menlo-Regular"/>
              </a:rPr>
              <a:t>otn:stations</a:t>
            </a:r>
            <a:r>
              <a:rPr lang="en-US" sz="1200" dirty="0">
                <a:solidFill>
                  <a:srgbClr val="009933"/>
                </a:solidFill>
                <a:latin typeface="Menlo-Regular"/>
              </a:rPr>
              <a:t>'</a:t>
            </a:r>
            <a:r>
              <a:rPr lang="en-US" sz="1200" dirty="0">
                <a:solidFill>
                  <a:srgbClr val="000000"/>
                </a:solidFill>
                <a:latin typeface="Menlo-Regular"/>
              </a:rPr>
              <a:t>], </a:t>
            </a:r>
            <a:r>
              <a:rPr lang="en-US" sz="1200" dirty="0" err="1">
                <a:solidFill>
                  <a:srgbClr val="000000"/>
                </a:solidFill>
                <a:latin typeface="Menlo-Regular"/>
              </a:rPr>
              <a:t>propertyname</a:t>
            </a:r>
            <a:r>
              <a:rPr lang="en-US" sz="1200" dirty="0">
                <a:solidFill>
                  <a:srgbClr val="0000FF"/>
                </a:solidFill>
                <a:latin typeface="Menlo-Regular"/>
              </a:rPr>
              <a:t>=</a:t>
            </a:r>
            <a:r>
              <a:rPr lang="en-US" sz="1200" dirty="0">
                <a:solidFill>
                  <a:srgbClr val="9700CC"/>
                </a:solidFill>
                <a:latin typeface="Menlo-Regular"/>
              </a:rPr>
              <a:t>None</a:t>
            </a:r>
            <a:r>
              <a:rPr lang="en-US" sz="1200" dirty="0">
                <a:solidFill>
                  <a:srgbClr val="000000"/>
                </a:solidFill>
                <a:latin typeface="Menlo-Regular"/>
              </a:rPr>
              <a:t>, </a:t>
            </a:r>
            <a:r>
              <a:rPr lang="en-US" sz="1200" dirty="0" smtClean="0">
                <a:solidFill>
                  <a:srgbClr val="000000"/>
                </a:solidFill>
                <a:latin typeface="Menlo-Regular"/>
              </a:rPr>
              <a:t>					</a:t>
            </a:r>
            <a:r>
              <a:rPr lang="en-US" sz="1200" dirty="0" err="1" smtClean="0">
                <a:solidFill>
                  <a:srgbClr val="000000"/>
                </a:solidFill>
                <a:latin typeface="Menlo-Regular"/>
              </a:rPr>
              <a:t>outputFormat</a:t>
            </a:r>
            <a:r>
              <a:rPr lang="en-US" sz="1200" dirty="0">
                <a:solidFill>
                  <a:srgbClr val="0000FF"/>
                </a:solidFill>
                <a:latin typeface="Menlo-Regular"/>
              </a:rPr>
              <a:t>=</a:t>
            </a:r>
            <a:r>
              <a:rPr lang="en-US" sz="1200" dirty="0">
                <a:solidFill>
                  <a:srgbClr val="009933"/>
                </a:solidFill>
                <a:latin typeface="Menlo-Regular"/>
              </a:rPr>
              <a:t>'application/</a:t>
            </a:r>
            <a:r>
              <a:rPr lang="en-US" sz="1200" dirty="0" err="1">
                <a:solidFill>
                  <a:srgbClr val="009933"/>
                </a:solidFill>
                <a:latin typeface="Menlo-Regular"/>
              </a:rPr>
              <a:t>json</a:t>
            </a:r>
            <a:r>
              <a:rPr lang="en-US" sz="1200" dirty="0">
                <a:solidFill>
                  <a:srgbClr val="009933"/>
                </a:solidFill>
                <a:latin typeface="Menlo-Regular"/>
              </a:rPr>
              <a:t>'</a:t>
            </a:r>
            <a:r>
              <a:rPr lang="en-US" sz="1200" dirty="0">
                <a:solidFill>
                  <a:srgbClr val="000000"/>
                </a:solidFill>
                <a:latin typeface="Menlo-Regular"/>
              </a:rPr>
              <a:t>).read()</a:t>
            </a:r>
            <a:br>
              <a:rPr lang="en-US" sz="1200" dirty="0">
                <a:solidFill>
                  <a:srgbClr val="000000"/>
                </a:solidFill>
                <a:latin typeface="Menlo-Regular"/>
              </a:rPr>
            </a:br>
            <a:r>
              <a:rPr lang="en-US" sz="1200" dirty="0" err="1">
                <a:solidFill>
                  <a:srgbClr val="000000"/>
                </a:solidFill>
                <a:latin typeface="Menlo-Regular"/>
              </a:rPr>
              <a:t>geom</a:t>
            </a:r>
            <a:r>
              <a:rPr lang="en-US" sz="1200" dirty="0">
                <a:solidFill>
                  <a:srgbClr val="000000"/>
                </a:solidFill>
                <a:latin typeface="Menlo-Regular"/>
              </a:rPr>
              <a:t> </a:t>
            </a:r>
            <a:r>
              <a:rPr lang="en-US" sz="1200" dirty="0">
                <a:solidFill>
                  <a:srgbClr val="0000FF"/>
                </a:solidFill>
                <a:latin typeface="Menlo-Regular"/>
              </a:rPr>
              <a:t>= </a:t>
            </a:r>
            <a:r>
              <a:rPr lang="en-US" sz="1200" dirty="0" err="1">
                <a:solidFill>
                  <a:srgbClr val="000000"/>
                </a:solidFill>
                <a:latin typeface="Menlo-Regular"/>
              </a:rPr>
              <a:t>geojson.loads</a:t>
            </a:r>
            <a:r>
              <a:rPr lang="en-US" sz="1200" dirty="0">
                <a:solidFill>
                  <a:srgbClr val="000000"/>
                </a:solidFill>
                <a:latin typeface="Menlo-Regular"/>
              </a:rPr>
              <a:t>(</a:t>
            </a:r>
            <a:r>
              <a:rPr lang="en-US" sz="1200" dirty="0" err="1">
                <a:solidFill>
                  <a:srgbClr val="000000"/>
                </a:solidFill>
                <a:latin typeface="Menlo-Regular"/>
              </a:rPr>
              <a:t>json_response</a:t>
            </a:r>
            <a:r>
              <a:rPr lang="en-US" sz="1200" dirty="0">
                <a:solidFill>
                  <a:srgbClr val="000000"/>
                </a:solidFill>
                <a:latin typeface="Menlo-Regular"/>
              </a:rPr>
              <a:t>)</a:t>
            </a:r>
            <a:br>
              <a:rPr lang="en-US" sz="1200" dirty="0">
                <a:solidFill>
                  <a:srgbClr val="000000"/>
                </a:solidFill>
                <a:latin typeface="Menlo-Regular"/>
              </a:rPr>
            </a:br>
            <a:r>
              <a:rPr lang="en-US" sz="1200" dirty="0" err="1">
                <a:solidFill>
                  <a:srgbClr val="000000"/>
                </a:solidFill>
                <a:latin typeface="Menlo-Regular"/>
              </a:rPr>
              <a:t>flip_geojson_coordinates</a:t>
            </a:r>
            <a:r>
              <a:rPr lang="en-US" sz="1200" dirty="0">
                <a:solidFill>
                  <a:srgbClr val="000000"/>
                </a:solidFill>
                <a:latin typeface="Menlo-Regular"/>
              </a:rPr>
              <a:t>(</a:t>
            </a:r>
            <a:r>
              <a:rPr lang="en-US" sz="1200" dirty="0" err="1">
                <a:solidFill>
                  <a:srgbClr val="000000"/>
                </a:solidFill>
                <a:latin typeface="Menlo-Regular"/>
              </a:rPr>
              <a:t>geom</a:t>
            </a:r>
            <a:r>
              <a:rPr lang="en-US" sz="1200" dirty="0" smtClean="0">
                <a:solidFill>
                  <a:srgbClr val="000000"/>
                </a:solidFill>
                <a:latin typeface="Menlo-Regular"/>
              </a:rPr>
              <a:t>) </a:t>
            </a:r>
          </a:p>
          <a:p>
            <a:r>
              <a:rPr lang="en-US" sz="1200" dirty="0">
                <a:solidFill>
                  <a:srgbClr val="000000"/>
                </a:solidFill>
                <a:latin typeface="Menlo-Regular"/>
              </a:rPr>
              <a:t/>
            </a:r>
            <a:br>
              <a:rPr lang="en-US" sz="1200" dirty="0">
                <a:solidFill>
                  <a:srgbClr val="000000"/>
                </a:solidFill>
                <a:latin typeface="Menlo-Regular"/>
              </a:rPr>
            </a:br>
            <a:r>
              <a:rPr lang="en-US" sz="1200" dirty="0">
                <a:solidFill>
                  <a:srgbClr val="0066FF"/>
                </a:solidFill>
                <a:latin typeface="Menlo-Regular"/>
              </a:rPr>
              <a:t># </a:t>
            </a:r>
            <a:r>
              <a:rPr lang="en-US" sz="1200" dirty="0" err="1">
                <a:solidFill>
                  <a:srgbClr val="0066FF"/>
                </a:solidFill>
                <a:latin typeface="Menlo-Regular"/>
              </a:rPr>
              <a:t>geom</a:t>
            </a:r>
            <a:r>
              <a:rPr lang="en-US" sz="1200" dirty="0">
                <a:solidFill>
                  <a:srgbClr val="0066FF"/>
                </a:solidFill>
                <a:latin typeface="Menlo-Regular"/>
              </a:rPr>
              <a:t> contains a collection of features, and their default coordinate reference system is a stored </a:t>
            </a:r>
            <a:r>
              <a:rPr lang="en-US" sz="1200" dirty="0" smtClean="0">
                <a:solidFill>
                  <a:srgbClr val="0066FF"/>
                </a:solidFill>
                <a:latin typeface="Menlo-Regular"/>
              </a:rPr>
              <a:t>property of the collection.</a:t>
            </a:r>
            <a:r>
              <a:rPr lang="en-US" sz="1200" dirty="0">
                <a:solidFill>
                  <a:srgbClr val="0066FF"/>
                </a:solidFill>
                <a:latin typeface="Menlo-Regular"/>
              </a:rPr>
              <a:t/>
            </a:r>
            <a:br>
              <a:rPr lang="en-US" sz="1200" dirty="0">
                <a:solidFill>
                  <a:srgbClr val="0066FF"/>
                </a:solidFill>
                <a:latin typeface="Menlo-Regular"/>
              </a:rPr>
            </a:br>
            <a:r>
              <a:rPr lang="en-US" sz="1200" dirty="0">
                <a:solidFill>
                  <a:srgbClr val="0000FF"/>
                </a:solidFill>
                <a:latin typeface="Menlo-Regular"/>
              </a:rPr>
              <a:t>print </a:t>
            </a:r>
            <a:r>
              <a:rPr lang="en-US" sz="1200" dirty="0" err="1">
                <a:solidFill>
                  <a:srgbClr val="000000"/>
                </a:solidFill>
                <a:latin typeface="Menlo-Regular"/>
              </a:rPr>
              <a:t>geom</a:t>
            </a:r>
            <a:r>
              <a:rPr lang="en-US" sz="1200" dirty="0">
                <a:solidFill>
                  <a:srgbClr val="000000"/>
                </a:solidFill>
                <a:latin typeface="Menlo-Regular"/>
              </a:rPr>
              <a:t>[</a:t>
            </a:r>
            <a:r>
              <a:rPr lang="en-US" sz="1200" dirty="0">
                <a:solidFill>
                  <a:srgbClr val="009933"/>
                </a:solidFill>
                <a:latin typeface="Menlo-Regular"/>
              </a:rPr>
              <a:t>'type'</a:t>
            </a:r>
            <a:r>
              <a:rPr lang="en-US" sz="1200" dirty="0">
                <a:solidFill>
                  <a:srgbClr val="000000"/>
                </a:solidFill>
                <a:latin typeface="Menlo-Regular"/>
              </a:rPr>
              <a:t>], </a:t>
            </a:r>
            <a:r>
              <a:rPr lang="en-US" sz="1200" dirty="0" err="1">
                <a:solidFill>
                  <a:srgbClr val="000000"/>
                </a:solidFill>
                <a:latin typeface="Menlo-Regular"/>
              </a:rPr>
              <a:t>geom</a:t>
            </a:r>
            <a:r>
              <a:rPr lang="en-US" sz="1200" dirty="0">
                <a:solidFill>
                  <a:srgbClr val="000000"/>
                </a:solidFill>
                <a:latin typeface="Menlo-Regular"/>
              </a:rPr>
              <a:t>[</a:t>
            </a:r>
            <a:r>
              <a:rPr lang="en-US" sz="1200" dirty="0">
                <a:solidFill>
                  <a:srgbClr val="009933"/>
                </a:solidFill>
                <a:latin typeface="Menlo-Regular"/>
              </a:rPr>
              <a:t>'</a:t>
            </a:r>
            <a:r>
              <a:rPr lang="en-US" sz="1200" dirty="0" err="1">
                <a:solidFill>
                  <a:srgbClr val="009933"/>
                </a:solidFill>
                <a:latin typeface="Menlo-Regular"/>
              </a:rPr>
              <a:t>crs</a:t>
            </a:r>
            <a:r>
              <a:rPr lang="en-US" sz="1200" dirty="0">
                <a:solidFill>
                  <a:srgbClr val="009933"/>
                </a:solidFill>
                <a:latin typeface="Menlo-Regular"/>
              </a:rPr>
              <a:t>'</a:t>
            </a:r>
            <a:r>
              <a:rPr lang="en-US" sz="1200" dirty="0">
                <a:solidFill>
                  <a:srgbClr val="000000"/>
                </a:solidFill>
                <a:latin typeface="Menlo-Regular"/>
              </a:rPr>
              <a:t>]  </a:t>
            </a:r>
            <a:r>
              <a:rPr lang="en-US" sz="1200" dirty="0">
                <a:solidFill>
                  <a:srgbClr val="0066FF"/>
                </a:solidFill>
                <a:latin typeface="Menlo-Regular"/>
              </a:rPr>
              <a:t># check our coordinate reference system</a:t>
            </a:r>
            <a:br>
              <a:rPr lang="en-US" sz="1200" dirty="0">
                <a:solidFill>
                  <a:srgbClr val="0066FF"/>
                </a:solidFill>
                <a:latin typeface="Menlo-Regular"/>
              </a:rPr>
            </a:br>
            <a:r>
              <a:rPr lang="en-US" sz="1200" dirty="0" smtClean="0">
                <a:latin typeface="Menlo-Regular"/>
              </a:rPr>
              <a:t>&gt; </a:t>
            </a:r>
            <a:r>
              <a:rPr lang="en-US" sz="1200" b="1" dirty="0" err="1" smtClean="0">
                <a:latin typeface="Menlo-Regular"/>
              </a:rPr>
              <a:t>FeatureCollection</a:t>
            </a:r>
            <a:r>
              <a:rPr lang="en-US" sz="1200" b="1" dirty="0" smtClean="0">
                <a:latin typeface="Menlo-Regular"/>
              </a:rPr>
              <a:t> </a:t>
            </a:r>
            <a:r>
              <a:rPr lang="en-US" sz="1200" b="1" dirty="0">
                <a:latin typeface="Menlo-Regular"/>
              </a:rPr>
              <a:t>{</a:t>
            </a:r>
            <a:r>
              <a:rPr lang="en-US" sz="1200" b="1" dirty="0" err="1">
                <a:latin typeface="Menlo-Regular"/>
              </a:rPr>
              <a:t>u'type</a:t>
            </a:r>
            <a:r>
              <a:rPr lang="en-US" sz="1200" b="1" dirty="0">
                <a:latin typeface="Menlo-Regular"/>
              </a:rPr>
              <a:t>': </a:t>
            </a:r>
            <a:r>
              <a:rPr lang="en-US" sz="1200" b="1" dirty="0" err="1">
                <a:latin typeface="Menlo-Regular"/>
              </a:rPr>
              <a:t>u'EPSG</a:t>
            </a:r>
            <a:r>
              <a:rPr lang="en-US" sz="1200" b="1" dirty="0">
                <a:latin typeface="Menlo-Regular"/>
              </a:rPr>
              <a:t>', </a:t>
            </a:r>
            <a:r>
              <a:rPr lang="en-US" sz="1200" b="1" dirty="0" err="1">
                <a:latin typeface="Menlo-Regular"/>
              </a:rPr>
              <a:t>u'properties</a:t>
            </a:r>
            <a:r>
              <a:rPr lang="en-US" sz="1200" b="1" dirty="0">
                <a:latin typeface="Menlo-Regular"/>
              </a:rPr>
              <a:t>': {</a:t>
            </a:r>
            <a:r>
              <a:rPr lang="en-US" sz="1200" b="1" dirty="0" err="1">
                <a:latin typeface="Menlo-Regular"/>
              </a:rPr>
              <a:t>u'code</a:t>
            </a:r>
            <a:r>
              <a:rPr lang="en-US" sz="1200" b="1" dirty="0">
                <a:latin typeface="Menlo-Regular"/>
              </a:rPr>
              <a:t>': u'4326'}}</a:t>
            </a:r>
          </a:p>
          <a:p>
            <a:endParaRPr lang="en-US" sz="1200" dirty="0">
              <a:solidFill>
                <a:srgbClr val="000000"/>
              </a:solidFill>
              <a:latin typeface="Menlo-Regular"/>
            </a:endParaRPr>
          </a:p>
          <a:p>
            <a:endParaRPr lang="en-US" sz="1200" dirty="0"/>
          </a:p>
        </p:txBody>
      </p:sp>
    </p:spTree>
    <p:extLst>
      <p:ext uri="{BB962C8B-B14F-4D97-AF65-F5344CB8AC3E}">
        <p14:creationId xmlns:p14="http://schemas.microsoft.com/office/powerpoint/2010/main" val="200920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2825</TotalTime>
  <Words>5112</Words>
  <Application>Microsoft Macintosh PowerPoint</Application>
  <PresentationFormat>On-screen Show (4:3)</PresentationFormat>
  <Paragraphs>305</Paragraphs>
  <Slides>32</Slides>
  <Notes>32</Notes>
  <HiddenSlides>10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Creating Maps with Geoserver</vt:lpstr>
      <vt:lpstr>What is Geoserver?</vt:lpstr>
      <vt:lpstr>Geoserver @ OTN</vt:lpstr>
      <vt:lpstr>Querying Geoserver using Python:</vt:lpstr>
      <vt:lpstr>Querying Geoserver using Python:</vt:lpstr>
      <vt:lpstr>Setting up your coding environment</vt:lpstr>
      <vt:lpstr>Accessing Geoserver using owslib</vt:lpstr>
      <vt:lpstr>Python example: owslib_example.py</vt:lpstr>
      <vt:lpstr>Connecting to Geoserver / getting layers</vt:lpstr>
      <vt:lpstr>Geometry to Cartopy</vt:lpstr>
      <vt:lpstr>Geometry object into Cartopy map</vt:lpstr>
      <vt:lpstr>Matplotlib/Cartopy Output</vt:lpstr>
      <vt:lpstr>Geoserver data using GIS tools (QGIS)</vt:lpstr>
      <vt:lpstr>What we’ll need – using QGIS</vt:lpstr>
      <vt:lpstr>QGIS – using NE Quickstart’s .qgs</vt:lpstr>
      <vt:lpstr>QGIS – using NE Quickstart’s .qgs</vt:lpstr>
      <vt:lpstr>QGIS – using NE Quickstart’s .qgs</vt:lpstr>
      <vt:lpstr>Adding our Geoserver to QGIS</vt:lpstr>
      <vt:lpstr>Adding/styling a Geoserver layer</vt:lpstr>
      <vt:lpstr>PowerPoint Presentation</vt:lpstr>
      <vt:lpstr>PowerPoint Presentation</vt:lpstr>
      <vt:lpstr>PowerPoint Presentation</vt:lpstr>
      <vt:lpstr>PowerPoint Presentation</vt:lpstr>
      <vt:lpstr>PowerPoint Presentation</vt:lpstr>
      <vt:lpstr>PowerPoint Presentation</vt:lpstr>
      <vt:lpstr>Tools make everything easier</vt:lpstr>
      <vt:lpstr>Tools make everything easier</vt:lpstr>
      <vt:lpstr>Detection data styling</vt:lpstr>
      <vt:lpstr>QGIS Print Composer</vt:lpstr>
      <vt:lpstr>QGIS Print Composer</vt:lpstr>
      <vt:lpstr>Geospatial Queries in QGIS</vt:lpstr>
      <vt:lpstr>OTN’s Geoserver – for you to use</vt:lpstr>
    </vt:vector>
  </TitlesOfParts>
  <Company>Dalhousie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Maps with Geoserver</dc:title>
  <dc:creator>Jon Pye</dc:creator>
  <cp:lastModifiedBy>Jon Pye</cp:lastModifiedBy>
  <cp:revision>161</cp:revision>
  <dcterms:created xsi:type="dcterms:W3CDTF">2014-09-09T14:28:41Z</dcterms:created>
  <dcterms:modified xsi:type="dcterms:W3CDTF">2014-09-11T15:21:15Z</dcterms:modified>
</cp:coreProperties>
</file>