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Default Extension="jpeg" ContentType="image/jpeg"/>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theme/theme3.xml" ContentType="application/vnd.openxmlformats-officedocument.theme+xml"/>
  <Override PartName="/ppt/slides/slide23.xml" ContentType="application/vnd.openxmlformats-officedocument.presentationml.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9"/>
  </p:notesMasterIdLst>
  <p:handoutMasterIdLst>
    <p:handoutMasterId r:id="rId30"/>
  </p:handoutMasterIdLst>
  <p:sldIdLst>
    <p:sldId id="256" r:id="rId2"/>
    <p:sldId id="276" r:id="rId3"/>
    <p:sldId id="273" r:id="rId4"/>
    <p:sldId id="272" r:id="rId5"/>
    <p:sldId id="258" r:id="rId6"/>
    <p:sldId id="266" r:id="rId7"/>
    <p:sldId id="267" r:id="rId8"/>
    <p:sldId id="270" r:id="rId9"/>
    <p:sldId id="271" r:id="rId10"/>
    <p:sldId id="259" r:id="rId11"/>
    <p:sldId id="274" r:id="rId12"/>
    <p:sldId id="275" r:id="rId13"/>
    <p:sldId id="260" r:id="rId14"/>
    <p:sldId id="277" r:id="rId15"/>
    <p:sldId id="278" r:id="rId16"/>
    <p:sldId id="280" r:id="rId17"/>
    <p:sldId id="279" r:id="rId18"/>
    <p:sldId id="282" r:id="rId19"/>
    <p:sldId id="261" r:id="rId20"/>
    <p:sldId id="287" r:id="rId21"/>
    <p:sldId id="289" r:id="rId22"/>
    <p:sldId id="281" r:id="rId23"/>
    <p:sldId id="285" r:id="rId24"/>
    <p:sldId id="284" r:id="rId25"/>
    <p:sldId id="288" r:id="rId26"/>
    <p:sldId id="264" r:id="rId27"/>
    <p:sldId id="265"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98" d="100"/>
          <a:sy n="98" d="100"/>
        </p:scale>
        <p:origin x="-1040"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handoutMaster" Target="handoutMasters/handout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B243F78-38FC-D343-9BEB-B87E12FF5B34}" type="datetimeFigureOut">
              <a:rPr lang="en-US" smtClean="0"/>
              <a:pPr/>
              <a:t>1/23/13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1E0F414-CBBF-624F-9211-E6F00AD4A207}"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0B35B4-8CFE-8C44-AA45-FA20C4021DBF}" type="datetimeFigureOut">
              <a:rPr lang="en-US" smtClean="0"/>
              <a:pPr/>
              <a:t>1/23/13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0E84E4-4A94-6F40-AE57-6926642FF95F}"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 Id="rId3" Type="http://schemas.openxmlformats.org/officeDocument/2006/relationships/hyperlink" Target="http://rds-sdr.cisti-icist.nrc-cnrc.gc.ca/docs/data_summit-sommet_donnees/Data_Summit_Report.pdf"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10E84E4-4A94-6F40-AE57-6926642FF95F}"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lstStyle/>
          <a:p>
            <a:pPr eaLnBrk="1" hangingPunct="1">
              <a:spcBef>
                <a:spcPct val="0"/>
              </a:spcBef>
            </a:pPr>
            <a:endParaRPr lang="en-CA"/>
          </a:p>
        </p:txBody>
      </p:sp>
      <p:sp>
        <p:nvSpPr>
          <p:cNvPr id="18436" name="Slide Number Placeholder 3"/>
          <p:cNvSpPr>
            <a:spLocks noGrp="1"/>
          </p:cNvSpPr>
          <p:nvPr>
            <p:ph type="sldNum" sz="quarter" idx="5"/>
          </p:nvPr>
        </p:nvSpPr>
        <p:spPr bwMode="auto">
          <a:ln>
            <a:miter lim="800000"/>
            <a:headEnd/>
            <a:tailEnd/>
          </a:ln>
        </p:spPr>
        <p:txBody>
          <a:bodyPr/>
          <a:lstStyle/>
          <a:p>
            <a:fld id="{5D790E92-0968-ED4C-9F07-B024B06BE1C7}" type="slidenum">
              <a:rPr lang="en-CA"/>
              <a:pPr/>
              <a:t>16</a:t>
            </a:fld>
            <a:endParaRPr lang="en-CA"/>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18" tIns="45709" rIns="91418" bIns="45709" anchor="b">
            <a:prstTxWarp prst="textNoShape">
              <a:avLst/>
            </a:prstTxWarp>
          </a:bodyPr>
          <a:lstStyle/>
          <a:p>
            <a:pPr algn="r"/>
            <a:fld id="{0217CA3B-DF6C-A440-A79D-EB5E4B26BFBB}" type="slidenum">
              <a:rPr lang="en-US" sz="1200">
                <a:latin typeface="Calibri" pitchFamily="-84" charset="0"/>
              </a:rPr>
              <a:pPr algn="r"/>
              <a:t>21</a:t>
            </a:fld>
            <a:endParaRPr lang="en-US" sz="1200">
              <a:latin typeface="Calibri" pitchFamily="-84" charset="0"/>
            </a:endParaRPr>
          </a:p>
        </p:txBody>
      </p:sp>
      <p:sp>
        <p:nvSpPr>
          <p:cNvPr id="30723"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0724" name="Rectangle 3"/>
          <p:cNvSpPr>
            <a:spLocks noGrp="1" noChangeArrowheads="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r>
              <a:rPr lang="en-US" dirty="0" smtClean="0"/>
              <a:t>Describe what has worked well and what you would recommend to other data managers who are working with similar data</a:t>
            </a:r>
          </a:p>
          <a:p>
            <a:r>
              <a:rPr lang="en-US" dirty="0" smtClean="0"/>
              <a:t>Show or describe an example of how this data is used internally or by other organizations in research, decision making, policy development etc.</a:t>
            </a:r>
          </a:p>
          <a:p>
            <a:pPr eaLnBrk="1" hangingPunct="1">
              <a:spcBef>
                <a:spcPct val="0"/>
              </a:spcBef>
            </a:pPr>
            <a:endParaRPr lang="en-US" dirty="0">
              <a:latin typeface="Arial" pitchFamily="-84" charset="0"/>
              <a:ea typeface="ＭＳ Ｐゴシック" pitchFamily="-84" charset="-128"/>
              <a:cs typeface="ＭＳ Ｐゴシック" pitchFamily="-8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.In </a:t>
            </a:r>
            <a:r>
              <a:rPr lang="en-US" sz="1200" i="1" u="sng" kern="1200" dirty="0" smtClean="0">
                <a:solidFill>
                  <a:schemeClr val="tx1"/>
                </a:solidFill>
                <a:latin typeface="+mn-lt"/>
                <a:ea typeface="+mn-ea"/>
                <a:cs typeface="+mn-cs"/>
                <a:hlinkClick r:id="rId3"/>
              </a:rPr>
              <a:t>2011 the Canadian Research Data Summit</a:t>
            </a:r>
            <a:r>
              <a:rPr lang="en-US" sz="1200" i="1" kern="1200" dirty="0" smtClean="0">
                <a:solidFill>
                  <a:schemeClr val="tx1"/>
                </a:solidFill>
                <a:latin typeface="+mn-lt"/>
                <a:ea typeface="+mn-ea"/>
                <a:cs typeface="+mn-cs"/>
              </a:rPr>
              <a:t> resulted in a unified position of Canadian  funding agencies—including OTN’s principal funding agencies CFI, NSERC, and SSHRC—to require that all data from publically funded research be made openly available in a timely manner. Meeting this standard will be  a condition for all grantees to  maintain funding from these agencies. It is anticipated that this standard will be implemented at some point within the next year. However, it  is also anticipated that there may be exceptions provided in some circumstances to the policy that permit investigators to restrict access to data for limited periods. Examples from the OTN context could include not reporting location information on endangered species that network investigators are tracking to protect the animals from illegal harvesting, and protecting the thesis data for Highly Qualified Personnel who are in training.  </a:t>
            </a:r>
            <a:endParaRPr lang="en-US"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C1B08FA-CE92-4D4E-80C8-9A93EEFCA3B5}" type="slidenum">
              <a:rPr lang="en-US" smtClean="0"/>
              <a:pPr/>
              <a:t>22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1746" name="Rectangle 3"/>
          <p:cNvSpPr>
            <a:spLocks noGrp="1" noChangeArrowheads="1"/>
          </p:cNvSpPr>
          <p:nvPr>
            <p:ph type="dt" sz="quarter"/>
          </p:nvPr>
        </p:nvSpPr>
        <p:spPr>
          <a:noFill/>
        </p:spPr>
        <p:txBody>
          <a:bodyPr/>
          <a:lstStyle/>
          <a:p>
            <a:r>
              <a:rPr lang="en-US">
                <a:latin typeface="Calibri" pitchFamily="-65" charset="0"/>
                <a:ea typeface="ＭＳ Ｐゴシック" pitchFamily="-65" charset="-128"/>
                <a:cs typeface="ＭＳ Ｐゴシック" pitchFamily="-65" charset="-128"/>
              </a:rPr>
              <a:t>10/03/10</a:t>
            </a:r>
          </a:p>
        </p:txBody>
      </p:sp>
      <p:sp>
        <p:nvSpPr>
          <p:cNvPr id="31747" name="Rectangle 7"/>
          <p:cNvSpPr>
            <a:spLocks noGrp="1" noChangeArrowheads="1"/>
          </p:cNvSpPr>
          <p:nvPr>
            <p:ph type="sldNum" sz="quarter"/>
          </p:nvPr>
        </p:nvSpPr>
        <p:spPr>
          <a:noFill/>
        </p:spPr>
        <p:txBody>
          <a:bodyPr/>
          <a:lstStyle/>
          <a:p>
            <a:fld id="{3E553173-F50D-B247-AF8F-B1B5B2733B64}" type="slidenum">
              <a:rPr lang="en-US">
                <a:latin typeface="Calibri" pitchFamily="-65" charset="0"/>
                <a:ea typeface="ＭＳ Ｐゴシック" pitchFamily="-65" charset="-128"/>
                <a:cs typeface="ＭＳ Ｐゴシック" pitchFamily="-65" charset="-128"/>
              </a:rPr>
              <a:pPr/>
              <a:t>24</a:t>
            </a:fld>
            <a:endParaRPr lang="en-US">
              <a:latin typeface="Calibri" pitchFamily="-65" charset="0"/>
              <a:ea typeface="ＭＳ Ｐゴシック" pitchFamily="-65" charset="-128"/>
              <a:cs typeface="ＭＳ Ｐゴシック" pitchFamily="-65" charset="-128"/>
            </a:endParaRPr>
          </a:p>
        </p:txBody>
      </p:sp>
      <p:sp>
        <p:nvSpPr>
          <p:cNvPr id="31748" name="Text Box 1"/>
          <p:cNvSpPr>
            <a:spLocks noGrp="1" noRot="1" noChangeAspect="1" noChangeArrowheads="1"/>
          </p:cNvSpPr>
          <p:nvPr>
            <p:ph type="sldImg"/>
          </p:nvPr>
        </p:nvSpPr>
        <p:spPr>
          <a:xfrm>
            <a:off x="1187450" y="711200"/>
            <a:ext cx="4572000" cy="3429000"/>
          </a:xfrm>
          <a:solidFill>
            <a:srgbClr val="FFFFFF"/>
          </a:solidFill>
          <a:ln/>
        </p:spPr>
      </p:sp>
      <p:sp>
        <p:nvSpPr>
          <p:cNvPr id="31749" name="Text Box 2"/>
          <p:cNvSpPr>
            <a:spLocks noGrp="1" noChangeArrowheads="1"/>
          </p:cNvSpPr>
          <p:nvPr>
            <p:ph type="body" idx="1"/>
          </p:nvPr>
        </p:nvSpPr>
        <p:spPr>
          <a:xfrm>
            <a:off x="685800" y="4343400"/>
            <a:ext cx="5486400" cy="4114800"/>
          </a:xfrm>
          <a:noFill/>
          <a:ln/>
        </p:spPr>
        <p:txBody>
          <a:bodyPr/>
          <a:lstStyle/>
          <a:p>
            <a:pPr eaLnBrk="1" hangingPunct="1">
              <a:spcBef>
                <a:spcPct val="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CA">
                <a:latin typeface="Calibri" pitchFamily="-65" charset="0"/>
                <a:ea typeface="ＭＳ Ｐゴシック" pitchFamily="-65" charset="-128"/>
                <a:cs typeface="ＭＳ Ｐゴシック" pitchFamily="-65" charset="-128"/>
              </a:rPr>
              <a:t>The "International Oceanographic Data and Information Exchange" (IODE) programme of the "Intergovernmental Oceanographic Commission" (IOC) of UNESCO main purpose is  to enhance marine research, exploitation and development, by facilitating the exchange of oceanographic data and information ... </a:t>
            </a:r>
          </a:p>
          <a:p>
            <a:pPr eaLnBrk="1" hangingPunct="1">
              <a:spcBef>
                <a:spcPct val="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CA">
              <a:latin typeface="Calibri" pitchFamily="-65" charset="0"/>
              <a:ea typeface="ＭＳ Ｐゴシック" pitchFamily="-65" charset="-128"/>
              <a:cs typeface="ＭＳ Ｐゴシック" pitchFamily="-65" charset="-128"/>
            </a:endParaRPr>
          </a:p>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CA">
                <a:latin typeface="Calibri" pitchFamily="-65" charset="0"/>
                <a:ea typeface="ＭＳ Ｐゴシック" pitchFamily="-65" charset="-128"/>
                <a:cs typeface="ＭＳ Ｐゴシック" pitchFamily="-65" charset="-128"/>
              </a:rPr>
              <a:t>As a condition of CFI funding, Dalhousie University and Canada’s Department of Fisheries and Oceans (DFO) were required to have a formally signed</a:t>
            </a:r>
            <a:r>
              <a:rPr lang="en-CA" smtClean="0">
                <a:latin typeface="Calibri" pitchFamily="-65" charset="0"/>
                <a:ea typeface="ＭＳ Ｐゴシック" pitchFamily="-65" charset="-128"/>
                <a:cs typeface="ＭＳ Ｐゴシック" pitchFamily="-65" charset="-128"/>
              </a:rPr>
              <a:t> comprehensive collaboration </a:t>
            </a:r>
            <a:r>
              <a:rPr lang="en-CA">
                <a:latin typeface="Calibri" pitchFamily="-65" charset="0"/>
                <a:ea typeface="ＭＳ Ｐゴシック" pitchFamily="-65" charset="-128"/>
                <a:cs typeface="ＭＳ Ｐゴシック" pitchFamily="-65" charset="-128"/>
              </a:rPr>
              <a:t>agreement whereby OTN data would routinely copied to Canada's Intergovernmental Oceanographic Commission (IOC) designated National Ocean Data Centre (NODC), that is the Integrated Scientific Data Management Services Branch of DFO in Ottawa Canada.</a:t>
            </a:r>
            <a:r>
              <a:rPr lang="en-CA" smtClean="0">
                <a:latin typeface="Calibri" pitchFamily="-65" charset="0"/>
                <a:ea typeface="ＭＳ Ｐゴシック" pitchFamily="-65" charset="-128"/>
                <a:cs typeface="ＭＳ Ｐゴシック" pitchFamily="-65" charset="-128"/>
              </a:rPr>
              <a:t> The required agreement is in and we that OTN and DFO are </a:t>
            </a:r>
            <a:r>
              <a:rPr lang="en-CA">
                <a:latin typeface="Calibri" pitchFamily="-65" charset="0"/>
                <a:ea typeface="ＭＳ Ｐゴシック" pitchFamily="-65" charset="-128"/>
                <a:cs typeface="ＭＳ Ｐゴシック" pitchFamily="-65" charset="-128"/>
              </a:rPr>
              <a:t>now in the process of acting on </a:t>
            </a:r>
            <a:r>
              <a:rPr lang="en-CA" smtClean="0">
                <a:latin typeface="Calibri" pitchFamily="-65" charset="0"/>
                <a:ea typeface="ＭＳ Ｐゴシック" pitchFamily="-65" charset="-128"/>
                <a:cs typeface="ＭＳ Ｐゴシック" pitchFamily="-65" charset="-128"/>
              </a:rPr>
              <a:t>the </a:t>
            </a:r>
            <a:r>
              <a:rPr lang="en-CA">
                <a:latin typeface="Calibri" pitchFamily="-65" charset="0"/>
                <a:ea typeface="ＭＳ Ｐゴシック" pitchFamily="-65" charset="-128"/>
                <a:cs typeface="ＭＳ Ｐゴシック" pitchFamily="-65" charset="-128"/>
              </a:rPr>
              <a:t>agreement.</a:t>
            </a:r>
          </a:p>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CA">
              <a:latin typeface="Calibri" pitchFamily="-65" charset="0"/>
              <a:ea typeface="ＭＳ Ｐゴシック" pitchFamily="-65" charset="-128"/>
              <a:cs typeface="ＭＳ Ｐゴシック" pitchFamily="-65" charset="-128"/>
            </a:endParaRPr>
          </a:p>
          <a:p>
            <a:pPr eaLnBrk="1" hangingPunct="1">
              <a:spcBef>
                <a:spcPct val="0"/>
              </a:spcBef>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CA" smtClean="0">
                <a:latin typeface="Calibri" pitchFamily="-65" charset="0"/>
                <a:ea typeface="ＭＳ Ｐゴシック" pitchFamily="-65" charset="-128"/>
                <a:cs typeface="ＭＳ Ｐゴシック" pitchFamily="-65" charset="-128"/>
              </a:rPr>
              <a:t>The </a:t>
            </a:r>
            <a:r>
              <a:rPr lang="en-CA">
                <a:latin typeface="Calibri" pitchFamily="-65" charset="0"/>
                <a:ea typeface="ＭＳ Ｐゴシック" pitchFamily="-65" charset="-128"/>
                <a:cs typeface="ＭＳ Ｐゴシック" pitchFamily="-65" charset="-128"/>
              </a:rPr>
              <a:t>rational for this NODC based copy</a:t>
            </a:r>
            <a:r>
              <a:rPr lang="en-CA" smtClean="0">
                <a:latin typeface="Calibri" pitchFamily="-65" charset="0"/>
                <a:ea typeface="ＭＳ Ｐゴシック" pitchFamily="-65" charset="-128"/>
                <a:cs typeface="ＭＳ Ｐゴシック" pitchFamily="-65" charset="-128"/>
              </a:rPr>
              <a:t> has many </a:t>
            </a:r>
            <a:r>
              <a:rPr lang="en-CA">
                <a:latin typeface="Calibri" pitchFamily="-65" charset="0"/>
                <a:ea typeface="ＭＳ Ｐゴシック" pitchFamily="-65" charset="-128"/>
                <a:cs typeface="ＭＳ Ｐゴシック" pitchFamily="-65" charset="-128"/>
              </a:rPr>
              <a:t>benefits, including: OTN data could be</a:t>
            </a:r>
            <a:r>
              <a:rPr lang="en-CA" smtClean="0">
                <a:latin typeface="Calibri" pitchFamily="-65" charset="0"/>
                <a:ea typeface="ＭＳ Ｐゴシック" pitchFamily="-65" charset="-128"/>
                <a:cs typeface="ＭＳ Ｐゴシック" pitchFamily="-65" charset="-128"/>
              </a:rPr>
              <a:t> integrated with established oceanographic databases and potentially flowed </a:t>
            </a:r>
            <a:r>
              <a:rPr lang="en-CA">
                <a:latin typeface="Calibri" pitchFamily="-65" charset="0"/>
                <a:ea typeface="ＭＳ Ｐゴシック" pitchFamily="-65" charset="-128"/>
                <a:cs typeface="ＭＳ Ｐゴシック" pitchFamily="-65" charset="-128"/>
              </a:rPr>
              <a:t>directly into international systems such as the Ocean Biogeographic Information System (OBIS), DFO scientists</a:t>
            </a:r>
            <a:r>
              <a:rPr lang="en-CA" smtClean="0">
                <a:latin typeface="Calibri" pitchFamily="-65" charset="0"/>
                <a:ea typeface="ＭＳ Ｐゴシック" pitchFamily="-65" charset="-128"/>
                <a:cs typeface="ＭＳ Ｐゴシック" pitchFamily="-65" charset="-128"/>
              </a:rPr>
              <a:t> on the other hand would </a:t>
            </a:r>
            <a:r>
              <a:rPr lang="en-CA">
                <a:latin typeface="Calibri" pitchFamily="-65" charset="0"/>
                <a:ea typeface="ＭＳ Ｐゴシック" pitchFamily="-65" charset="-128"/>
                <a:cs typeface="ＭＳ Ｐゴシック" pitchFamily="-65" charset="-128"/>
              </a:rPr>
              <a:t>simultaneously and effortlessly conform to both the DFO and OTN data policy and </a:t>
            </a:r>
            <a:r>
              <a:rPr lang="en-CA" smtClean="0">
                <a:latin typeface="Calibri" pitchFamily="-65" charset="0"/>
                <a:ea typeface="ＭＳ Ｐゴシック" pitchFamily="-65" charset="-128"/>
                <a:cs typeface="ＭＳ Ｐゴシック" pitchFamily="-65" charset="-128"/>
              </a:rPr>
              <a:t>Dalhousie. Furthermore,  </a:t>
            </a:r>
            <a:r>
              <a:rPr lang="en-CA">
                <a:latin typeface="Calibri" pitchFamily="-65" charset="0"/>
                <a:ea typeface="ＭＳ Ｐゴシック" pitchFamily="-65" charset="-128"/>
                <a:cs typeface="ＭＳ Ｐゴシック" pitchFamily="-65" charset="-128"/>
              </a:rPr>
              <a:t>OTN would have a built-</a:t>
            </a:r>
            <a:r>
              <a:rPr lang="en-CA" smtClean="0">
                <a:latin typeface="Calibri" pitchFamily="-65" charset="0"/>
                <a:ea typeface="ＭＳ Ｐゴシック" pitchFamily="-65" charset="-128"/>
                <a:cs typeface="ＭＳ Ｐゴシック" pitchFamily="-65" charset="-128"/>
              </a:rPr>
              <a:t>in fail-safe </a:t>
            </a:r>
            <a:r>
              <a:rPr lang="en-CA">
                <a:latin typeface="Calibri" pitchFamily="-65" charset="0"/>
                <a:ea typeface="ＭＳ Ｐゴシック" pitchFamily="-65" charset="-128"/>
                <a:cs typeface="ＭＳ Ｐゴシック" pitchFamily="-65" charset="-128"/>
              </a:rPr>
              <a:t>decommissioning </a:t>
            </a:r>
            <a:r>
              <a:rPr lang="en-CA" smtClean="0">
                <a:latin typeface="Calibri" pitchFamily="-65" charset="0"/>
                <a:ea typeface="ＭＳ Ｐゴシック" pitchFamily="-65" charset="-128"/>
                <a:cs typeface="ＭＳ Ｐゴシック" pitchFamily="-65" charset="-128"/>
              </a:rPr>
              <a:t>process.</a:t>
            </a:r>
          </a:p>
          <a:p>
            <a:pPr eaLnBrk="1" hangingPunct="1">
              <a:spcBef>
                <a:spcPct val="0"/>
              </a:spcBef>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CA" smtClean="0">
              <a:latin typeface="Calibri" pitchFamily="-65" charset="0"/>
              <a:ea typeface="ＭＳ Ｐゴシック" pitchFamily="-65" charset="-128"/>
              <a:cs typeface="ＭＳ Ｐゴシック" pitchFamily="-65" charset="-128"/>
            </a:endParaRPr>
          </a:p>
          <a:p>
            <a:pPr eaLnBrk="1" hangingPunct="1">
              <a:spcBef>
                <a:spcPct val="0"/>
              </a:spcBef>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Calibri" pitchFamily="-65" charset="0"/>
                <a:ea typeface="ＭＳ Ｐゴシック" pitchFamily="-65" charset="-128"/>
                <a:cs typeface="ＭＳ Ｐゴシック" pitchFamily="-65" charset="-128"/>
              </a:rPr>
              <a:t>As part of this process OTN will use the ISO Marine Community Profile developed by the IODE and the Ocean Biogeographic Information System schemas. </a:t>
            </a:r>
          </a:p>
          <a:p>
            <a:pPr eaLnBrk="1" hangingPunct="1">
              <a:spcBef>
                <a:spcPct val="0"/>
              </a:spcBef>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mtClean="0">
              <a:latin typeface="Calibri" pitchFamily="-65" charset="0"/>
              <a:ea typeface="ＭＳ Ｐゴシック" pitchFamily="-65" charset="-128"/>
              <a:cs typeface="ＭＳ Ｐゴシック" pitchFamily="-65" charset="-128"/>
            </a:endParaRPr>
          </a:p>
          <a:p>
            <a:pPr eaLnBrk="1" hangingPunct="1">
              <a:spcBef>
                <a:spcPct val="0"/>
              </a:spcBef>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CA">
              <a:latin typeface="Calibri" pitchFamily="-65" charset="0"/>
              <a:ea typeface="ＭＳ Ｐゴシック" pitchFamily="-65" charset="-128"/>
              <a:cs typeface="ＭＳ Ｐゴシック" pitchFamily="-65" charset="-128"/>
            </a:endParaRPr>
          </a:p>
        </p:txBody>
      </p:sp>
      <p:sp>
        <p:nvSpPr>
          <p:cNvPr id="31750" name="Text Box 3"/>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prstTxWarp prst="textNoShape">
              <a:avLst/>
            </a:prstTxWarp>
          </a:bodyP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8C4544C7-3CD8-614E-8BBD-0F376AC8E60D}" type="slidenum">
              <a:rPr lang="en-US" sz="1200">
                <a:solidFill>
                  <a:srgbClr val="000000"/>
                </a:solidFill>
                <a:ea typeface="ＭＳ Ｐゴシック" pitchFamily="-65" charset="-128"/>
                <a:cs typeface="ＭＳ Ｐゴシック" pitchFamily="-65" charset="-128"/>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24</a:t>
            </a:fld>
            <a:endParaRPr lang="en-US" sz="1200">
              <a:solidFill>
                <a:srgbClr val="000000"/>
              </a:solidFill>
              <a:ea typeface="ＭＳ Ｐゴシック" pitchFamily="-65" charset="-128"/>
              <a:cs typeface="ＭＳ Ｐゴシック" pitchFamily="-65"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482398DB-D4D2-4142-B9D5-45C68049B898}" type="datetime1">
              <a:rPr lang="en-US" smtClean="0"/>
              <a:pPr/>
              <a:t>1/23/13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4DA194-6E72-4A4B-BBEE-526D1626C85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EB527EA1-CA35-E34A-AAFE-BC9849317DAC}" type="datetime1">
              <a:rPr lang="en-US" smtClean="0"/>
              <a:pPr/>
              <a:t>1/23/13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4DA194-6E72-4A4B-BBEE-526D1626C85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F4C57C68-74B5-5A4F-9500-1C84DEBD79A8}" type="datetime1">
              <a:rPr lang="en-US" smtClean="0"/>
              <a:pPr/>
              <a:t>1/23/13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4DA194-6E72-4A4B-BBEE-526D1626C85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C51A4792-E35B-FF4B-8D8D-6D54C0CBEF8B}" type="datetime1">
              <a:rPr lang="en-US" smtClean="0"/>
              <a:pPr/>
              <a:t>1/23/13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4DA194-6E72-4A4B-BBEE-526D1626C85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BCDD5B97-06E6-4C49-84D6-38A43E0D2FCC}" type="datetime1">
              <a:rPr lang="en-US" smtClean="0"/>
              <a:pPr/>
              <a:t>1/23/13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4DA194-6E72-4A4B-BBEE-526D1626C85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DE00EF0D-52DE-164E-80FA-F9D1DF3B928F}" type="datetime1">
              <a:rPr lang="en-US" smtClean="0"/>
              <a:pPr/>
              <a:t>1/23/13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4DA194-6E72-4A4B-BBEE-526D1626C85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15CA4624-F3A5-184B-82E3-AF328516526E}" type="datetime1">
              <a:rPr lang="en-US" smtClean="0"/>
              <a:pPr/>
              <a:t>1/23/13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4DA194-6E72-4A4B-BBEE-526D1626C85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8CF1E52F-5B62-BA48-A428-9114E4506E1A}" type="datetime1">
              <a:rPr lang="en-US" smtClean="0"/>
              <a:pPr/>
              <a:t>1/23/13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4DA194-6E72-4A4B-BBEE-526D1626C85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0245F3-A20E-CC44-B2C5-3CE7BCE217F5}" type="datetime1">
              <a:rPr lang="en-US" smtClean="0"/>
              <a:pPr/>
              <a:t>1/23/13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4DA194-6E72-4A4B-BBEE-526D1626C85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35ACFE42-9D6D-0D41-99E0-F051EAE990F1}" type="datetime1">
              <a:rPr lang="en-US" smtClean="0"/>
              <a:pPr/>
              <a:t>1/23/13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4DA194-6E72-4A4B-BBEE-526D1626C85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89263ED5-8672-8A4A-8518-7F717F61692D}" type="datetime1">
              <a:rPr lang="en-US" smtClean="0"/>
              <a:pPr/>
              <a:t>1/23/13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4DA194-6E72-4A4B-BBEE-526D1626C85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FDBD4A-C087-B04E-B1E5-09A49D00705B}" type="datetime1">
              <a:rPr lang="en-US" smtClean="0"/>
              <a:pPr/>
              <a:t>1/23/13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4DA194-6E72-4A4B-BBEE-526D1626C85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hyperlink" Target="mailto:bob.branton@dal.ca"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hyperlink" Target="http://gcmd.nasa.gov" TargetMode="External"/><Relationship Id="rId10" Type="http://schemas.openxmlformats.org/officeDocument/2006/relationships/image" Target="../media/image39.png"/><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5.xml"/><Relationship Id="rId2"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png"/><Relationship Id="rId9" Type="http://schemas.openxmlformats.org/officeDocument/2006/relationships/image" Target="../media/image51.png"/><Relationship Id="rId10" Type="http://schemas.openxmlformats.org/officeDocument/2006/relationships/image" Target="../media/image52.png"/><Relationship Id="rId1" Type="http://schemas.openxmlformats.org/officeDocument/2006/relationships/slideLayout" Target="../slideLayouts/slideLayout6.xml"/><Relationship Id="rId2"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59.png"/><Relationship Id="rId9" Type="http://schemas.openxmlformats.org/officeDocument/2006/relationships/image" Target="../media/image60.png"/><Relationship Id="rId10" Type="http://schemas.openxmlformats.org/officeDocument/2006/relationships/hyperlink" Target="http://www.iobis.org" TargetMode="External"/><Relationship Id="rId11" Type="http://schemas.openxmlformats.org/officeDocument/2006/relationships/image" Target="../media/image61.png"/><Relationship Id="rId1" Type="http://schemas.openxmlformats.org/officeDocument/2006/relationships/slideLayout" Target="../slideLayouts/slideLayout6.xml"/><Relationship Id="rId2"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hyperlink" Target="http://icesjms.oxfordjournals.org/content/67/4/638.short" TargetMode="External"/><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hyperlink" Target="http://members.oceantrack.org/data" TargetMode="External"/><Relationship Id="rId1" Type="http://schemas.openxmlformats.org/officeDocument/2006/relationships/slideLayout" Target="../slideLayouts/slideLayout6.xml"/><Relationship Id="rId2" Type="http://schemas.openxmlformats.org/officeDocument/2006/relationships/image" Target="../media/image6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hyperlink" Target="http://www.geomapapp.org/" TargetMode="External"/><Relationship Id="rId4" Type="http://schemas.openxmlformats.org/officeDocument/2006/relationships/image" Target="../media/image72.png"/><Relationship Id="rId5" Type="http://schemas.openxmlformats.org/officeDocument/2006/relationships/image" Target="../media/image73.png"/><Relationship Id="rId1" Type="http://schemas.openxmlformats.org/officeDocument/2006/relationships/slideLayout" Target="../slideLayouts/slideLayout6.xml"/><Relationship Id="rId2" Type="http://schemas.openxmlformats.org/officeDocument/2006/relationships/image" Target="../media/image7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hyperlink" Target="http://rds-sdr.cisti-icist.nrc-cnrc.gc.ca/eng/events/data_summit_2011" TargetMode="External"/><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6.xml"/><Relationship Id="rId2" Type="http://schemas.openxmlformats.org/officeDocument/2006/relationships/hyperlink" Target="http://www.gbif.org/orc/?doc_id=4659"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hyperlink" Target="http://www.meds-sdmm.dfo-mpo.gc.ca/" TargetMode="External"/><Relationship Id="rId6" Type="http://schemas.openxmlformats.org/officeDocument/2006/relationships/hyperlink" Target="http://www.meds-sdmm.dfo-mpo.gc.ca/isdm-gdsi/index-eng.html" TargetMode="External"/><Relationship Id="rId7" Type="http://schemas.openxmlformats.org/officeDocument/2006/relationships/hyperlink" Target="http://www.iobis.org/" TargetMode="External"/><Relationship Id="rId8" Type="http://schemas.openxmlformats.org/officeDocument/2006/relationships/image" Target="../media/image82.png"/><Relationship Id="rId9" Type="http://schemas.openxmlformats.org/officeDocument/2006/relationships/hyperlink" Target="http://www.iode.org/" TargetMode="External"/><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25.xml.rels><?xml version="1.0" encoding="UTF-8" standalone="yes"?>
<Relationships xmlns="http://schemas.openxmlformats.org/package/2006/relationships"><Relationship Id="rId11" Type="http://schemas.openxmlformats.org/officeDocument/2006/relationships/hyperlink" Target="http://www.meds-sdmm.dfo-mpo.gc.ca" TargetMode="External"/><Relationship Id="rId12" Type="http://schemas.openxmlformats.org/officeDocument/2006/relationships/hyperlink" Target="http://www.marineregions.org" TargetMode="External"/><Relationship Id="rId13" Type="http://schemas.openxmlformats.org/officeDocument/2006/relationships/hyperlink" Target="http://www.nafo.int" TargetMode="External"/><Relationship Id="rId14" Type="http://schemas.openxmlformats.org/officeDocument/2006/relationships/hyperlink" Target="http://www.iobis.org/" TargetMode="External"/><Relationship Id="rId15" Type="http://schemas.openxmlformats.org/officeDocument/2006/relationships/hyperlink" Target="http://members.oceantrack.org/data" TargetMode="External"/><Relationship Id="rId16" Type="http://schemas.openxmlformats.org/officeDocument/2006/relationships/hyperlink" Target="http://www.seaaroundus.org" TargetMode="External"/><Relationship Id="rId17" Type="http://schemas.openxmlformats.org/officeDocument/2006/relationships/hyperlink" Target="http://www.marinespecies.org/" TargetMode="External"/><Relationship Id="rId1" Type="http://schemas.openxmlformats.org/officeDocument/2006/relationships/slideLayout" Target="../slideLayouts/slideLayout2.xml"/><Relationship Id="rId2" Type="http://schemas.openxmlformats.org/officeDocument/2006/relationships/hyperlink" Target="http://www.cosewic.gc.ca/eng/sct1/searchform_e.cfm" TargetMode="External"/><Relationship Id="rId3" Type="http://schemas.openxmlformats.org/officeDocument/2006/relationships/hyperlink" Target="http://www.fao.org/fishery" TargetMode="External"/><Relationship Id="rId4" Type="http://schemas.openxmlformats.org/officeDocument/2006/relationships/hyperlink" Target="http://www.gbif.org/orc/?doc_id=4659" TargetMode="External"/><Relationship Id="rId5" Type="http://schemas.openxmlformats.org/officeDocument/2006/relationships/hyperlink" Target="http://gcmd.nasa.gov/" TargetMode="External"/><Relationship Id="rId6" Type="http://schemas.openxmlformats.org/officeDocument/2006/relationships/hyperlink" Target="http://www.geomapapp.org/" TargetMode="External"/><Relationship Id="rId7" Type="http://schemas.openxmlformats.org/officeDocument/2006/relationships/hyperlink" Target="http://www.fishbase.org" TargetMode="External"/><Relationship Id="rId8" Type="http://schemas.openxmlformats.org/officeDocument/2006/relationships/hyperlink" Target="http://www.imber.info" TargetMode="External"/><Relationship Id="rId9" Type="http://schemas.openxmlformats.org/officeDocument/2006/relationships/hyperlink" Target="http://icesjms.oxfordjournals.org/content/67/4/638.short" TargetMode="External"/><Relationship Id="rId10" Type="http://schemas.openxmlformats.org/officeDocument/2006/relationships/hyperlink" Target="http://www.iode.org"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boulderpublications.ca/boulderpublications.ca/Nature.html" TargetMode="External"/><Relationship Id="rId4" Type="http://schemas.openxmlformats.org/officeDocument/2006/relationships/hyperlink" Target="http://www.cosewic.gc.ca" TargetMode="External"/><Relationship Id="rId1" Type="http://schemas.openxmlformats.org/officeDocument/2006/relationships/slideLayout" Target="../slideLayouts/slideLayout4.xml"/><Relationship Id="rId2" Type="http://schemas.openxmlformats.org/officeDocument/2006/relationships/image" Target="../media/image8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hyperlink" Target="http://www.fao.org/fishery" TargetMode="External"/><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hyperlink" Target="http://www.cosewic.gc.ca/eng/sct1/searchform_e.cfm" TargetMode="External"/><Relationship Id="rId5"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hyperlink" Target="http://www.marinespecies.org" TargetMode="External"/><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hyperlink" Target="http://www.fishbase.org" TargetMode="External"/><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hyperlink" Target="http://www.marineregions.org/" TargetMode="External"/><Relationship Id="rId1" Type="http://schemas.openxmlformats.org/officeDocument/2006/relationships/slideLayout" Target="../slideLayouts/slideLayout6.xml"/><Relationship Id="rId2"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39055"/>
            <a:ext cx="7772400" cy="1470025"/>
          </a:xfrm>
        </p:spPr>
        <p:txBody>
          <a:bodyPr>
            <a:normAutofit/>
          </a:bodyPr>
          <a:lstStyle/>
          <a:p>
            <a:r>
              <a:rPr lang="en-GB" b="1" dirty="0"/>
              <a:t>Marine Fishes as a data management case </a:t>
            </a:r>
            <a:r>
              <a:rPr lang="en-GB" b="1" dirty="0" smtClean="0"/>
              <a:t>study</a:t>
            </a:r>
            <a:endParaRPr lang="en-US" dirty="0"/>
          </a:p>
        </p:txBody>
      </p:sp>
      <p:sp>
        <p:nvSpPr>
          <p:cNvPr id="3" name="Subtitle 2"/>
          <p:cNvSpPr>
            <a:spLocks noGrp="1"/>
          </p:cNvSpPr>
          <p:nvPr>
            <p:ph type="subTitle" idx="1"/>
          </p:nvPr>
        </p:nvSpPr>
        <p:spPr>
          <a:xfrm>
            <a:off x="1371600" y="3510955"/>
            <a:ext cx="6400800" cy="2052780"/>
          </a:xfrm>
        </p:spPr>
        <p:txBody>
          <a:bodyPr>
            <a:normAutofit fontScale="70000" lnSpcReduction="20000"/>
          </a:bodyPr>
          <a:lstStyle/>
          <a:p>
            <a:r>
              <a:rPr lang="en-US" i="1" dirty="0" smtClean="0">
                <a:latin typeface="Times New Roman"/>
                <a:cs typeface="Times New Roman"/>
              </a:rPr>
              <a:t>Robert Branton</a:t>
            </a:r>
          </a:p>
          <a:p>
            <a:r>
              <a:rPr lang="en-US" i="1" dirty="0" smtClean="0">
                <a:latin typeface="Times New Roman"/>
                <a:cs typeface="Times New Roman"/>
              </a:rPr>
              <a:t>Ocean Tracking Network</a:t>
            </a:r>
          </a:p>
          <a:p>
            <a:r>
              <a:rPr lang="en-US" i="1" dirty="0" smtClean="0">
                <a:latin typeface="Times New Roman"/>
                <a:cs typeface="Times New Roman"/>
              </a:rPr>
              <a:t>Dalhousie University,</a:t>
            </a:r>
          </a:p>
          <a:p>
            <a:r>
              <a:rPr lang="en-US" i="1" dirty="0" smtClean="0">
                <a:latin typeface="Times New Roman"/>
                <a:cs typeface="Times New Roman"/>
              </a:rPr>
              <a:t>Halifax Canada</a:t>
            </a:r>
          </a:p>
          <a:p>
            <a:endParaRPr lang="en-US" i="1" dirty="0" smtClean="0">
              <a:latin typeface="Times New Roman"/>
              <a:cs typeface="Times New Roman"/>
            </a:endParaRPr>
          </a:p>
          <a:p>
            <a:r>
              <a:rPr lang="en-US" sz="2857" dirty="0" err="1" smtClean="0">
                <a:latin typeface="Times New Roman"/>
                <a:cs typeface="Times New Roman"/>
                <a:hlinkClick r:id="rId2"/>
              </a:rPr>
              <a:t>Bob.Branton@dal.ca</a:t>
            </a:r>
            <a:endParaRPr lang="en-US" sz="2857" dirty="0" smtClean="0">
              <a:latin typeface="Times New Roman"/>
              <a:cs typeface="Times New Roman"/>
            </a:endParaRPr>
          </a:p>
        </p:txBody>
      </p:sp>
      <p:pic>
        <p:nvPicPr>
          <p:cNvPr id="4" name="Picture 3" descr="Screen Shot 2013-01-18 at 4.24.59 PM.png"/>
          <p:cNvPicPr>
            <a:picLocks noChangeAspect="1"/>
          </p:cNvPicPr>
          <p:nvPr/>
        </p:nvPicPr>
        <p:blipFill>
          <a:blip r:embed="rId3"/>
          <a:stretch>
            <a:fillRect/>
          </a:stretch>
        </p:blipFill>
        <p:spPr>
          <a:xfrm>
            <a:off x="0" y="471705"/>
            <a:ext cx="9144000" cy="955444"/>
          </a:xfrm>
          <a:prstGeom prst="rect">
            <a:avLst/>
          </a:prstGeom>
        </p:spPr>
      </p:pic>
      <p:pic>
        <p:nvPicPr>
          <p:cNvPr id="5" name="Picture 1"/>
          <p:cNvPicPr>
            <a:picLocks noChangeAspect="1" noChangeArrowheads="1"/>
          </p:cNvPicPr>
          <p:nvPr/>
        </p:nvPicPr>
        <p:blipFill>
          <a:blip r:embed="rId4"/>
          <a:srcRect/>
          <a:stretch>
            <a:fillRect/>
          </a:stretch>
        </p:blipFill>
        <p:spPr bwMode="auto">
          <a:xfrm>
            <a:off x="3902047" y="5875852"/>
            <a:ext cx="1470025" cy="731838"/>
          </a:xfrm>
          <a:prstGeom prst="rect">
            <a:avLst/>
          </a:prstGeom>
          <a:noFill/>
          <a:ln w="9525">
            <a:noFill/>
            <a:round/>
            <a:headEnd/>
            <a:tailEnd/>
          </a:ln>
        </p:spPr>
      </p:pic>
      <p:pic>
        <p:nvPicPr>
          <p:cNvPr id="6" name="Picture 2"/>
          <p:cNvPicPr>
            <a:picLocks noChangeAspect="1" noChangeArrowheads="1"/>
          </p:cNvPicPr>
          <p:nvPr/>
        </p:nvPicPr>
        <p:blipFill>
          <a:blip r:embed="rId5"/>
          <a:srcRect/>
          <a:stretch>
            <a:fillRect/>
          </a:stretch>
        </p:blipFill>
        <p:spPr bwMode="auto">
          <a:xfrm>
            <a:off x="1727195" y="5875852"/>
            <a:ext cx="1752600" cy="677863"/>
          </a:xfrm>
          <a:prstGeom prst="rect">
            <a:avLst/>
          </a:prstGeom>
          <a:noFill/>
          <a:ln w="9525">
            <a:noFill/>
            <a:round/>
            <a:headEnd/>
            <a:tailEnd/>
          </a:ln>
        </p:spPr>
      </p:pic>
      <p:pic>
        <p:nvPicPr>
          <p:cNvPr id="7" name="Picture 6"/>
          <p:cNvPicPr>
            <a:picLocks noChangeAspect="1"/>
          </p:cNvPicPr>
          <p:nvPr/>
        </p:nvPicPr>
        <p:blipFill>
          <a:blip r:embed="rId6"/>
          <a:stretch>
            <a:fillRect/>
          </a:stretch>
        </p:blipFill>
        <p:spPr>
          <a:xfrm>
            <a:off x="5684770" y="5880593"/>
            <a:ext cx="1325668" cy="666622"/>
          </a:xfrm>
          <a:prstGeom prst="rect">
            <a:avLst/>
          </a:prstGeom>
        </p:spPr>
      </p:pic>
      <p:sp>
        <p:nvSpPr>
          <p:cNvPr id="9" name="Slide Number Placeholder 8"/>
          <p:cNvSpPr>
            <a:spLocks noGrp="1"/>
          </p:cNvSpPr>
          <p:nvPr>
            <p:ph type="sldNum" sz="quarter" idx="12"/>
          </p:nvPr>
        </p:nvSpPr>
        <p:spPr/>
        <p:txBody>
          <a:bodyPr/>
          <a:lstStyle/>
          <a:p>
            <a:fld id="{E34DA194-6E72-4A4B-BBEE-526D1626C85A}" type="slidenum">
              <a:rPr lang="en-US" smtClean="0"/>
              <a:pPr/>
              <a:t>1</a:t>
            </a:fld>
            <a:endParaRPr lang="en-US"/>
          </a:p>
        </p:txBody>
      </p:sp>
      <p:sp>
        <p:nvSpPr>
          <p:cNvPr id="10" name="Date Placeholder 9"/>
          <p:cNvSpPr>
            <a:spLocks noGrp="1"/>
          </p:cNvSpPr>
          <p:nvPr>
            <p:ph type="dt" sz="half" idx="10"/>
          </p:nvPr>
        </p:nvSpPr>
        <p:spPr/>
        <p:txBody>
          <a:bodyPr/>
          <a:lstStyle/>
          <a:p>
            <a:fld id="{7F4B9F65-596F-6D43-BA33-F64851A53E02}" type="datetime1">
              <a:rPr lang="en-US" smtClean="0"/>
              <a:pPr/>
              <a:t>1/23/13</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lgn="ctr"/>
            <a:r>
              <a:rPr lang="en-US" sz="4400" dirty="0" smtClean="0"/>
              <a:t>Discoverable</a:t>
            </a:r>
            <a:endParaRPr lang="en-US" sz="4400" dirty="0"/>
          </a:p>
        </p:txBody>
      </p:sp>
      <p:sp>
        <p:nvSpPr>
          <p:cNvPr id="3" name="Content Placeholder 2"/>
          <p:cNvSpPr>
            <a:spLocks noGrp="1"/>
          </p:cNvSpPr>
          <p:nvPr>
            <p:ph idx="1"/>
          </p:nvPr>
        </p:nvSpPr>
        <p:spPr/>
        <p:txBody>
          <a:bodyPr/>
          <a:lstStyle/>
          <a:p>
            <a:pPr marL="0" indent="0">
              <a:buNone/>
            </a:pPr>
            <a:r>
              <a:rPr lang="en-US" sz="4000" i="1" dirty="0" smtClean="0">
                <a:latin typeface="Times"/>
                <a:cs typeface="Times"/>
              </a:rPr>
              <a:t>Listed in publicly searchable online catalog systems …</a:t>
            </a:r>
          </a:p>
          <a:p>
            <a:pPr lvl="1"/>
            <a:r>
              <a:rPr lang="en-US" dirty="0" smtClean="0"/>
              <a:t>Global Change Master Directory (GCMD)</a:t>
            </a:r>
          </a:p>
          <a:p>
            <a:pPr lvl="1"/>
            <a:r>
              <a:rPr lang="en-US" dirty="0" smtClean="0"/>
              <a:t>GOOGLE, BING</a:t>
            </a:r>
          </a:p>
          <a:p>
            <a:pPr lvl="1"/>
            <a:r>
              <a:rPr lang="en-US" dirty="0" err="1" smtClean="0"/>
              <a:t>Wikepedia</a:t>
            </a:r>
            <a:endParaRPr lang="en-US" dirty="0"/>
          </a:p>
        </p:txBody>
      </p:sp>
      <p:sp>
        <p:nvSpPr>
          <p:cNvPr id="5" name="Slide Number Placeholder 4"/>
          <p:cNvSpPr>
            <a:spLocks noGrp="1"/>
          </p:cNvSpPr>
          <p:nvPr>
            <p:ph type="sldNum" sz="quarter" idx="12"/>
          </p:nvPr>
        </p:nvSpPr>
        <p:spPr/>
        <p:txBody>
          <a:bodyPr/>
          <a:lstStyle/>
          <a:p>
            <a:fld id="{E34DA194-6E72-4A4B-BBEE-526D1626C85A}" type="slidenum">
              <a:rPr lang="en-US" smtClean="0"/>
              <a:pPr/>
              <a:t>10</a:t>
            </a:fld>
            <a:endParaRPr lang="en-US"/>
          </a:p>
        </p:txBody>
      </p:sp>
      <p:sp>
        <p:nvSpPr>
          <p:cNvPr id="6" name="Date Placeholder 5"/>
          <p:cNvSpPr>
            <a:spLocks noGrp="1"/>
          </p:cNvSpPr>
          <p:nvPr>
            <p:ph type="dt" sz="half" idx="10"/>
          </p:nvPr>
        </p:nvSpPr>
        <p:spPr/>
        <p:txBody>
          <a:bodyPr/>
          <a:lstStyle/>
          <a:p>
            <a:fld id="{2CFB5AC6-8F3E-7543-A507-95DE0F754DCF}" type="datetime1">
              <a:rPr lang="en-US" smtClean="0"/>
              <a:pPr/>
              <a:t>1/23/13</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0" name="Group 19"/>
          <p:cNvGrpSpPr/>
          <p:nvPr/>
        </p:nvGrpSpPr>
        <p:grpSpPr>
          <a:xfrm>
            <a:off x="1969721" y="1107389"/>
            <a:ext cx="5219044" cy="5429089"/>
            <a:chOff x="1969721" y="1107389"/>
            <a:chExt cx="5219044" cy="5429089"/>
          </a:xfrm>
        </p:grpSpPr>
        <p:pic>
          <p:nvPicPr>
            <p:cNvPr id="19" name="Picture 18" descr="Screen Shot 2013-01-20 at 5.42.16 PM.png"/>
            <p:cNvPicPr>
              <a:picLocks noChangeAspect="1"/>
            </p:cNvPicPr>
            <p:nvPr/>
          </p:nvPicPr>
          <p:blipFill>
            <a:blip r:embed="rId2"/>
            <a:srcRect l="1024" t="939" b="4693"/>
            <a:stretch>
              <a:fillRect/>
            </a:stretch>
          </p:blipFill>
          <p:spPr>
            <a:xfrm>
              <a:off x="1969721" y="1107389"/>
              <a:ext cx="5219044" cy="5429089"/>
            </a:xfrm>
            <a:prstGeom prst="rect">
              <a:avLst/>
            </a:prstGeom>
          </p:spPr>
        </p:pic>
        <p:cxnSp>
          <p:nvCxnSpPr>
            <p:cNvPr id="17" name="Straight Arrow Connector 16"/>
            <p:cNvCxnSpPr/>
            <p:nvPr/>
          </p:nvCxnSpPr>
          <p:spPr>
            <a:xfrm flipV="1">
              <a:off x="2590800" y="4329094"/>
              <a:ext cx="505094" cy="28860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22" name="Group 21"/>
          <p:cNvGrpSpPr/>
          <p:nvPr/>
        </p:nvGrpSpPr>
        <p:grpSpPr>
          <a:xfrm>
            <a:off x="1977345" y="1030300"/>
            <a:ext cx="5211420" cy="5483088"/>
            <a:chOff x="1977345" y="1030300"/>
            <a:chExt cx="5211420" cy="5483088"/>
          </a:xfrm>
        </p:grpSpPr>
        <p:pic>
          <p:nvPicPr>
            <p:cNvPr id="21" name="Picture 20" descr="Screen Shot 2013-01-20 at 5.42.43 PM.png"/>
            <p:cNvPicPr>
              <a:picLocks noChangeAspect="1"/>
            </p:cNvPicPr>
            <p:nvPr/>
          </p:nvPicPr>
          <p:blipFill>
            <a:blip r:embed="rId3"/>
            <a:srcRect l="1026" b="4693"/>
            <a:stretch>
              <a:fillRect/>
            </a:stretch>
          </p:blipFill>
          <p:spPr>
            <a:xfrm>
              <a:off x="1977345" y="1030300"/>
              <a:ext cx="5211420" cy="5483088"/>
            </a:xfrm>
            <a:prstGeom prst="rect">
              <a:avLst/>
            </a:prstGeom>
          </p:spPr>
        </p:pic>
        <p:cxnSp>
          <p:nvCxnSpPr>
            <p:cNvPr id="16" name="Straight Arrow Connector 15"/>
            <p:cNvCxnSpPr/>
            <p:nvPr/>
          </p:nvCxnSpPr>
          <p:spPr>
            <a:xfrm flipV="1">
              <a:off x="2590800" y="4617700"/>
              <a:ext cx="505094" cy="28860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1991492" y="1030300"/>
            <a:ext cx="5212080" cy="5499041"/>
            <a:chOff x="1991492" y="1030300"/>
            <a:chExt cx="5212080" cy="5499041"/>
          </a:xfrm>
        </p:grpSpPr>
        <p:pic>
          <p:nvPicPr>
            <p:cNvPr id="23" name="Picture 22" descr="Screen Shot 2013-01-20 at 5.44.53 PM.png"/>
            <p:cNvPicPr>
              <a:picLocks noChangeAspect="1"/>
            </p:cNvPicPr>
            <p:nvPr/>
          </p:nvPicPr>
          <p:blipFill>
            <a:blip r:embed="rId4"/>
            <a:srcRect b="3780"/>
            <a:stretch>
              <a:fillRect/>
            </a:stretch>
          </p:blipFill>
          <p:spPr>
            <a:xfrm>
              <a:off x="1991492" y="1030300"/>
              <a:ext cx="5212080" cy="5499041"/>
            </a:xfrm>
            <a:prstGeom prst="rect">
              <a:avLst/>
            </a:prstGeom>
          </p:spPr>
        </p:pic>
        <p:cxnSp>
          <p:nvCxnSpPr>
            <p:cNvPr id="15" name="Straight Arrow Connector 14"/>
            <p:cNvCxnSpPr/>
            <p:nvPr/>
          </p:nvCxnSpPr>
          <p:spPr>
            <a:xfrm flipV="1">
              <a:off x="2800054" y="3953905"/>
              <a:ext cx="505094" cy="28860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4914712" y="3254914"/>
              <a:ext cx="505094" cy="28860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1999112" y="1006475"/>
            <a:ext cx="5204460" cy="5499041"/>
            <a:chOff x="1999112" y="1006475"/>
            <a:chExt cx="5204460" cy="5499041"/>
          </a:xfrm>
        </p:grpSpPr>
        <p:pic>
          <p:nvPicPr>
            <p:cNvPr id="25" name="Picture 24" descr="Screen Shot 2013-01-20 at 5.45.10 PM.png"/>
            <p:cNvPicPr>
              <a:picLocks noChangeAspect="1"/>
            </p:cNvPicPr>
            <p:nvPr/>
          </p:nvPicPr>
          <p:blipFill>
            <a:blip r:embed="rId5"/>
            <a:srcRect b="3780"/>
            <a:stretch>
              <a:fillRect/>
            </a:stretch>
          </p:blipFill>
          <p:spPr>
            <a:xfrm>
              <a:off x="1999112" y="1006475"/>
              <a:ext cx="5204460" cy="5499041"/>
            </a:xfrm>
            <a:prstGeom prst="rect">
              <a:avLst/>
            </a:prstGeom>
          </p:spPr>
        </p:pic>
        <p:cxnSp>
          <p:nvCxnSpPr>
            <p:cNvPr id="13" name="Straight Arrow Connector 12"/>
            <p:cNvCxnSpPr/>
            <p:nvPr/>
          </p:nvCxnSpPr>
          <p:spPr>
            <a:xfrm flipV="1">
              <a:off x="2590800" y="4040488"/>
              <a:ext cx="505094" cy="28860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28" name="Group 27"/>
          <p:cNvGrpSpPr/>
          <p:nvPr/>
        </p:nvGrpSpPr>
        <p:grpSpPr>
          <a:xfrm>
            <a:off x="1999112" y="1030300"/>
            <a:ext cx="5204460" cy="5715000"/>
            <a:chOff x="1999112" y="1030300"/>
            <a:chExt cx="5204460" cy="5715000"/>
          </a:xfrm>
        </p:grpSpPr>
        <p:pic>
          <p:nvPicPr>
            <p:cNvPr id="27" name="Picture 26" descr="Screen Shot 2013-01-20 at 5.45.48 PM.png"/>
            <p:cNvPicPr>
              <a:picLocks noChangeAspect="1"/>
            </p:cNvPicPr>
            <p:nvPr/>
          </p:nvPicPr>
          <p:blipFill>
            <a:blip r:embed="rId6"/>
            <a:stretch>
              <a:fillRect/>
            </a:stretch>
          </p:blipFill>
          <p:spPr>
            <a:xfrm>
              <a:off x="1999112" y="1030300"/>
              <a:ext cx="5204460" cy="5715000"/>
            </a:xfrm>
            <a:prstGeom prst="rect">
              <a:avLst/>
            </a:prstGeom>
          </p:spPr>
        </p:pic>
        <p:cxnSp>
          <p:nvCxnSpPr>
            <p:cNvPr id="12" name="Straight Arrow Connector 11"/>
            <p:cNvCxnSpPr/>
            <p:nvPr/>
          </p:nvCxnSpPr>
          <p:spPr>
            <a:xfrm flipV="1">
              <a:off x="3305148" y="3110611"/>
              <a:ext cx="505094" cy="28860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a:off x="1999112" y="1006475"/>
            <a:ext cx="5204460" cy="5507308"/>
            <a:chOff x="1999112" y="1006475"/>
            <a:chExt cx="5204460" cy="5507308"/>
          </a:xfrm>
        </p:grpSpPr>
        <p:pic>
          <p:nvPicPr>
            <p:cNvPr id="29" name="Picture 28" descr="Screen Shot 2013-01-20 at 5.46.24 PM.png"/>
            <p:cNvPicPr>
              <a:picLocks noChangeAspect="1"/>
            </p:cNvPicPr>
            <p:nvPr/>
          </p:nvPicPr>
          <p:blipFill>
            <a:blip r:embed="rId7"/>
            <a:srcRect b="2858"/>
            <a:stretch>
              <a:fillRect/>
            </a:stretch>
          </p:blipFill>
          <p:spPr>
            <a:xfrm>
              <a:off x="1999112" y="1006475"/>
              <a:ext cx="5204460" cy="5507308"/>
            </a:xfrm>
            <a:prstGeom prst="rect">
              <a:avLst/>
            </a:prstGeom>
          </p:spPr>
        </p:pic>
        <p:cxnSp>
          <p:nvCxnSpPr>
            <p:cNvPr id="11" name="Straight Arrow Connector 10"/>
            <p:cNvCxnSpPr/>
            <p:nvPr/>
          </p:nvCxnSpPr>
          <p:spPr>
            <a:xfrm flipV="1">
              <a:off x="2590800" y="3399217"/>
              <a:ext cx="505094" cy="28860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pic>
        <p:nvPicPr>
          <p:cNvPr id="31" name="Picture 30" descr="Screen Shot 2013-01-20 at 5.47.13 PM.png"/>
          <p:cNvPicPr>
            <a:picLocks noChangeAspect="1"/>
          </p:cNvPicPr>
          <p:nvPr/>
        </p:nvPicPr>
        <p:blipFill>
          <a:blip r:embed="rId8"/>
          <a:stretch>
            <a:fillRect/>
          </a:stretch>
        </p:blipFill>
        <p:spPr>
          <a:xfrm>
            <a:off x="1115853" y="1054700"/>
            <a:ext cx="6804660" cy="5654040"/>
          </a:xfrm>
          <a:prstGeom prst="rect">
            <a:avLst/>
          </a:prstGeom>
        </p:spPr>
      </p:pic>
      <p:sp>
        <p:nvSpPr>
          <p:cNvPr id="6" name="Title 5"/>
          <p:cNvSpPr>
            <a:spLocks noGrp="1"/>
          </p:cNvSpPr>
          <p:nvPr>
            <p:ph type="title"/>
          </p:nvPr>
        </p:nvSpPr>
        <p:spPr>
          <a:xfrm>
            <a:off x="457200" y="-79012"/>
            <a:ext cx="8229600" cy="1143000"/>
          </a:xfrm>
        </p:spPr>
        <p:txBody>
          <a:bodyPr>
            <a:noAutofit/>
          </a:bodyPr>
          <a:lstStyle/>
          <a:p>
            <a:pPr lvl="1" algn="ctr" defTabSz="457200" rtl="0">
              <a:spcBef>
                <a:spcPct val="0"/>
              </a:spcBef>
            </a:pPr>
            <a:r>
              <a:rPr lang="en-US" sz="3200" dirty="0" smtClean="0"/>
              <a:t>Global Change Master Directory (GCMD)</a:t>
            </a:r>
            <a:br>
              <a:rPr lang="en-US" sz="3200" dirty="0" smtClean="0"/>
            </a:br>
            <a:r>
              <a:rPr lang="en-US" sz="2400" dirty="0" smtClean="0">
                <a:hlinkClick r:id="rId9"/>
              </a:rPr>
              <a:t>gcmd.nasa.gov</a:t>
            </a:r>
            <a:endParaRPr lang="en-US" sz="3200" dirty="0"/>
          </a:p>
        </p:txBody>
      </p:sp>
      <p:sp>
        <p:nvSpPr>
          <p:cNvPr id="5" name="Slide Number Placeholder 4"/>
          <p:cNvSpPr>
            <a:spLocks noGrp="1"/>
          </p:cNvSpPr>
          <p:nvPr>
            <p:ph type="sldNum" sz="quarter" idx="12"/>
          </p:nvPr>
        </p:nvSpPr>
        <p:spPr/>
        <p:txBody>
          <a:bodyPr/>
          <a:lstStyle/>
          <a:p>
            <a:fld id="{E34DA194-6E72-4A4B-BBEE-526D1626C85A}" type="slidenum">
              <a:rPr lang="en-US" smtClean="0"/>
              <a:pPr/>
              <a:t>11</a:t>
            </a:fld>
            <a:endParaRPr lang="en-US"/>
          </a:p>
        </p:txBody>
      </p:sp>
      <p:grpSp>
        <p:nvGrpSpPr>
          <p:cNvPr id="34" name="Group 33"/>
          <p:cNvGrpSpPr/>
          <p:nvPr/>
        </p:nvGrpSpPr>
        <p:grpSpPr>
          <a:xfrm>
            <a:off x="723481" y="982075"/>
            <a:ext cx="7604593" cy="5795375"/>
            <a:chOff x="723481" y="949925"/>
            <a:chExt cx="7604593" cy="5795375"/>
          </a:xfrm>
        </p:grpSpPr>
        <p:sp>
          <p:nvSpPr>
            <p:cNvPr id="33" name="Rectangle 32"/>
            <p:cNvSpPr/>
            <p:nvPr/>
          </p:nvSpPr>
          <p:spPr>
            <a:xfrm>
              <a:off x="723481" y="949925"/>
              <a:ext cx="7604593" cy="57953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7"/>
            <p:cNvGrpSpPr/>
            <p:nvPr/>
          </p:nvGrpSpPr>
          <p:grpSpPr>
            <a:xfrm>
              <a:off x="1991342" y="1030300"/>
              <a:ext cx="5126275" cy="5455920"/>
              <a:chOff x="1991342" y="1030300"/>
              <a:chExt cx="5126275" cy="5455920"/>
            </a:xfrm>
          </p:grpSpPr>
          <p:pic>
            <p:nvPicPr>
              <p:cNvPr id="7" name="Picture 6" descr="Screen Shot 2013-01-20 at 5.41.56 PM.png"/>
              <p:cNvPicPr>
                <a:picLocks noChangeAspect="1"/>
              </p:cNvPicPr>
              <p:nvPr/>
            </p:nvPicPr>
            <p:blipFill>
              <a:blip r:embed="rId10"/>
              <a:srcRect l="2042" r="1021"/>
              <a:stretch>
                <a:fillRect/>
              </a:stretch>
            </p:blipFill>
            <p:spPr>
              <a:xfrm>
                <a:off x="1991342" y="1030300"/>
                <a:ext cx="5126275" cy="5455920"/>
              </a:xfrm>
              <a:prstGeom prst="rect">
                <a:avLst/>
              </a:prstGeom>
            </p:spPr>
          </p:pic>
          <p:cxnSp>
            <p:nvCxnSpPr>
              <p:cNvPr id="9" name="Straight Arrow Connector 8"/>
              <p:cNvCxnSpPr/>
              <p:nvPr/>
            </p:nvCxnSpPr>
            <p:spPr>
              <a:xfrm flipV="1">
                <a:off x="1991492" y="4040488"/>
                <a:ext cx="505094" cy="28860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sp>
        <p:nvSpPr>
          <p:cNvPr id="32" name="TextBox 31"/>
          <p:cNvSpPr txBox="1"/>
          <p:nvPr/>
        </p:nvSpPr>
        <p:spPr>
          <a:xfrm>
            <a:off x="8590338" y="6404575"/>
            <a:ext cx="457200" cy="276999"/>
          </a:xfrm>
          <a:prstGeom prst="rect">
            <a:avLst/>
          </a:prstGeom>
          <a:noFill/>
        </p:spPr>
        <p:txBody>
          <a:bodyPr wrap="square" rtlCol="0">
            <a:spAutoFit/>
          </a:bodyPr>
          <a:lstStyle/>
          <a:p>
            <a:r>
              <a:rPr lang="en-US" sz="1200" dirty="0" smtClean="0">
                <a:solidFill>
                  <a:schemeClr val="tx1">
                    <a:lumMod val="50000"/>
                    <a:lumOff val="50000"/>
                  </a:schemeClr>
                </a:solidFill>
              </a:rPr>
              <a:t>/ +8</a:t>
            </a:r>
            <a:endParaRPr lang="en-US" sz="1200" dirty="0">
              <a:solidFill>
                <a:schemeClr val="tx1">
                  <a:lumMod val="50000"/>
                  <a:lumOff val="50000"/>
                </a:schemeClr>
              </a:solidFill>
            </a:endParaRPr>
          </a:p>
        </p:txBody>
      </p:sp>
      <p:sp>
        <p:nvSpPr>
          <p:cNvPr id="35" name="Date Placeholder 34"/>
          <p:cNvSpPr>
            <a:spLocks noGrp="1"/>
          </p:cNvSpPr>
          <p:nvPr>
            <p:ph type="dt" sz="half" idx="10"/>
          </p:nvPr>
        </p:nvSpPr>
        <p:spPr/>
        <p:txBody>
          <a:bodyPr/>
          <a:lstStyle/>
          <a:p>
            <a:fld id="{FA12CFBA-E4D8-C74F-A9EB-1DE812690752}" type="datetime1">
              <a:rPr lang="en-US" smtClean="0"/>
              <a:pPr/>
              <a:t>1/23/13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2"/>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4"/>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6"/>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8"/>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30"/>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3962"/>
            <a:ext cx="8229600" cy="1143000"/>
          </a:xfrm>
        </p:spPr>
        <p:txBody>
          <a:bodyPr>
            <a:normAutofit fontScale="90000"/>
          </a:bodyPr>
          <a:lstStyle/>
          <a:p>
            <a:r>
              <a:rPr lang="en-US" dirty="0" smtClean="0"/>
              <a:t>GCMD via Commercial Search Engines</a:t>
            </a:r>
            <a:endParaRPr lang="en-US" dirty="0"/>
          </a:p>
        </p:txBody>
      </p:sp>
      <p:pic>
        <p:nvPicPr>
          <p:cNvPr id="10" name="Content Placeholder 9" descr="Screen Shot 2013-01-20 at 6.32.30 PM.png"/>
          <p:cNvPicPr>
            <a:picLocks noGrp="1" noChangeAspect="1"/>
          </p:cNvPicPr>
          <p:nvPr>
            <p:ph sz="half" idx="2"/>
          </p:nvPr>
        </p:nvPicPr>
        <p:blipFill>
          <a:blip r:embed="rId2"/>
          <a:srcRect t="-2293" b="892"/>
          <a:stretch>
            <a:fillRect/>
          </a:stretch>
        </p:blipFill>
        <p:spPr>
          <a:xfrm>
            <a:off x="442769" y="1063765"/>
            <a:ext cx="4040188" cy="2630668"/>
          </a:xfrm>
        </p:spPr>
      </p:pic>
      <p:pic>
        <p:nvPicPr>
          <p:cNvPr id="11" name="Content Placeholder 10" descr="Screen Shot 2013-01-20 at 6.33.55 PM.png"/>
          <p:cNvPicPr>
            <a:picLocks noGrp="1" noChangeAspect="1"/>
          </p:cNvPicPr>
          <p:nvPr>
            <p:ph sz="quarter" idx="4"/>
          </p:nvPr>
        </p:nvPicPr>
        <p:blipFill>
          <a:blip r:embed="rId3"/>
          <a:srcRect t="4645" b="7285"/>
          <a:stretch>
            <a:fillRect/>
          </a:stretch>
        </p:blipFill>
        <p:spPr>
          <a:xfrm>
            <a:off x="4645025" y="1107055"/>
            <a:ext cx="4041775" cy="2726913"/>
          </a:xfrm>
        </p:spPr>
      </p:pic>
      <p:sp>
        <p:nvSpPr>
          <p:cNvPr id="4" name="Slide Number Placeholder 3"/>
          <p:cNvSpPr>
            <a:spLocks noGrp="1"/>
          </p:cNvSpPr>
          <p:nvPr>
            <p:ph type="sldNum" sz="quarter" idx="12"/>
          </p:nvPr>
        </p:nvSpPr>
        <p:spPr/>
        <p:txBody>
          <a:bodyPr/>
          <a:lstStyle/>
          <a:p>
            <a:fld id="{E34DA194-6E72-4A4B-BBEE-526D1626C85A}" type="slidenum">
              <a:rPr lang="en-US" smtClean="0"/>
              <a:pPr/>
              <a:t>12</a:t>
            </a:fld>
            <a:endParaRPr lang="en-US"/>
          </a:p>
        </p:txBody>
      </p:sp>
      <p:pic>
        <p:nvPicPr>
          <p:cNvPr id="12" name="Picture 11" descr="Screen Shot 2013-01-20 at 6.40.51 PM.png"/>
          <p:cNvPicPr>
            <a:picLocks noChangeAspect="1"/>
          </p:cNvPicPr>
          <p:nvPr/>
        </p:nvPicPr>
        <p:blipFill>
          <a:blip r:embed="rId4"/>
          <a:stretch>
            <a:fillRect/>
          </a:stretch>
        </p:blipFill>
        <p:spPr>
          <a:xfrm>
            <a:off x="1522413" y="4685140"/>
            <a:ext cx="5949950" cy="1714500"/>
          </a:xfrm>
          <a:prstGeom prst="rect">
            <a:avLst/>
          </a:prstGeom>
        </p:spPr>
      </p:pic>
      <p:pic>
        <p:nvPicPr>
          <p:cNvPr id="16" name="Picture 15" descr="Screen Shot 2013-01-20 at 6.44.50 PM.png"/>
          <p:cNvPicPr>
            <a:picLocks noChangeAspect="1"/>
          </p:cNvPicPr>
          <p:nvPr/>
        </p:nvPicPr>
        <p:blipFill>
          <a:blip r:embed="rId5"/>
          <a:srcRect t="14173"/>
          <a:stretch>
            <a:fillRect/>
          </a:stretch>
        </p:blipFill>
        <p:spPr>
          <a:xfrm>
            <a:off x="755659" y="4111558"/>
            <a:ext cx="1676400" cy="545000"/>
          </a:xfrm>
          <a:prstGeom prst="rect">
            <a:avLst/>
          </a:prstGeom>
        </p:spPr>
      </p:pic>
      <p:sp>
        <p:nvSpPr>
          <p:cNvPr id="17" name="Rectangle 16"/>
          <p:cNvSpPr/>
          <p:nvPr/>
        </p:nvSpPr>
        <p:spPr>
          <a:xfrm>
            <a:off x="471583" y="1259797"/>
            <a:ext cx="531916" cy="584776"/>
          </a:xfrm>
          <a:prstGeom prst="rect">
            <a:avLst/>
          </a:prstGeom>
        </p:spPr>
        <p:txBody>
          <a:bodyPr wrap="square">
            <a:spAutoFit/>
          </a:bodyPr>
          <a:lstStyle/>
          <a:p>
            <a:r>
              <a:rPr lang="en-US" sz="3200" dirty="0" smtClean="0">
                <a:solidFill>
                  <a:srgbClr val="008000"/>
                </a:solidFill>
                <a:latin typeface="Zapf Dingbats"/>
                <a:ea typeface="Zapf Dingbats"/>
                <a:cs typeface="Zapf Dingbats"/>
              </a:rPr>
              <a:t>✔</a:t>
            </a:r>
            <a:endParaRPr lang="en-US" sz="3200" dirty="0">
              <a:solidFill>
                <a:srgbClr val="008000"/>
              </a:solidFill>
            </a:endParaRPr>
          </a:p>
        </p:txBody>
      </p:sp>
      <p:sp>
        <p:nvSpPr>
          <p:cNvPr id="18" name="Rectangle 17"/>
          <p:cNvSpPr/>
          <p:nvPr/>
        </p:nvSpPr>
        <p:spPr>
          <a:xfrm>
            <a:off x="4638440" y="1224134"/>
            <a:ext cx="595035" cy="584776"/>
          </a:xfrm>
          <a:prstGeom prst="rect">
            <a:avLst/>
          </a:prstGeom>
        </p:spPr>
        <p:txBody>
          <a:bodyPr wrap="none">
            <a:spAutoFit/>
          </a:bodyPr>
          <a:lstStyle/>
          <a:p>
            <a:r>
              <a:rPr lang="en-US" sz="3200" dirty="0" smtClean="0">
                <a:solidFill>
                  <a:srgbClr val="FF0000"/>
                </a:solidFill>
              </a:rPr>
              <a:t>✗</a:t>
            </a:r>
            <a:endParaRPr lang="en-US" sz="3200" dirty="0">
              <a:solidFill>
                <a:srgbClr val="FF0000"/>
              </a:solidFill>
            </a:endParaRPr>
          </a:p>
        </p:txBody>
      </p:sp>
      <p:cxnSp>
        <p:nvCxnSpPr>
          <p:cNvPr id="20" name="Straight Arrow Connector 19"/>
          <p:cNvCxnSpPr/>
          <p:nvPr/>
        </p:nvCxnSpPr>
        <p:spPr>
          <a:xfrm flipV="1">
            <a:off x="5636381" y="5427631"/>
            <a:ext cx="387048" cy="19603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3413276" y="5982305"/>
            <a:ext cx="387048" cy="19603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3413276" y="5786273"/>
            <a:ext cx="387048" cy="19603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5595257" y="5786273"/>
            <a:ext cx="387048" cy="19603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1232129" y="6160318"/>
            <a:ext cx="387048" cy="19603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1263579" y="5780538"/>
            <a:ext cx="387048" cy="19603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3413276" y="6301624"/>
            <a:ext cx="387048" cy="19603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Date Placeholder 18"/>
          <p:cNvSpPr>
            <a:spLocks noGrp="1"/>
          </p:cNvSpPr>
          <p:nvPr>
            <p:ph type="dt" sz="half" idx="10"/>
          </p:nvPr>
        </p:nvSpPr>
        <p:spPr/>
        <p:txBody>
          <a:bodyPr/>
          <a:lstStyle/>
          <a:p>
            <a:fld id="{4177054A-528E-C74E-BB97-60DCC1280B50}" type="datetime1">
              <a:rPr lang="en-US" smtClean="0"/>
              <a:pPr/>
              <a:t>1/23/13</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smtClean="0"/>
              <a:t>Accessibility</a:t>
            </a:r>
            <a:endParaRPr lang="en-US" dirty="0"/>
          </a:p>
        </p:txBody>
      </p:sp>
      <p:sp>
        <p:nvSpPr>
          <p:cNvPr id="3" name="Content Placeholder 2"/>
          <p:cNvSpPr>
            <a:spLocks noGrp="1"/>
          </p:cNvSpPr>
          <p:nvPr>
            <p:ph idx="1"/>
          </p:nvPr>
        </p:nvSpPr>
        <p:spPr/>
        <p:txBody>
          <a:bodyPr/>
          <a:lstStyle/>
          <a:p>
            <a:pPr marL="0" indent="0">
              <a:buNone/>
            </a:pPr>
            <a:r>
              <a:rPr lang="en-US" sz="4000" i="1" dirty="0" smtClean="0">
                <a:latin typeface="Times"/>
                <a:cs typeface="Times"/>
              </a:rPr>
              <a:t>Downloadable via geo-referenced systems on marine species … </a:t>
            </a:r>
            <a:endParaRPr lang="en-US" sz="4000" i="1" dirty="0" smtClean="0">
              <a:latin typeface="Times"/>
              <a:cs typeface="Times"/>
            </a:endParaRPr>
          </a:p>
          <a:p>
            <a:pPr lvl="1"/>
            <a:r>
              <a:rPr lang="en-US" dirty="0" smtClean="0"/>
              <a:t>Sea Around Us </a:t>
            </a:r>
            <a:r>
              <a:rPr lang="en-US" dirty="0" smtClean="0"/>
              <a:t>Project</a:t>
            </a:r>
            <a:endParaRPr lang="en-US" dirty="0" smtClean="0"/>
          </a:p>
          <a:p>
            <a:pPr lvl="1"/>
            <a:r>
              <a:rPr lang="en-US" dirty="0" smtClean="0"/>
              <a:t>Ocean </a:t>
            </a:r>
            <a:r>
              <a:rPr lang="en-US" dirty="0" smtClean="0"/>
              <a:t>Biogeographic Information System (OBIS)</a:t>
            </a:r>
          </a:p>
          <a:p>
            <a:pPr lvl="1"/>
            <a:r>
              <a:rPr lang="en-US" dirty="0" smtClean="0"/>
              <a:t>Ocean </a:t>
            </a:r>
            <a:r>
              <a:rPr lang="en-US" dirty="0"/>
              <a:t>Tracking Network (OTN</a:t>
            </a:r>
            <a:r>
              <a:rPr lang="en-US" dirty="0" smtClean="0"/>
              <a:t>) </a:t>
            </a:r>
            <a:endParaRPr lang="en-US" dirty="0" smtClean="0"/>
          </a:p>
          <a:p>
            <a:pPr lvl="1">
              <a:buNone/>
            </a:pPr>
            <a:endParaRPr lang="en-US" dirty="0"/>
          </a:p>
        </p:txBody>
      </p:sp>
      <p:sp>
        <p:nvSpPr>
          <p:cNvPr id="5" name="Slide Number Placeholder 4"/>
          <p:cNvSpPr>
            <a:spLocks noGrp="1"/>
          </p:cNvSpPr>
          <p:nvPr>
            <p:ph type="sldNum" sz="quarter" idx="12"/>
          </p:nvPr>
        </p:nvSpPr>
        <p:spPr/>
        <p:txBody>
          <a:bodyPr/>
          <a:lstStyle/>
          <a:p>
            <a:fld id="{E34DA194-6E72-4A4B-BBEE-526D1626C85A}" type="slidenum">
              <a:rPr lang="en-US" smtClean="0"/>
              <a:pPr/>
              <a:t>13</a:t>
            </a:fld>
            <a:endParaRPr lang="en-US"/>
          </a:p>
        </p:txBody>
      </p:sp>
      <p:sp>
        <p:nvSpPr>
          <p:cNvPr id="6" name="Date Placeholder 5"/>
          <p:cNvSpPr>
            <a:spLocks noGrp="1"/>
          </p:cNvSpPr>
          <p:nvPr>
            <p:ph type="dt" sz="half" idx="10"/>
          </p:nvPr>
        </p:nvSpPr>
        <p:spPr/>
        <p:txBody>
          <a:bodyPr/>
          <a:lstStyle/>
          <a:p>
            <a:fld id="{475FAABA-0097-5748-AA87-7A8927F5F87E}" type="datetime1">
              <a:rPr lang="en-US" smtClean="0"/>
              <a:pPr/>
              <a:t>1/23/13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 name="Picture 28" descr="Screen Shot 2013-01-22 at 11.57.07 AM.png"/>
          <p:cNvPicPr>
            <a:picLocks noChangeAspect="1"/>
          </p:cNvPicPr>
          <p:nvPr/>
        </p:nvPicPr>
        <p:blipFill>
          <a:blip r:embed="rId2"/>
          <a:stretch>
            <a:fillRect/>
          </a:stretch>
        </p:blipFill>
        <p:spPr>
          <a:xfrm>
            <a:off x="804290" y="1318351"/>
            <a:ext cx="7040880" cy="4812665"/>
          </a:xfrm>
          <a:prstGeom prst="rect">
            <a:avLst/>
          </a:prstGeom>
        </p:spPr>
      </p:pic>
      <p:grpSp>
        <p:nvGrpSpPr>
          <p:cNvPr id="39" name="Group 38"/>
          <p:cNvGrpSpPr/>
          <p:nvPr/>
        </p:nvGrpSpPr>
        <p:grpSpPr>
          <a:xfrm>
            <a:off x="647043" y="1417638"/>
            <a:ext cx="7571014" cy="4648200"/>
            <a:chOff x="759582" y="1417638"/>
            <a:chExt cx="7571014" cy="4648200"/>
          </a:xfrm>
        </p:grpSpPr>
        <p:pic>
          <p:nvPicPr>
            <p:cNvPr id="7" name="Picture 6" descr="Screen Shot 2013-01-21 at 6.41.34 AM.png"/>
            <p:cNvPicPr>
              <a:picLocks noChangeAspect="1"/>
            </p:cNvPicPr>
            <p:nvPr/>
          </p:nvPicPr>
          <p:blipFill>
            <a:blip r:embed="rId3"/>
            <a:stretch>
              <a:fillRect/>
            </a:stretch>
          </p:blipFill>
          <p:spPr>
            <a:xfrm>
              <a:off x="977296" y="1417638"/>
              <a:ext cx="7353300" cy="4648200"/>
            </a:xfrm>
            <a:prstGeom prst="rect">
              <a:avLst/>
            </a:prstGeom>
          </p:spPr>
        </p:pic>
        <p:cxnSp>
          <p:nvCxnSpPr>
            <p:cNvPr id="35" name="Straight Arrow Connector 34"/>
            <p:cNvCxnSpPr/>
            <p:nvPr/>
          </p:nvCxnSpPr>
          <p:spPr>
            <a:xfrm flipV="1">
              <a:off x="759582" y="3829353"/>
              <a:ext cx="435428" cy="26609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pic>
        <p:nvPicPr>
          <p:cNvPr id="8" name="Picture 7" descr="Screen Shot 2013-01-21 at 6.41.01 AM.png"/>
          <p:cNvPicPr>
            <a:picLocks noChangeAspect="1"/>
          </p:cNvPicPr>
          <p:nvPr/>
        </p:nvPicPr>
        <p:blipFill>
          <a:blip r:embed="rId4"/>
          <a:stretch>
            <a:fillRect/>
          </a:stretch>
        </p:blipFill>
        <p:spPr>
          <a:xfrm>
            <a:off x="575370" y="1494172"/>
            <a:ext cx="7330440" cy="4511040"/>
          </a:xfrm>
          <a:prstGeom prst="rect">
            <a:avLst/>
          </a:prstGeom>
        </p:spPr>
      </p:pic>
      <p:pic>
        <p:nvPicPr>
          <p:cNvPr id="9" name="Picture 8" descr="Screen Shot 2013-01-21 at 6.40.05 AM.png"/>
          <p:cNvPicPr>
            <a:picLocks noChangeAspect="1"/>
          </p:cNvPicPr>
          <p:nvPr/>
        </p:nvPicPr>
        <p:blipFill>
          <a:blip r:embed="rId5"/>
          <a:stretch>
            <a:fillRect/>
          </a:stretch>
        </p:blipFill>
        <p:spPr>
          <a:xfrm>
            <a:off x="736140" y="1444392"/>
            <a:ext cx="7482840" cy="4686300"/>
          </a:xfrm>
          <a:prstGeom prst="rect">
            <a:avLst/>
          </a:prstGeom>
        </p:spPr>
      </p:pic>
      <p:grpSp>
        <p:nvGrpSpPr>
          <p:cNvPr id="38" name="Group 37"/>
          <p:cNvGrpSpPr/>
          <p:nvPr/>
        </p:nvGrpSpPr>
        <p:grpSpPr>
          <a:xfrm>
            <a:off x="691892" y="1437801"/>
            <a:ext cx="7368540" cy="4746577"/>
            <a:chOff x="965201" y="1437801"/>
            <a:chExt cx="7368540" cy="4746577"/>
          </a:xfrm>
        </p:grpSpPr>
        <p:grpSp>
          <p:nvGrpSpPr>
            <p:cNvPr id="33" name="Group 32"/>
            <p:cNvGrpSpPr/>
            <p:nvPr/>
          </p:nvGrpSpPr>
          <p:grpSpPr>
            <a:xfrm>
              <a:off x="965201" y="1437801"/>
              <a:ext cx="7368540" cy="4746577"/>
              <a:chOff x="977296" y="1437801"/>
              <a:chExt cx="7368540" cy="4746577"/>
            </a:xfrm>
          </p:grpSpPr>
          <p:pic>
            <p:nvPicPr>
              <p:cNvPr id="10" name="Picture 9" descr="Screen Shot 2013-01-21 at 6.39.43 AM.png"/>
              <p:cNvPicPr>
                <a:picLocks noChangeAspect="1"/>
              </p:cNvPicPr>
              <p:nvPr/>
            </p:nvPicPr>
            <p:blipFill>
              <a:blip r:embed="rId6"/>
              <a:stretch>
                <a:fillRect/>
              </a:stretch>
            </p:blipFill>
            <p:spPr>
              <a:xfrm>
                <a:off x="977296" y="1437801"/>
                <a:ext cx="7368540" cy="4625340"/>
              </a:xfrm>
              <a:prstGeom prst="rect">
                <a:avLst/>
              </a:prstGeom>
            </p:spPr>
          </p:pic>
          <p:cxnSp>
            <p:nvCxnSpPr>
              <p:cNvPr id="23" name="Straight Arrow Connector 22"/>
              <p:cNvCxnSpPr/>
              <p:nvPr/>
            </p:nvCxnSpPr>
            <p:spPr>
              <a:xfrm flipV="1">
                <a:off x="6069392" y="5918283"/>
                <a:ext cx="435428" cy="26609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cxnSp>
          <p:nvCxnSpPr>
            <p:cNvPr id="22" name="Straight Arrow Connector 21"/>
            <p:cNvCxnSpPr/>
            <p:nvPr/>
          </p:nvCxnSpPr>
          <p:spPr>
            <a:xfrm flipV="1">
              <a:off x="1998137" y="5171924"/>
              <a:ext cx="435428" cy="26609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rot="10800000">
              <a:off x="7397448" y="5652189"/>
              <a:ext cx="440266" cy="26609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pic>
        <p:nvPicPr>
          <p:cNvPr id="11" name="Picture 10" descr="Screen Shot 2013-01-21 at 6.44.23 AM.png"/>
          <p:cNvPicPr>
            <a:picLocks noChangeAspect="1"/>
          </p:cNvPicPr>
          <p:nvPr/>
        </p:nvPicPr>
        <p:blipFill>
          <a:blip r:embed="rId7"/>
          <a:stretch>
            <a:fillRect/>
          </a:stretch>
        </p:blipFill>
        <p:spPr>
          <a:xfrm>
            <a:off x="739542" y="1343674"/>
            <a:ext cx="7399020" cy="4671060"/>
          </a:xfrm>
          <a:prstGeom prst="rect">
            <a:avLst/>
          </a:prstGeom>
        </p:spPr>
      </p:pic>
      <p:grpSp>
        <p:nvGrpSpPr>
          <p:cNvPr id="32" name="Group 31"/>
          <p:cNvGrpSpPr/>
          <p:nvPr/>
        </p:nvGrpSpPr>
        <p:grpSpPr>
          <a:xfrm>
            <a:off x="687909" y="1433611"/>
            <a:ext cx="7345680" cy="4617720"/>
            <a:chOff x="977295" y="1433611"/>
            <a:chExt cx="7345680" cy="4617720"/>
          </a:xfrm>
        </p:grpSpPr>
        <p:pic>
          <p:nvPicPr>
            <p:cNvPr id="15" name="Picture 14" descr="Screen Shot 2013-01-21 at 6.38.35 AM.png"/>
            <p:cNvPicPr>
              <a:picLocks noChangeAspect="1"/>
            </p:cNvPicPr>
            <p:nvPr/>
          </p:nvPicPr>
          <p:blipFill>
            <a:blip r:embed="rId8"/>
            <a:stretch>
              <a:fillRect/>
            </a:stretch>
          </p:blipFill>
          <p:spPr>
            <a:xfrm>
              <a:off x="977295" y="1433611"/>
              <a:ext cx="7345680" cy="4617720"/>
            </a:xfrm>
            <a:prstGeom prst="rect">
              <a:avLst/>
            </a:prstGeom>
          </p:spPr>
        </p:pic>
        <p:cxnSp>
          <p:nvCxnSpPr>
            <p:cNvPr id="24" name="Straight Arrow Connector 23"/>
            <p:cNvCxnSpPr/>
            <p:nvPr/>
          </p:nvCxnSpPr>
          <p:spPr>
            <a:xfrm flipV="1">
              <a:off x="1453848" y="2165047"/>
              <a:ext cx="435428" cy="26609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31" name="Group 30"/>
          <p:cNvGrpSpPr/>
          <p:nvPr/>
        </p:nvGrpSpPr>
        <p:grpSpPr>
          <a:xfrm>
            <a:off x="754154" y="1531337"/>
            <a:ext cx="7451700" cy="4663440"/>
            <a:chOff x="1152246" y="1467037"/>
            <a:chExt cx="7451700" cy="4663440"/>
          </a:xfrm>
        </p:grpSpPr>
        <p:pic>
          <p:nvPicPr>
            <p:cNvPr id="16" name="Picture 15" descr="Screen Shot 2013-01-21 at 6.37.58 AM.png"/>
            <p:cNvPicPr>
              <a:picLocks noChangeAspect="1"/>
            </p:cNvPicPr>
            <p:nvPr/>
          </p:nvPicPr>
          <p:blipFill>
            <a:blip r:embed="rId9"/>
            <a:srcRect l="719"/>
            <a:stretch>
              <a:fillRect/>
            </a:stretch>
          </p:blipFill>
          <p:spPr>
            <a:xfrm>
              <a:off x="1152246" y="1467037"/>
              <a:ext cx="7451700" cy="4663440"/>
            </a:xfrm>
            <a:prstGeom prst="rect">
              <a:avLst/>
            </a:prstGeom>
          </p:spPr>
        </p:pic>
        <p:cxnSp>
          <p:nvCxnSpPr>
            <p:cNvPr id="25" name="Straight Arrow Connector 24"/>
            <p:cNvCxnSpPr/>
            <p:nvPr/>
          </p:nvCxnSpPr>
          <p:spPr>
            <a:xfrm flipV="1">
              <a:off x="3655182" y="3410857"/>
              <a:ext cx="435428" cy="26609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3655182" y="2755295"/>
              <a:ext cx="435428" cy="26609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28" name="Group 27"/>
          <p:cNvGrpSpPr/>
          <p:nvPr/>
        </p:nvGrpSpPr>
        <p:grpSpPr>
          <a:xfrm>
            <a:off x="768294" y="1313683"/>
            <a:ext cx="7428840" cy="4609440"/>
            <a:chOff x="977295" y="1458358"/>
            <a:chExt cx="7428840" cy="4609440"/>
          </a:xfrm>
        </p:grpSpPr>
        <p:pic>
          <p:nvPicPr>
            <p:cNvPr id="19" name="Picture 18" descr="Screen Shot 2013-01-21 at 6.37.00 AM.png"/>
            <p:cNvPicPr>
              <a:picLocks noChangeAspect="1"/>
            </p:cNvPicPr>
            <p:nvPr/>
          </p:nvPicPr>
          <p:blipFill>
            <a:blip r:embed="rId10"/>
            <a:srcRect r="722" b="1158"/>
            <a:stretch>
              <a:fillRect/>
            </a:stretch>
          </p:blipFill>
          <p:spPr>
            <a:xfrm>
              <a:off x="977295" y="1458358"/>
              <a:ext cx="7428840" cy="4609440"/>
            </a:xfrm>
            <a:prstGeom prst="rect">
              <a:avLst/>
            </a:prstGeom>
          </p:spPr>
        </p:pic>
        <p:cxnSp>
          <p:nvCxnSpPr>
            <p:cNvPr id="27" name="Straight Arrow Connector 26"/>
            <p:cNvCxnSpPr/>
            <p:nvPr/>
          </p:nvCxnSpPr>
          <p:spPr>
            <a:xfrm flipV="1">
              <a:off x="2155372" y="5171924"/>
              <a:ext cx="435428" cy="26609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6" name="Title 5"/>
          <p:cNvSpPr>
            <a:spLocks noGrp="1"/>
          </p:cNvSpPr>
          <p:nvPr>
            <p:ph type="title"/>
          </p:nvPr>
        </p:nvSpPr>
        <p:spPr/>
        <p:txBody>
          <a:bodyPr/>
          <a:lstStyle/>
          <a:p>
            <a:r>
              <a:rPr lang="en-US" dirty="0" smtClean="0"/>
              <a:t>Sea Around Us Project</a:t>
            </a:r>
            <a:endParaRPr lang="en-US" dirty="0"/>
          </a:p>
        </p:txBody>
      </p:sp>
      <p:sp>
        <p:nvSpPr>
          <p:cNvPr id="5" name="Slide Number Placeholder 4"/>
          <p:cNvSpPr>
            <a:spLocks noGrp="1"/>
          </p:cNvSpPr>
          <p:nvPr>
            <p:ph type="sldNum" sz="quarter" idx="12"/>
          </p:nvPr>
        </p:nvSpPr>
        <p:spPr/>
        <p:txBody>
          <a:bodyPr/>
          <a:lstStyle/>
          <a:p>
            <a:fld id="{E34DA194-6E72-4A4B-BBEE-526D1626C85A}" type="slidenum">
              <a:rPr lang="en-US" smtClean="0"/>
              <a:pPr/>
              <a:t>14</a:t>
            </a:fld>
            <a:endParaRPr lang="en-US"/>
          </a:p>
        </p:txBody>
      </p:sp>
      <p:sp>
        <p:nvSpPr>
          <p:cNvPr id="30" name="TextBox 29"/>
          <p:cNvSpPr txBox="1"/>
          <p:nvPr/>
        </p:nvSpPr>
        <p:spPr>
          <a:xfrm>
            <a:off x="8590338" y="6404575"/>
            <a:ext cx="457200" cy="276999"/>
          </a:xfrm>
          <a:prstGeom prst="rect">
            <a:avLst/>
          </a:prstGeom>
          <a:noFill/>
        </p:spPr>
        <p:txBody>
          <a:bodyPr wrap="square" rtlCol="0">
            <a:spAutoFit/>
          </a:bodyPr>
          <a:lstStyle/>
          <a:p>
            <a:r>
              <a:rPr lang="en-US" sz="1200" dirty="0" smtClean="0">
                <a:solidFill>
                  <a:schemeClr val="tx1">
                    <a:lumMod val="50000"/>
                    <a:lumOff val="50000"/>
                  </a:schemeClr>
                </a:solidFill>
              </a:rPr>
              <a:t>/ +8</a:t>
            </a:r>
            <a:endParaRPr lang="en-US" sz="1200" dirty="0">
              <a:solidFill>
                <a:schemeClr val="tx1">
                  <a:lumMod val="50000"/>
                  <a:lumOff val="50000"/>
                </a:schemeClr>
              </a:solidFill>
            </a:endParaRPr>
          </a:p>
        </p:txBody>
      </p:sp>
      <p:sp>
        <p:nvSpPr>
          <p:cNvPr id="34" name="Date Placeholder 33"/>
          <p:cNvSpPr>
            <a:spLocks noGrp="1"/>
          </p:cNvSpPr>
          <p:nvPr>
            <p:ph type="dt" sz="half" idx="10"/>
          </p:nvPr>
        </p:nvSpPr>
        <p:spPr/>
        <p:txBody>
          <a:bodyPr/>
          <a:lstStyle/>
          <a:p>
            <a:fld id="{09629D4F-82D1-C342-9B92-045E774D9EF0}" type="datetime1">
              <a:rPr lang="en-US" smtClean="0"/>
              <a:pPr/>
              <a:t>1/23/13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1"/>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8"/>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39"/>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71" name="Group 70"/>
          <p:cNvGrpSpPr/>
          <p:nvPr/>
        </p:nvGrpSpPr>
        <p:grpSpPr>
          <a:xfrm>
            <a:off x="874816" y="1608646"/>
            <a:ext cx="7383780" cy="4326851"/>
            <a:chOff x="814341" y="1717501"/>
            <a:chExt cx="7383780" cy="4326851"/>
          </a:xfrm>
        </p:grpSpPr>
        <p:pic>
          <p:nvPicPr>
            <p:cNvPr id="9" name="Picture 8" descr="Screen Shot 2013-01-21 at 5.38.16 AM.png"/>
            <p:cNvPicPr>
              <a:picLocks noChangeAspect="1"/>
            </p:cNvPicPr>
            <p:nvPr/>
          </p:nvPicPr>
          <p:blipFill>
            <a:blip r:embed="rId2"/>
            <a:srcRect b="2435"/>
            <a:stretch>
              <a:fillRect/>
            </a:stretch>
          </p:blipFill>
          <p:spPr>
            <a:xfrm>
              <a:off x="814341" y="1717501"/>
              <a:ext cx="7383780" cy="4326851"/>
            </a:xfrm>
            <a:prstGeom prst="rect">
              <a:avLst/>
            </a:prstGeom>
          </p:spPr>
        </p:pic>
        <p:cxnSp>
          <p:nvCxnSpPr>
            <p:cNvPr id="68" name="Straight Arrow Connector 67"/>
            <p:cNvCxnSpPr/>
            <p:nvPr/>
          </p:nvCxnSpPr>
          <p:spPr>
            <a:xfrm flipV="1">
              <a:off x="4441371" y="3043536"/>
              <a:ext cx="304800" cy="24649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70" name="Group 69"/>
          <p:cNvGrpSpPr/>
          <p:nvPr/>
        </p:nvGrpSpPr>
        <p:grpSpPr>
          <a:xfrm>
            <a:off x="899006" y="1608820"/>
            <a:ext cx="7498080" cy="4320540"/>
            <a:chOff x="814341" y="1717675"/>
            <a:chExt cx="7498080" cy="4320540"/>
          </a:xfrm>
        </p:grpSpPr>
        <p:pic>
          <p:nvPicPr>
            <p:cNvPr id="10" name="Picture 9" descr="Screen Shot 2013-01-21 at 5.40.23 AM.png"/>
            <p:cNvPicPr>
              <a:picLocks noChangeAspect="1"/>
            </p:cNvPicPr>
            <p:nvPr/>
          </p:nvPicPr>
          <p:blipFill>
            <a:blip r:embed="rId3"/>
            <a:stretch>
              <a:fillRect/>
            </a:stretch>
          </p:blipFill>
          <p:spPr>
            <a:xfrm>
              <a:off x="814341" y="1717675"/>
              <a:ext cx="7498080" cy="4320540"/>
            </a:xfrm>
            <a:prstGeom prst="rect">
              <a:avLst/>
            </a:prstGeom>
          </p:spPr>
        </p:pic>
        <p:cxnSp>
          <p:nvCxnSpPr>
            <p:cNvPr id="62" name="Straight Arrow Connector 61"/>
            <p:cNvCxnSpPr/>
            <p:nvPr/>
          </p:nvCxnSpPr>
          <p:spPr>
            <a:xfrm flipV="1">
              <a:off x="1059516" y="3043536"/>
              <a:ext cx="304800" cy="24649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V="1">
              <a:off x="5162241" y="2559731"/>
              <a:ext cx="304800" cy="24649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67" name="Group 66"/>
          <p:cNvGrpSpPr/>
          <p:nvPr/>
        </p:nvGrpSpPr>
        <p:grpSpPr>
          <a:xfrm>
            <a:off x="886911" y="1662829"/>
            <a:ext cx="7467600" cy="4312920"/>
            <a:chOff x="814341" y="1747494"/>
            <a:chExt cx="7467600" cy="4312920"/>
          </a:xfrm>
        </p:grpSpPr>
        <p:pic>
          <p:nvPicPr>
            <p:cNvPr id="12" name="Picture 11" descr="Screen Shot 2013-01-21 at 5.42.41 AM.png"/>
            <p:cNvPicPr>
              <a:picLocks noChangeAspect="1"/>
            </p:cNvPicPr>
            <p:nvPr/>
          </p:nvPicPr>
          <p:blipFill>
            <a:blip r:embed="rId4"/>
            <a:stretch>
              <a:fillRect/>
            </a:stretch>
          </p:blipFill>
          <p:spPr>
            <a:xfrm>
              <a:off x="814341" y="1747494"/>
              <a:ext cx="7467600" cy="4312920"/>
            </a:xfrm>
            <a:prstGeom prst="rect">
              <a:avLst/>
            </a:prstGeom>
          </p:spPr>
        </p:pic>
        <p:cxnSp>
          <p:nvCxnSpPr>
            <p:cNvPr id="63" name="Straight Arrow Connector 62"/>
            <p:cNvCxnSpPr/>
            <p:nvPr/>
          </p:nvCxnSpPr>
          <p:spPr>
            <a:xfrm flipV="1">
              <a:off x="1083707" y="2499015"/>
              <a:ext cx="304800" cy="24649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66" name="Group 65"/>
          <p:cNvGrpSpPr/>
          <p:nvPr/>
        </p:nvGrpSpPr>
        <p:grpSpPr>
          <a:xfrm>
            <a:off x="854585" y="1645992"/>
            <a:ext cx="7498080" cy="4290060"/>
            <a:chOff x="854585" y="1754847"/>
            <a:chExt cx="7498080" cy="4290060"/>
          </a:xfrm>
        </p:grpSpPr>
        <p:pic>
          <p:nvPicPr>
            <p:cNvPr id="14" name="Picture 13" descr="Screen Shot 2013-01-21 at 5.43.23 AM.png"/>
            <p:cNvPicPr>
              <a:picLocks noChangeAspect="1"/>
            </p:cNvPicPr>
            <p:nvPr/>
          </p:nvPicPr>
          <p:blipFill>
            <a:blip r:embed="rId5"/>
            <a:stretch>
              <a:fillRect/>
            </a:stretch>
          </p:blipFill>
          <p:spPr>
            <a:xfrm>
              <a:off x="854585" y="1754847"/>
              <a:ext cx="7498080" cy="4290060"/>
            </a:xfrm>
            <a:prstGeom prst="rect">
              <a:avLst/>
            </a:prstGeom>
          </p:spPr>
        </p:pic>
        <p:cxnSp>
          <p:nvCxnSpPr>
            <p:cNvPr id="54" name="Straight Arrow Connector 53"/>
            <p:cNvCxnSpPr/>
            <p:nvPr/>
          </p:nvCxnSpPr>
          <p:spPr>
            <a:xfrm flipV="1">
              <a:off x="6248400" y="3740096"/>
              <a:ext cx="304800" cy="24649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7395032" y="2215862"/>
              <a:ext cx="304800" cy="21058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rot="16200000" flipH="1">
              <a:off x="1070340" y="2047803"/>
              <a:ext cx="331533"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59" name="Group 58"/>
          <p:cNvGrpSpPr/>
          <p:nvPr/>
        </p:nvGrpSpPr>
        <p:grpSpPr>
          <a:xfrm>
            <a:off x="890872" y="1628781"/>
            <a:ext cx="7459299" cy="4312920"/>
            <a:chOff x="854587" y="1737636"/>
            <a:chExt cx="7459299" cy="4312920"/>
          </a:xfrm>
        </p:grpSpPr>
        <p:grpSp>
          <p:nvGrpSpPr>
            <p:cNvPr id="58" name="Group 57"/>
            <p:cNvGrpSpPr/>
            <p:nvPr/>
          </p:nvGrpSpPr>
          <p:grpSpPr>
            <a:xfrm>
              <a:off x="854587" y="1737636"/>
              <a:ext cx="7459299" cy="4312920"/>
              <a:chOff x="854587" y="1737636"/>
              <a:chExt cx="7459299" cy="4312920"/>
            </a:xfrm>
          </p:grpSpPr>
          <p:pic>
            <p:nvPicPr>
              <p:cNvPr id="13" name="Picture 12" descr="Screen Shot 2013-01-21 at 5.44.57 AM.png"/>
              <p:cNvPicPr>
                <a:picLocks noChangeAspect="1"/>
              </p:cNvPicPr>
              <p:nvPr/>
            </p:nvPicPr>
            <p:blipFill>
              <a:blip r:embed="rId6"/>
              <a:srcRect l="719"/>
              <a:stretch>
                <a:fillRect/>
              </a:stretch>
            </p:blipFill>
            <p:spPr>
              <a:xfrm>
                <a:off x="854587" y="1737636"/>
                <a:ext cx="7459299" cy="4312920"/>
              </a:xfrm>
              <a:prstGeom prst="rect">
                <a:avLst/>
              </a:prstGeom>
            </p:spPr>
          </p:pic>
          <p:cxnSp>
            <p:nvCxnSpPr>
              <p:cNvPr id="55" name="Straight Arrow Connector 54"/>
              <p:cNvCxnSpPr/>
              <p:nvPr/>
            </p:nvCxnSpPr>
            <p:spPr>
              <a:xfrm>
                <a:off x="4845346" y="2122665"/>
                <a:ext cx="522510" cy="30378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cxnSp>
          <p:nvCxnSpPr>
            <p:cNvPr id="56" name="Straight Arrow Connector 55"/>
            <p:cNvCxnSpPr/>
            <p:nvPr/>
          </p:nvCxnSpPr>
          <p:spPr>
            <a:xfrm flipV="1">
              <a:off x="3585029" y="5131049"/>
              <a:ext cx="304800" cy="24649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53" name="Group 52"/>
          <p:cNvGrpSpPr/>
          <p:nvPr/>
        </p:nvGrpSpPr>
        <p:grpSpPr>
          <a:xfrm>
            <a:off x="854585" y="1614169"/>
            <a:ext cx="7505700" cy="4320540"/>
            <a:chOff x="854585" y="1723024"/>
            <a:chExt cx="7505700" cy="4320540"/>
          </a:xfrm>
        </p:grpSpPr>
        <p:pic>
          <p:nvPicPr>
            <p:cNvPr id="18" name="Picture 17" descr="Screen Shot 2013-01-21 at 5.45.15 AM.png"/>
            <p:cNvPicPr>
              <a:picLocks noChangeAspect="1"/>
            </p:cNvPicPr>
            <p:nvPr/>
          </p:nvPicPr>
          <p:blipFill>
            <a:blip r:embed="rId7"/>
            <a:stretch>
              <a:fillRect/>
            </a:stretch>
          </p:blipFill>
          <p:spPr>
            <a:xfrm>
              <a:off x="854585" y="1723024"/>
              <a:ext cx="7505700" cy="4320540"/>
            </a:xfrm>
            <a:prstGeom prst="rect">
              <a:avLst/>
            </a:prstGeom>
          </p:spPr>
        </p:pic>
        <p:cxnSp>
          <p:nvCxnSpPr>
            <p:cNvPr id="46" name="Straight Arrow Connector 45"/>
            <p:cNvCxnSpPr/>
            <p:nvPr/>
          </p:nvCxnSpPr>
          <p:spPr>
            <a:xfrm>
              <a:off x="1507093" y="2122665"/>
              <a:ext cx="304800" cy="20229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51" name="Group 50"/>
          <p:cNvGrpSpPr/>
          <p:nvPr/>
        </p:nvGrpSpPr>
        <p:grpSpPr>
          <a:xfrm>
            <a:off x="850626" y="1645993"/>
            <a:ext cx="7520940" cy="4320540"/>
            <a:chOff x="802246" y="1754848"/>
            <a:chExt cx="7520940" cy="4320540"/>
          </a:xfrm>
        </p:grpSpPr>
        <p:pic>
          <p:nvPicPr>
            <p:cNvPr id="16" name="Picture 15" descr="Screen Shot 2013-01-21 at 5.46.43 AM.png"/>
            <p:cNvPicPr>
              <a:picLocks noChangeAspect="1"/>
            </p:cNvPicPr>
            <p:nvPr/>
          </p:nvPicPr>
          <p:blipFill>
            <a:blip r:embed="rId8"/>
            <a:stretch>
              <a:fillRect/>
            </a:stretch>
          </p:blipFill>
          <p:spPr>
            <a:xfrm>
              <a:off x="802246" y="1754848"/>
              <a:ext cx="7520940" cy="4320540"/>
            </a:xfrm>
            <a:prstGeom prst="rect">
              <a:avLst/>
            </a:prstGeom>
          </p:spPr>
        </p:pic>
        <p:cxnSp>
          <p:nvCxnSpPr>
            <p:cNvPr id="47" name="Straight Arrow Connector 46"/>
            <p:cNvCxnSpPr/>
            <p:nvPr/>
          </p:nvCxnSpPr>
          <p:spPr>
            <a:xfrm>
              <a:off x="4639731" y="2167482"/>
              <a:ext cx="522510" cy="34386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1211916" y="2094912"/>
              <a:ext cx="599977" cy="33153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45" name="Group 44"/>
          <p:cNvGrpSpPr/>
          <p:nvPr/>
        </p:nvGrpSpPr>
        <p:grpSpPr>
          <a:xfrm>
            <a:off x="820281" y="1658087"/>
            <a:ext cx="7505700" cy="4282440"/>
            <a:chOff x="788865" y="1777974"/>
            <a:chExt cx="7505700" cy="4282440"/>
          </a:xfrm>
        </p:grpSpPr>
        <p:pic>
          <p:nvPicPr>
            <p:cNvPr id="15" name="Picture 14" descr="Screen Shot 2013-01-21 at 5.47.57 AM.png"/>
            <p:cNvPicPr>
              <a:picLocks noChangeAspect="1"/>
            </p:cNvPicPr>
            <p:nvPr/>
          </p:nvPicPr>
          <p:blipFill>
            <a:blip r:embed="rId9"/>
            <a:stretch>
              <a:fillRect/>
            </a:stretch>
          </p:blipFill>
          <p:spPr>
            <a:xfrm>
              <a:off x="788865" y="1777974"/>
              <a:ext cx="7505700" cy="4282440"/>
            </a:xfrm>
            <a:prstGeom prst="rect">
              <a:avLst/>
            </a:prstGeom>
          </p:spPr>
        </p:pic>
        <p:cxnSp>
          <p:nvCxnSpPr>
            <p:cNvPr id="33" name="Straight Arrow Connector 32"/>
            <p:cNvCxnSpPr/>
            <p:nvPr/>
          </p:nvCxnSpPr>
          <p:spPr>
            <a:xfrm>
              <a:off x="4366381" y="2648857"/>
              <a:ext cx="454781" cy="28315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4845346" y="2523072"/>
              <a:ext cx="454781" cy="28315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5215456" y="2215862"/>
              <a:ext cx="454781" cy="28315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1531283" y="2074285"/>
              <a:ext cx="454781" cy="28315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4291390" y="2883630"/>
              <a:ext cx="454781" cy="28315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6" name="Title 5"/>
          <p:cNvSpPr>
            <a:spLocks noGrp="1"/>
          </p:cNvSpPr>
          <p:nvPr>
            <p:ph type="title"/>
          </p:nvPr>
        </p:nvSpPr>
        <p:spPr/>
        <p:txBody>
          <a:bodyPr/>
          <a:lstStyle/>
          <a:p>
            <a:pPr lvl="1" algn="ctr"/>
            <a:r>
              <a:rPr lang="en-US" sz="2800" dirty="0" smtClean="0"/>
              <a:t>Ocean Biogeographic Information System (OBIS)</a:t>
            </a:r>
            <a:r>
              <a:rPr lang="en-US" dirty="0" smtClean="0"/>
              <a:t/>
            </a:r>
            <a:br>
              <a:rPr lang="en-US" dirty="0" smtClean="0"/>
            </a:br>
            <a:r>
              <a:rPr lang="en-US" dirty="0" smtClean="0">
                <a:hlinkClick r:id="rId10"/>
              </a:rPr>
              <a:t>http://www.iobis.org</a:t>
            </a:r>
            <a:endParaRPr lang="en-US" dirty="0"/>
          </a:p>
        </p:txBody>
      </p:sp>
      <p:sp>
        <p:nvSpPr>
          <p:cNvPr id="5" name="Slide Number Placeholder 4"/>
          <p:cNvSpPr>
            <a:spLocks noGrp="1"/>
          </p:cNvSpPr>
          <p:nvPr>
            <p:ph type="sldNum" sz="quarter" idx="12"/>
          </p:nvPr>
        </p:nvSpPr>
        <p:spPr/>
        <p:txBody>
          <a:bodyPr/>
          <a:lstStyle/>
          <a:p>
            <a:fld id="{E34DA194-6E72-4A4B-BBEE-526D1626C85A}" type="slidenum">
              <a:rPr lang="en-US" smtClean="0"/>
              <a:pPr/>
              <a:t>15</a:t>
            </a:fld>
            <a:endParaRPr lang="en-US"/>
          </a:p>
        </p:txBody>
      </p:sp>
      <p:sp>
        <p:nvSpPr>
          <p:cNvPr id="40" name="TextBox 39"/>
          <p:cNvSpPr txBox="1"/>
          <p:nvPr/>
        </p:nvSpPr>
        <p:spPr>
          <a:xfrm>
            <a:off x="8606415" y="6404575"/>
            <a:ext cx="457200" cy="276999"/>
          </a:xfrm>
          <a:prstGeom prst="rect">
            <a:avLst/>
          </a:prstGeom>
          <a:noFill/>
        </p:spPr>
        <p:txBody>
          <a:bodyPr wrap="square" rtlCol="0">
            <a:spAutoFit/>
          </a:bodyPr>
          <a:lstStyle/>
          <a:p>
            <a:r>
              <a:rPr lang="en-US" sz="1200" dirty="0" smtClean="0">
                <a:solidFill>
                  <a:schemeClr val="tx1">
                    <a:lumMod val="50000"/>
                    <a:lumOff val="50000"/>
                  </a:schemeClr>
                </a:solidFill>
              </a:rPr>
              <a:t>/ +9</a:t>
            </a:r>
            <a:endParaRPr lang="en-US" sz="1200" dirty="0">
              <a:solidFill>
                <a:schemeClr val="tx1">
                  <a:lumMod val="50000"/>
                  <a:lumOff val="50000"/>
                </a:schemeClr>
              </a:solidFill>
            </a:endParaRPr>
          </a:p>
        </p:txBody>
      </p:sp>
      <p:pic>
        <p:nvPicPr>
          <p:cNvPr id="50" name="Picture 49" descr="Screen Shot 2013-01-22 at 2.53.02 PM.png"/>
          <p:cNvPicPr>
            <a:picLocks noChangeAspect="1"/>
          </p:cNvPicPr>
          <p:nvPr/>
        </p:nvPicPr>
        <p:blipFill>
          <a:blip r:embed="rId11"/>
          <a:stretch>
            <a:fillRect/>
          </a:stretch>
        </p:blipFill>
        <p:spPr>
          <a:xfrm>
            <a:off x="505431" y="1358504"/>
            <a:ext cx="8328750" cy="4706383"/>
          </a:xfrm>
          <a:prstGeom prst="rect">
            <a:avLst/>
          </a:prstGeom>
        </p:spPr>
      </p:pic>
      <p:sp>
        <p:nvSpPr>
          <p:cNvPr id="52" name="Date Placeholder 51"/>
          <p:cNvSpPr>
            <a:spLocks noGrp="1"/>
          </p:cNvSpPr>
          <p:nvPr>
            <p:ph type="dt" sz="half" idx="10"/>
          </p:nvPr>
        </p:nvSpPr>
        <p:spPr/>
        <p:txBody>
          <a:bodyPr/>
          <a:lstStyle/>
          <a:p>
            <a:fld id="{6D1C160B-6A67-9047-A3C8-9C08DCF95EA7}" type="datetime1">
              <a:rPr lang="en-US" smtClean="0"/>
              <a:pPr/>
              <a:t>1/23/13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1"/>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7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70"/>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7"/>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66"/>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59"/>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53"/>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51"/>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419313"/>
            <a:ext cx="8229600" cy="1143000"/>
          </a:xfrm>
        </p:spPr>
        <p:txBody>
          <a:bodyPr>
            <a:normAutofit fontScale="90000"/>
          </a:bodyPr>
          <a:lstStyle/>
          <a:p>
            <a:r>
              <a:rPr lang="en-CA" dirty="0" smtClean="0"/>
              <a:t>R </a:t>
            </a:r>
            <a:r>
              <a:rPr lang="en-CA" dirty="0"/>
              <a:t>Statistical </a:t>
            </a:r>
            <a:r>
              <a:rPr lang="en-CA" dirty="0" smtClean="0"/>
              <a:t>Computing</a:t>
            </a:r>
            <a:br>
              <a:rPr lang="en-CA" dirty="0" smtClean="0"/>
            </a:br>
            <a:r>
              <a:rPr lang="en-US" sz="2667" dirty="0" smtClean="0">
                <a:hlinkClick r:id="rId3"/>
              </a:rPr>
              <a:t>icesjms.oxfordjournals.org</a:t>
            </a:r>
            <a:r>
              <a:rPr lang="en-US" sz="2667" dirty="0" smtClean="0"/>
              <a:t/>
            </a:r>
            <a:br>
              <a:rPr lang="en-US" sz="2667" dirty="0" smtClean="0"/>
            </a:br>
            <a:endParaRPr lang="en-CA" dirty="0"/>
          </a:p>
        </p:txBody>
      </p:sp>
      <p:pic>
        <p:nvPicPr>
          <p:cNvPr id="9219" name="Picture 2"/>
          <p:cNvPicPr>
            <a:picLocks noChangeAspect="1" noChangeArrowheads="1"/>
          </p:cNvPicPr>
          <p:nvPr/>
        </p:nvPicPr>
        <p:blipFill>
          <a:blip r:embed="rId4"/>
          <a:srcRect t="4922"/>
          <a:stretch>
            <a:fillRect/>
          </a:stretch>
        </p:blipFill>
        <p:spPr bwMode="auto">
          <a:xfrm>
            <a:off x="95250" y="3448050"/>
            <a:ext cx="5262563" cy="3128963"/>
          </a:xfrm>
          <a:prstGeom prst="rect">
            <a:avLst/>
          </a:prstGeom>
          <a:noFill/>
          <a:ln w="9525">
            <a:noFill/>
            <a:miter lim="800000"/>
            <a:headEnd/>
            <a:tailEnd/>
          </a:ln>
        </p:spPr>
      </p:pic>
      <p:pic>
        <p:nvPicPr>
          <p:cNvPr id="9220" name="Picture 4"/>
          <p:cNvPicPr>
            <a:picLocks noChangeAspect="1" noChangeArrowheads="1"/>
          </p:cNvPicPr>
          <p:nvPr/>
        </p:nvPicPr>
        <p:blipFill>
          <a:blip r:embed="rId5"/>
          <a:srcRect l="6084"/>
          <a:stretch>
            <a:fillRect/>
          </a:stretch>
        </p:blipFill>
        <p:spPr bwMode="auto">
          <a:xfrm>
            <a:off x="5222875" y="3500438"/>
            <a:ext cx="3778250" cy="3241675"/>
          </a:xfrm>
          <a:prstGeom prst="rect">
            <a:avLst/>
          </a:prstGeom>
          <a:noFill/>
          <a:ln w="9525">
            <a:noFill/>
            <a:miter lim="800000"/>
            <a:headEnd/>
            <a:tailEnd/>
          </a:ln>
        </p:spPr>
      </p:pic>
      <p:pic>
        <p:nvPicPr>
          <p:cNvPr id="9221" name="Picture 5"/>
          <p:cNvPicPr>
            <a:picLocks noChangeAspect="1" noChangeArrowheads="1"/>
          </p:cNvPicPr>
          <p:nvPr/>
        </p:nvPicPr>
        <p:blipFill>
          <a:blip r:embed="rId6"/>
          <a:srcRect/>
          <a:stretch>
            <a:fillRect/>
          </a:stretch>
        </p:blipFill>
        <p:spPr bwMode="auto">
          <a:xfrm>
            <a:off x="1143000" y="1222375"/>
            <a:ext cx="6743700" cy="2206625"/>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E34DA194-6E72-4A4B-BBEE-526D1626C85A}" type="slidenum">
              <a:rPr lang="en-US" smtClean="0"/>
              <a:pPr/>
              <a:t>16</a:t>
            </a:fld>
            <a:endParaRPr lang="en-US"/>
          </a:p>
        </p:txBody>
      </p:sp>
      <p:sp>
        <p:nvSpPr>
          <p:cNvPr id="7" name="Date Placeholder 6"/>
          <p:cNvSpPr>
            <a:spLocks noGrp="1"/>
          </p:cNvSpPr>
          <p:nvPr>
            <p:ph type="dt" sz="half" idx="10"/>
          </p:nvPr>
        </p:nvSpPr>
        <p:spPr/>
        <p:txBody>
          <a:bodyPr/>
          <a:lstStyle/>
          <a:p>
            <a:fld id="{88B608DA-389E-F648-83CB-F00138AE03A8}" type="datetime1">
              <a:rPr lang="en-US" smtClean="0"/>
              <a:pPr/>
              <a:t>1/23/13</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 name="Picture 23" descr="Screen Shot 2013-01-21 at 3.24.58 PM.png"/>
          <p:cNvPicPr>
            <a:picLocks noChangeAspect="1"/>
          </p:cNvPicPr>
          <p:nvPr/>
        </p:nvPicPr>
        <p:blipFill>
          <a:blip r:embed="rId2"/>
          <a:stretch>
            <a:fillRect/>
          </a:stretch>
        </p:blipFill>
        <p:spPr>
          <a:xfrm>
            <a:off x="1138498" y="1584645"/>
            <a:ext cx="7357067" cy="4388630"/>
          </a:xfrm>
          <a:prstGeom prst="rect">
            <a:avLst/>
          </a:prstGeom>
        </p:spPr>
      </p:pic>
      <p:grpSp>
        <p:nvGrpSpPr>
          <p:cNvPr id="23" name="Group 22"/>
          <p:cNvGrpSpPr/>
          <p:nvPr/>
        </p:nvGrpSpPr>
        <p:grpSpPr>
          <a:xfrm>
            <a:off x="1602171" y="1986211"/>
            <a:ext cx="5892801" cy="3868509"/>
            <a:chOff x="1602171" y="2272536"/>
            <a:chExt cx="5892801" cy="3868509"/>
          </a:xfrm>
        </p:grpSpPr>
        <p:pic>
          <p:nvPicPr>
            <p:cNvPr id="22" name="Picture 21" descr="Screen Shot 2013-01-21 at 2.45.36 PM.png"/>
            <p:cNvPicPr>
              <a:picLocks noChangeAspect="1"/>
            </p:cNvPicPr>
            <p:nvPr/>
          </p:nvPicPr>
          <p:blipFill>
            <a:blip r:embed="rId3"/>
            <a:stretch>
              <a:fillRect/>
            </a:stretch>
          </p:blipFill>
          <p:spPr>
            <a:xfrm>
              <a:off x="1602171" y="2272536"/>
              <a:ext cx="5892801" cy="3868509"/>
            </a:xfrm>
            <a:prstGeom prst="rect">
              <a:avLst/>
            </a:prstGeom>
          </p:spPr>
        </p:pic>
        <p:cxnSp>
          <p:nvCxnSpPr>
            <p:cNvPr id="20" name="Straight Arrow Connector 19"/>
            <p:cNvCxnSpPr/>
            <p:nvPr/>
          </p:nvCxnSpPr>
          <p:spPr>
            <a:xfrm rot="5400000" flipH="1" flipV="1">
              <a:off x="1780180" y="5340069"/>
              <a:ext cx="321993" cy="28620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pic>
        <p:nvPicPr>
          <p:cNvPr id="21" name="Picture 20" descr="Screen Shot 2013-01-21 at 2.44.48 PM.png"/>
          <p:cNvPicPr>
            <a:picLocks noChangeAspect="1"/>
          </p:cNvPicPr>
          <p:nvPr/>
        </p:nvPicPr>
        <p:blipFill>
          <a:blip r:embed="rId4"/>
          <a:srcRect b="-876"/>
          <a:stretch>
            <a:fillRect/>
          </a:stretch>
        </p:blipFill>
        <p:spPr>
          <a:xfrm>
            <a:off x="1531836" y="2069285"/>
            <a:ext cx="6085840" cy="4145969"/>
          </a:xfrm>
          <a:prstGeom prst="rect">
            <a:avLst/>
          </a:prstGeom>
        </p:spPr>
      </p:pic>
      <p:grpSp>
        <p:nvGrpSpPr>
          <p:cNvPr id="17" name="Group 16"/>
          <p:cNvGrpSpPr/>
          <p:nvPr/>
        </p:nvGrpSpPr>
        <p:grpSpPr>
          <a:xfrm>
            <a:off x="1521676" y="2051868"/>
            <a:ext cx="6096000" cy="3393440"/>
            <a:chOff x="1511516" y="2397059"/>
            <a:chExt cx="6096000" cy="3393440"/>
          </a:xfrm>
        </p:grpSpPr>
        <p:pic>
          <p:nvPicPr>
            <p:cNvPr id="16" name="Picture 15" descr="Screen Shot 2013-01-21 at 2.44.15 PM.png"/>
            <p:cNvPicPr>
              <a:picLocks noChangeAspect="1"/>
            </p:cNvPicPr>
            <p:nvPr/>
          </p:nvPicPr>
          <p:blipFill>
            <a:blip r:embed="rId5"/>
            <a:stretch>
              <a:fillRect/>
            </a:stretch>
          </p:blipFill>
          <p:spPr>
            <a:xfrm>
              <a:off x="1511516" y="2397059"/>
              <a:ext cx="6096000" cy="3393440"/>
            </a:xfrm>
            <a:prstGeom prst="rect">
              <a:avLst/>
            </a:prstGeom>
          </p:spPr>
        </p:pic>
        <p:cxnSp>
          <p:nvCxnSpPr>
            <p:cNvPr id="8" name="Straight Arrow Connector 7"/>
            <p:cNvCxnSpPr/>
            <p:nvPr/>
          </p:nvCxnSpPr>
          <p:spPr>
            <a:xfrm rot="5400000" flipH="1" flipV="1">
              <a:off x="2844502" y="3184504"/>
              <a:ext cx="321993" cy="28620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1146328" y="1463933"/>
            <a:ext cx="7363625" cy="4892417"/>
            <a:chOff x="939438" y="1516022"/>
            <a:chExt cx="7866945" cy="5662363"/>
          </a:xfrm>
        </p:grpSpPr>
        <p:pic>
          <p:nvPicPr>
            <p:cNvPr id="13" name="Picture 12" descr="Screen Shot 2013-01-21 at 2.43.31 PM.png"/>
            <p:cNvPicPr>
              <a:picLocks noChangeAspect="1"/>
            </p:cNvPicPr>
            <p:nvPr/>
          </p:nvPicPr>
          <p:blipFill>
            <a:blip r:embed="rId6"/>
            <a:stretch>
              <a:fillRect/>
            </a:stretch>
          </p:blipFill>
          <p:spPr>
            <a:xfrm>
              <a:off x="939438" y="1516022"/>
              <a:ext cx="7866945" cy="5662363"/>
            </a:xfrm>
            <a:prstGeom prst="rect">
              <a:avLst/>
            </a:prstGeom>
          </p:spPr>
        </p:pic>
        <p:cxnSp>
          <p:nvCxnSpPr>
            <p:cNvPr id="9" name="Straight Arrow Connector 8"/>
            <p:cNvCxnSpPr/>
            <p:nvPr/>
          </p:nvCxnSpPr>
          <p:spPr>
            <a:xfrm rot="5400000" flipH="1" flipV="1">
              <a:off x="7568787" y="3680388"/>
              <a:ext cx="321993" cy="28620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p:txBody>
          <a:bodyPr>
            <a:normAutofit/>
          </a:bodyPr>
          <a:lstStyle/>
          <a:p>
            <a:r>
              <a:rPr lang="en-US" dirty="0" smtClean="0"/>
              <a:t>Ocean Tracking Network</a:t>
            </a:r>
            <a:br>
              <a:rPr lang="en-US" dirty="0" smtClean="0"/>
            </a:br>
            <a:r>
              <a:rPr lang="en-US" sz="2222" dirty="0" smtClean="0">
                <a:hlinkClick r:id="rId7"/>
              </a:rPr>
              <a:t>members.oceantrack.org/data</a:t>
            </a:r>
            <a:endParaRPr lang="en-US" dirty="0"/>
          </a:p>
        </p:txBody>
      </p:sp>
      <p:sp>
        <p:nvSpPr>
          <p:cNvPr id="4" name="Slide Number Placeholder 3"/>
          <p:cNvSpPr>
            <a:spLocks noGrp="1"/>
          </p:cNvSpPr>
          <p:nvPr>
            <p:ph type="sldNum" sz="quarter" idx="12"/>
          </p:nvPr>
        </p:nvSpPr>
        <p:spPr/>
        <p:txBody>
          <a:bodyPr/>
          <a:lstStyle/>
          <a:p>
            <a:fld id="{E34DA194-6E72-4A4B-BBEE-526D1626C85A}" type="slidenum">
              <a:rPr lang="en-US" smtClean="0"/>
              <a:pPr/>
              <a:t>17</a:t>
            </a:fld>
            <a:endParaRPr lang="en-US"/>
          </a:p>
        </p:txBody>
      </p:sp>
      <p:sp>
        <p:nvSpPr>
          <p:cNvPr id="18" name="TextBox 17"/>
          <p:cNvSpPr txBox="1"/>
          <p:nvPr/>
        </p:nvSpPr>
        <p:spPr>
          <a:xfrm>
            <a:off x="8590338" y="6404575"/>
            <a:ext cx="457200" cy="276999"/>
          </a:xfrm>
          <a:prstGeom prst="rect">
            <a:avLst/>
          </a:prstGeom>
          <a:noFill/>
        </p:spPr>
        <p:txBody>
          <a:bodyPr wrap="square" rtlCol="0">
            <a:spAutoFit/>
          </a:bodyPr>
          <a:lstStyle/>
          <a:p>
            <a:r>
              <a:rPr lang="en-US" sz="1200" dirty="0" smtClean="0">
                <a:solidFill>
                  <a:schemeClr val="tx1">
                    <a:lumMod val="50000"/>
                    <a:lumOff val="50000"/>
                  </a:schemeClr>
                </a:solidFill>
              </a:rPr>
              <a:t>/ +5</a:t>
            </a:r>
            <a:endParaRPr lang="en-US" sz="1200" dirty="0">
              <a:solidFill>
                <a:schemeClr val="tx1">
                  <a:lumMod val="50000"/>
                  <a:lumOff val="50000"/>
                </a:schemeClr>
              </a:solidFill>
            </a:endParaRPr>
          </a:p>
        </p:txBody>
      </p:sp>
      <p:sp>
        <p:nvSpPr>
          <p:cNvPr id="19" name="Date Placeholder 18"/>
          <p:cNvSpPr>
            <a:spLocks noGrp="1"/>
          </p:cNvSpPr>
          <p:nvPr>
            <p:ph type="dt" sz="half" idx="10"/>
          </p:nvPr>
        </p:nvSpPr>
        <p:spPr/>
        <p:txBody>
          <a:bodyPr/>
          <a:lstStyle/>
          <a:p>
            <a:fld id="{E1B950F0-1CC5-2247-90BA-100D20305FE3}" type="datetime1">
              <a:rPr lang="en-US" smtClean="0"/>
              <a:pPr/>
              <a:t>1/23/13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3"/>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Ocean Tracking Network</a:t>
            </a:r>
            <a:br>
              <a:rPr lang="en-US" dirty="0" smtClean="0"/>
            </a:br>
            <a:r>
              <a:rPr lang="en-US" sz="2222" dirty="0" smtClean="0"/>
              <a:t>http://</a:t>
            </a:r>
            <a:r>
              <a:rPr lang="en-US" sz="2222" dirty="0" err="1" smtClean="0"/>
              <a:t>oceantrackingnetwork.org</a:t>
            </a:r>
            <a:endParaRPr lang="en-US" sz="2000" dirty="0"/>
          </a:p>
        </p:txBody>
      </p:sp>
      <p:sp>
        <p:nvSpPr>
          <p:cNvPr id="5" name="Content Placeholder 4"/>
          <p:cNvSpPr>
            <a:spLocks noGrp="1"/>
          </p:cNvSpPr>
          <p:nvPr>
            <p:ph sz="half" idx="1"/>
          </p:nvPr>
        </p:nvSpPr>
        <p:spPr>
          <a:xfrm>
            <a:off x="457200" y="1527630"/>
            <a:ext cx="3477444" cy="4949610"/>
          </a:xfrm>
        </p:spPr>
        <p:txBody>
          <a:bodyPr>
            <a:normAutofit fontScale="85000" lnSpcReduction="10000"/>
          </a:bodyPr>
          <a:lstStyle/>
          <a:p>
            <a:r>
              <a:rPr lang="en-US" dirty="0" smtClean="0"/>
              <a:t>The Ocean Tracking Network (OTN) data warehouse at Dalhousie University in Halifax Canada now holds 29 million records on 28 thousand tagged animals from 70 plus institutions in 13 countries, including 8 million records recently acquired from the former Pacific Ocean Shelf Tracking (POST). </a:t>
            </a:r>
          </a:p>
        </p:txBody>
      </p:sp>
      <p:pic>
        <p:nvPicPr>
          <p:cNvPr id="11" name="Content Placeholder 10" descr="aczisc.png"/>
          <p:cNvPicPr>
            <a:picLocks noGrp="1" noChangeAspect="1"/>
          </p:cNvPicPr>
          <p:nvPr>
            <p:ph sz="half" idx="2"/>
          </p:nvPr>
        </p:nvPicPr>
        <p:blipFill>
          <a:blip r:embed="rId2"/>
          <a:srcRect l="11500" t="15608" b="17042"/>
          <a:stretch>
            <a:fillRect/>
          </a:stretch>
        </p:blipFill>
        <p:spPr>
          <a:xfrm>
            <a:off x="3954694" y="1584487"/>
            <a:ext cx="4792731" cy="3654771"/>
          </a:xfrm>
        </p:spPr>
      </p:pic>
      <p:sp>
        <p:nvSpPr>
          <p:cNvPr id="12" name="TextBox 11"/>
          <p:cNvSpPr txBox="1"/>
          <p:nvPr/>
        </p:nvSpPr>
        <p:spPr>
          <a:xfrm>
            <a:off x="4055594" y="5309820"/>
            <a:ext cx="4812781" cy="954107"/>
          </a:xfrm>
          <a:prstGeom prst="rect">
            <a:avLst/>
          </a:prstGeom>
          <a:noFill/>
        </p:spPr>
        <p:txBody>
          <a:bodyPr wrap="square" rtlCol="0">
            <a:spAutoFit/>
          </a:bodyPr>
          <a:lstStyle/>
          <a:p>
            <a:r>
              <a:rPr lang="en-US" sz="1400" i="1" dirty="0" smtClean="0"/>
              <a:t>OTN receiver deployments (small white dots) </a:t>
            </a:r>
            <a:r>
              <a:rPr lang="en-US" sz="1400" i="1" dirty="0" err="1" smtClean="0"/>
              <a:t>overlayed</a:t>
            </a:r>
            <a:r>
              <a:rPr lang="en-US" sz="1400" i="1" dirty="0" smtClean="0"/>
              <a:t> with total number of unique tags detected by station (log scaled and colored by type of detection, where ANIMAL is green, MYSTERY is red and SENTINEL is yellow).</a:t>
            </a:r>
            <a:endParaRPr lang="en-US" sz="1400" dirty="0"/>
          </a:p>
        </p:txBody>
      </p:sp>
      <p:sp>
        <p:nvSpPr>
          <p:cNvPr id="8" name="Slide Number Placeholder 7"/>
          <p:cNvSpPr>
            <a:spLocks noGrp="1"/>
          </p:cNvSpPr>
          <p:nvPr>
            <p:ph type="sldNum" sz="quarter" idx="12"/>
          </p:nvPr>
        </p:nvSpPr>
        <p:spPr/>
        <p:txBody>
          <a:bodyPr/>
          <a:lstStyle/>
          <a:p>
            <a:fld id="{E34DA194-6E72-4A4B-BBEE-526D1626C85A}" type="slidenum">
              <a:rPr lang="en-US" smtClean="0"/>
              <a:pPr/>
              <a:t>18</a:t>
            </a:fld>
            <a:endParaRPr lang="en-US"/>
          </a:p>
        </p:txBody>
      </p:sp>
      <p:sp>
        <p:nvSpPr>
          <p:cNvPr id="9" name="Date Placeholder 8"/>
          <p:cNvSpPr>
            <a:spLocks noGrp="1"/>
          </p:cNvSpPr>
          <p:nvPr>
            <p:ph type="dt" sz="half" idx="10"/>
          </p:nvPr>
        </p:nvSpPr>
        <p:spPr/>
        <p:txBody>
          <a:bodyPr/>
          <a:lstStyle/>
          <a:p>
            <a:fld id="{E018DF89-2D3F-144F-A4CF-BBA9C0F8A2B6}" type="datetime1">
              <a:rPr lang="en-US" smtClean="0"/>
              <a:pPr/>
              <a:t>1/23/13</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a:t>Interoperability</a:t>
            </a:r>
            <a:r>
              <a:rPr lang="en-US" dirty="0" smtClean="0"/>
              <a:t> </a:t>
            </a:r>
            <a:endParaRPr lang="en-US" dirty="0"/>
          </a:p>
        </p:txBody>
      </p:sp>
      <p:sp>
        <p:nvSpPr>
          <p:cNvPr id="3" name="Content Placeholder 2"/>
          <p:cNvSpPr>
            <a:spLocks noGrp="1"/>
          </p:cNvSpPr>
          <p:nvPr>
            <p:ph idx="1"/>
          </p:nvPr>
        </p:nvSpPr>
        <p:spPr/>
        <p:txBody>
          <a:bodyPr/>
          <a:lstStyle/>
          <a:p>
            <a:pPr marL="0" indent="0">
              <a:buNone/>
            </a:pPr>
            <a:r>
              <a:rPr lang="en-US" sz="4000" i="1" dirty="0" smtClean="0">
                <a:latin typeface="Times"/>
                <a:cs typeface="Times"/>
              </a:rPr>
              <a:t>Integration with </a:t>
            </a:r>
            <a:r>
              <a:rPr lang="en-US" sz="4000" i="1" dirty="0" smtClean="0">
                <a:latin typeface="Times"/>
                <a:cs typeface="Times"/>
              </a:rPr>
              <a:t>data and software </a:t>
            </a:r>
            <a:r>
              <a:rPr lang="en-US" sz="4000" i="1" dirty="0" smtClean="0">
                <a:latin typeface="Times"/>
                <a:cs typeface="Times"/>
              </a:rPr>
              <a:t>from other disciplines</a:t>
            </a:r>
            <a:endParaRPr lang="en-US" dirty="0" smtClean="0"/>
          </a:p>
          <a:p>
            <a:pPr lvl="1"/>
            <a:r>
              <a:rPr lang="en-US" dirty="0" smtClean="0"/>
              <a:t>Comma Separated Variable (CSV)</a:t>
            </a:r>
          </a:p>
          <a:p>
            <a:pPr lvl="1"/>
            <a:r>
              <a:rPr lang="en-US" dirty="0" err="1" smtClean="0"/>
              <a:t>Shapefiles</a:t>
            </a:r>
            <a:endParaRPr lang="en-US" dirty="0" smtClean="0"/>
          </a:p>
          <a:p>
            <a:pPr lvl="1"/>
            <a:r>
              <a:rPr lang="en-US" dirty="0" smtClean="0"/>
              <a:t>Keyhole </a:t>
            </a:r>
            <a:r>
              <a:rPr lang="en-US" dirty="0" smtClean="0"/>
              <a:t>Markup</a:t>
            </a:r>
            <a:r>
              <a:rPr lang="en-US" dirty="0" smtClean="0"/>
              <a:t> Language (KML)</a:t>
            </a:r>
          </a:p>
          <a:p>
            <a:pPr lvl="1"/>
            <a:r>
              <a:rPr lang="en-US" dirty="0" smtClean="0"/>
              <a:t>Web Mapping and Feature Services (WMS</a:t>
            </a:r>
            <a:r>
              <a:rPr lang="en-US" dirty="0" smtClean="0"/>
              <a:t>, WFS)</a:t>
            </a:r>
            <a:endParaRPr lang="en-US" dirty="0"/>
          </a:p>
          <a:p>
            <a:pPr lvl="1"/>
            <a:r>
              <a:rPr lang="en-US" dirty="0"/>
              <a:t>Network Common Data Form (</a:t>
            </a:r>
            <a:r>
              <a:rPr lang="en-US" dirty="0" err="1"/>
              <a:t>NetCDF</a:t>
            </a:r>
            <a:r>
              <a:rPr lang="en-US" dirty="0" smtClean="0"/>
              <a:t>)</a:t>
            </a:r>
            <a:endParaRPr lang="en-US" dirty="0"/>
          </a:p>
        </p:txBody>
      </p:sp>
      <p:sp>
        <p:nvSpPr>
          <p:cNvPr id="5" name="Slide Number Placeholder 4"/>
          <p:cNvSpPr>
            <a:spLocks noGrp="1"/>
          </p:cNvSpPr>
          <p:nvPr>
            <p:ph type="sldNum" sz="quarter" idx="12"/>
          </p:nvPr>
        </p:nvSpPr>
        <p:spPr/>
        <p:txBody>
          <a:bodyPr/>
          <a:lstStyle/>
          <a:p>
            <a:fld id="{E34DA194-6E72-4A4B-BBEE-526D1626C85A}" type="slidenum">
              <a:rPr lang="en-US" smtClean="0"/>
              <a:pPr/>
              <a:t>19</a:t>
            </a:fld>
            <a:endParaRPr lang="en-US"/>
          </a:p>
        </p:txBody>
      </p:sp>
      <p:sp>
        <p:nvSpPr>
          <p:cNvPr id="6" name="Date Placeholder 5"/>
          <p:cNvSpPr>
            <a:spLocks noGrp="1"/>
          </p:cNvSpPr>
          <p:nvPr>
            <p:ph type="dt" sz="half" idx="10"/>
          </p:nvPr>
        </p:nvSpPr>
        <p:spPr/>
        <p:txBody>
          <a:bodyPr/>
          <a:lstStyle/>
          <a:p>
            <a:fld id="{9857E67A-071E-B242-834D-028316E42F9D}" type="datetime1">
              <a:rPr lang="en-US" smtClean="0"/>
              <a:pPr/>
              <a:t>1/23/13</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6"/>
          <p:cNvSpPr/>
          <p:nvPr/>
        </p:nvSpPr>
        <p:spPr>
          <a:xfrm>
            <a:off x="457200" y="495666"/>
            <a:ext cx="8229600" cy="164189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511156"/>
            <a:ext cx="8229600" cy="5615008"/>
          </a:xfrm>
        </p:spPr>
        <p:txBody>
          <a:bodyPr>
            <a:normAutofit lnSpcReduction="10000"/>
          </a:bodyPr>
          <a:lstStyle/>
          <a:p>
            <a:pPr marL="0" indent="0">
              <a:buNone/>
            </a:pPr>
            <a:r>
              <a:rPr lang="en-US" i="1" dirty="0" smtClean="0">
                <a:latin typeface="Times"/>
                <a:cs typeface="Times"/>
              </a:rPr>
              <a:t>Using Atlantic cod as an example, let us see how various existing data systems are enabling reuse of scientific data and information…</a:t>
            </a:r>
          </a:p>
          <a:p>
            <a:pPr marL="0" indent="0">
              <a:buNone/>
            </a:pPr>
            <a:endParaRPr lang="en-US" i="1" dirty="0" smtClean="0">
              <a:latin typeface="Times"/>
              <a:cs typeface="Times"/>
            </a:endParaRPr>
          </a:p>
          <a:p>
            <a:pPr lvl="2"/>
            <a:r>
              <a:rPr lang="en-US" sz="3200" dirty="0" smtClean="0"/>
              <a:t>Why Atlantic cod? </a:t>
            </a:r>
          </a:p>
          <a:p>
            <a:pPr lvl="2"/>
            <a:r>
              <a:rPr lang="en-US" sz="3200" dirty="0" smtClean="0"/>
              <a:t>Authority </a:t>
            </a:r>
          </a:p>
          <a:p>
            <a:pPr lvl="2"/>
            <a:r>
              <a:rPr lang="en-US" sz="3200" dirty="0" smtClean="0"/>
              <a:t>Discovery </a:t>
            </a:r>
          </a:p>
          <a:p>
            <a:pPr lvl="2"/>
            <a:r>
              <a:rPr lang="en-US" sz="3200" dirty="0" smtClean="0"/>
              <a:t>Access </a:t>
            </a:r>
          </a:p>
          <a:p>
            <a:pPr lvl="2"/>
            <a:r>
              <a:rPr lang="en-US" sz="3200" dirty="0" smtClean="0"/>
              <a:t>Interoperability</a:t>
            </a:r>
          </a:p>
          <a:p>
            <a:pPr lvl="2"/>
            <a:r>
              <a:rPr lang="en-US" sz="3200" dirty="0" smtClean="0"/>
              <a:t>Sustainability </a:t>
            </a:r>
            <a:endParaRPr lang="en-US" sz="3200" dirty="0"/>
          </a:p>
        </p:txBody>
      </p:sp>
      <p:sp>
        <p:nvSpPr>
          <p:cNvPr id="5" name="Slide Number Placeholder 4"/>
          <p:cNvSpPr>
            <a:spLocks noGrp="1"/>
          </p:cNvSpPr>
          <p:nvPr>
            <p:ph type="sldNum" sz="quarter" idx="12"/>
          </p:nvPr>
        </p:nvSpPr>
        <p:spPr/>
        <p:txBody>
          <a:bodyPr/>
          <a:lstStyle/>
          <a:p>
            <a:fld id="{E34DA194-6E72-4A4B-BBEE-526D1626C85A}" type="slidenum">
              <a:rPr lang="en-US" smtClean="0"/>
              <a:pPr/>
              <a:t>2</a:t>
            </a:fld>
            <a:endParaRPr lang="en-US"/>
          </a:p>
        </p:txBody>
      </p:sp>
      <p:sp>
        <p:nvSpPr>
          <p:cNvPr id="8" name="Date Placeholder 7"/>
          <p:cNvSpPr>
            <a:spLocks noGrp="1"/>
          </p:cNvSpPr>
          <p:nvPr>
            <p:ph type="dt" sz="half" idx="10"/>
          </p:nvPr>
        </p:nvSpPr>
        <p:spPr/>
        <p:txBody>
          <a:bodyPr/>
          <a:lstStyle/>
          <a:p>
            <a:fld id="{5F3B3C55-B384-BF41-B3D6-6824C15EB56E}" type="datetime1">
              <a:rPr lang="en-US" smtClean="0"/>
              <a:pPr/>
              <a:t>1/23/13</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Screen Shot 2013-01-22 at 1.16.29 PM.png"/>
          <p:cNvPicPr>
            <a:picLocks noChangeAspect="1"/>
          </p:cNvPicPr>
          <p:nvPr/>
        </p:nvPicPr>
        <p:blipFill>
          <a:blip r:embed="rId2"/>
          <a:stretch>
            <a:fillRect/>
          </a:stretch>
        </p:blipFill>
        <p:spPr>
          <a:xfrm>
            <a:off x="916389" y="1248508"/>
            <a:ext cx="7364523" cy="5091809"/>
          </a:xfrm>
          <a:prstGeom prst="rect">
            <a:avLst/>
          </a:prstGeom>
        </p:spPr>
      </p:pic>
      <p:sp>
        <p:nvSpPr>
          <p:cNvPr id="2" name="Title 1"/>
          <p:cNvSpPr>
            <a:spLocks noGrp="1"/>
          </p:cNvSpPr>
          <p:nvPr>
            <p:ph type="title"/>
          </p:nvPr>
        </p:nvSpPr>
        <p:spPr>
          <a:xfrm>
            <a:off x="457200" y="104248"/>
            <a:ext cx="8229600" cy="1143000"/>
          </a:xfrm>
        </p:spPr>
        <p:txBody>
          <a:bodyPr>
            <a:normAutofit fontScale="90000"/>
          </a:bodyPr>
          <a:lstStyle/>
          <a:p>
            <a:r>
              <a:rPr lang="en-US" dirty="0" err="1" smtClean="0"/>
              <a:t>GeoMapApp</a:t>
            </a:r>
            <a:r>
              <a:rPr lang="en-US" dirty="0" smtClean="0"/>
              <a:t/>
            </a:r>
            <a:br>
              <a:rPr lang="en-US" dirty="0" smtClean="0"/>
            </a:br>
            <a:r>
              <a:rPr lang="en-US" sz="2667" dirty="0" smtClean="0">
                <a:hlinkClick r:id="rId3"/>
              </a:rPr>
              <a:t>www.geomapapp.org</a:t>
            </a:r>
            <a:endParaRPr lang="en-US" dirty="0"/>
          </a:p>
        </p:txBody>
      </p:sp>
      <p:sp>
        <p:nvSpPr>
          <p:cNvPr id="5" name="Slide Number Placeholder 4"/>
          <p:cNvSpPr>
            <a:spLocks noGrp="1"/>
          </p:cNvSpPr>
          <p:nvPr>
            <p:ph type="sldNum" sz="quarter" idx="12"/>
          </p:nvPr>
        </p:nvSpPr>
        <p:spPr/>
        <p:txBody>
          <a:bodyPr/>
          <a:lstStyle/>
          <a:p>
            <a:fld id="{E34DA194-6E72-4A4B-BBEE-526D1626C85A}" type="slidenum">
              <a:rPr lang="en-US" smtClean="0"/>
              <a:pPr/>
              <a:t>20</a:t>
            </a:fld>
            <a:endParaRPr lang="en-US"/>
          </a:p>
        </p:txBody>
      </p:sp>
      <p:pic>
        <p:nvPicPr>
          <p:cNvPr id="8" name="Picture 7" descr="Screen Shot 2013-01-22 at 12.13.17 PM.png"/>
          <p:cNvPicPr>
            <a:picLocks noChangeAspect="1"/>
          </p:cNvPicPr>
          <p:nvPr/>
        </p:nvPicPr>
        <p:blipFill>
          <a:blip r:embed="rId4"/>
          <a:srcRect b="4492"/>
          <a:stretch>
            <a:fillRect/>
          </a:stretch>
        </p:blipFill>
        <p:spPr>
          <a:xfrm>
            <a:off x="525293" y="1350237"/>
            <a:ext cx="8062689" cy="4932982"/>
          </a:xfrm>
          <a:prstGeom prst="rect">
            <a:avLst/>
          </a:prstGeom>
        </p:spPr>
      </p:pic>
      <p:pic>
        <p:nvPicPr>
          <p:cNvPr id="7" name="Picture 6" descr="Screen Shot 2013-01-22 at 12.12.41 PM.png"/>
          <p:cNvPicPr>
            <a:picLocks noChangeAspect="1"/>
          </p:cNvPicPr>
          <p:nvPr/>
        </p:nvPicPr>
        <p:blipFill>
          <a:blip r:embed="rId5"/>
          <a:stretch>
            <a:fillRect/>
          </a:stretch>
        </p:blipFill>
        <p:spPr>
          <a:xfrm>
            <a:off x="1409450" y="2493818"/>
            <a:ext cx="6319883" cy="3171349"/>
          </a:xfrm>
          <a:prstGeom prst="rect">
            <a:avLst/>
          </a:prstGeom>
        </p:spPr>
      </p:pic>
      <p:sp>
        <p:nvSpPr>
          <p:cNvPr id="11" name="TextBox 10"/>
          <p:cNvSpPr txBox="1"/>
          <p:nvPr/>
        </p:nvSpPr>
        <p:spPr>
          <a:xfrm>
            <a:off x="8606415" y="6404575"/>
            <a:ext cx="457200" cy="276999"/>
          </a:xfrm>
          <a:prstGeom prst="rect">
            <a:avLst/>
          </a:prstGeom>
          <a:noFill/>
        </p:spPr>
        <p:txBody>
          <a:bodyPr wrap="square" rtlCol="0">
            <a:spAutoFit/>
          </a:bodyPr>
          <a:lstStyle/>
          <a:p>
            <a:r>
              <a:rPr lang="en-US" sz="1200" dirty="0" smtClean="0">
                <a:solidFill>
                  <a:schemeClr val="tx1">
                    <a:lumMod val="50000"/>
                    <a:lumOff val="50000"/>
                  </a:schemeClr>
                </a:solidFill>
              </a:rPr>
              <a:t>/ +3</a:t>
            </a:r>
          </a:p>
        </p:txBody>
      </p:sp>
      <p:sp>
        <p:nvSpPr>
          <p:cNvPr id="12" name="Date Placeholder 11"/>
          <p:cNvSpPr>
            <a:spLocks noGrp="1"/>
          </p:cNvSpPr>
          <p:nvPr>
            <p:ph type="dt" sz="half" idx="10"/>
          </p:nvPr>
        </p:nvSpPr>
        <p:spPr/>
        <p:txBody>
          <a:bodyPr/>
          <a:lstStyle/>
          <a:p>
            <a:fld id="{05DEFEFD-714A-1B44-947B-6E02127FC048}" type="datetime1">
              <a:rPr lang="en-US" smtClean="0"/>
              <a:pPr/>
              <a:t>1/23/13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 name="Picture 30" descr="Screen Shot 2012-09-23 at 7.05.20 PM.png"/>
          <p:cNvPicPr>
            <a:picLocks noChangeAspect="1"/>
          </p:cNvPicPr>
          <p:nvPr/>
        </p:nvPicPr>
        <p:blipFill>
          <a:blip r:embed="rId3"/>
          <a:srcRect l="662" t="13287" r="662" b="8858"/>
          <a:stretch>
            <a:fillRect/>
          </a:stretch>
        </p:blipFill>
        <p:spPr>
          <a:xfrm>
            <a:off x="1052138" y="1682810"/>
            <a:ext cx="6928283" cy="4086982"/>
          </a:xfrm>
          <a:prstGeom prst="rect">
            <a:avLst/>
          </a:prstGeom>
        </p:spPr>
      </p:pic>
      <p:sp>
        <p:nvSpPr>
          <p:cNvPr id="32" name="Title 31"/>
          <p:cNvSpPr>
            <a:spLocks noGrp="1"/>
          </p:cNvSpPr>
          <p:nvPr>
            <p:ph type="title"/>
          </p:nvPr>
        </p:nvSpPr>
        <p:spPr/>
        <p:txBody>
          <a:bodyPr>
            <a:normAutofit/>
          </a:bodyPr>
          <a:lstStyle/>
          <a:p>
            <a:r>
              <a:rPr lang="en-US" dirty="0" smtClean="0"/>
              <a:t>Parallel WMS/</a:t>
            </a:r>
            <a:r>
              <a:rPr lang="en-US" dirty="0" err="1" smtClean="0"/>
              <a:t>NetCDF</a:t>
            </a:r>
            <a:r>
              <a:rPr lang="en-US" dirty="0" smtClean="0"/>
              <a:t> Services</a:t>
            </a:r>
            <a:endParaRPr lang="en-US" dirty="0"/>
          </a:p>
        </p:txBody>
      </p:sp>
      <p:sp>
        <p:nvSpPr>
          <p:cNvPr id="5" name="TextBox 4"/>
          <p:cNvSpPr txBox="1"/>
          <p:nvPr/>
        </p:nvSpPr>
        <p:spPr>
          <a:xfrm>
            <a:off x="573832" y="5856998"/>
            <a:ext cx="8017806" cy="984885"/>
          </a:xfrm>
          <a:prstGeom prst="rect">
            <a:avLst/>
          </a:prstGeom>
          <a:noFill/>
        </p:spPr>
        <p:txBody>
          <a:bodyPr wrap="square" rtlCol="0">
            <a:spAutoFit/>
          </a:bodyPr>
          <a:lstStyle/>
          <a:p>
            <a:pPr algn="ctr"/>
            <a:r>
              <a:rPr lang="en-US" sz="2000" i="1" dirty="0" smtClean="0"/>
              <a:t>OTN’s PostgreSQL/</a:t>
            </a:r>
            <a:r>
              <a:rPr lang="en-US" sz="2000" i="1" dirty="0" err="1" smtClean="0"/>
              <a:t>POSTGis</a:t>
            </a:r>
            <a:r>
              <a:rPr lang="en-US" sz="2000" i="1" dirty="0" smtClean="0"/>
              <a:t> data system serving as base for </a:t>
            </a:r>
            <a:r>
              <a:rPr lang="en-US" sz="2000" dirty="0" smtClean="0">
                <a:latin typeface="Tahoma" pitchFamily="-84" charset="0"/>
              </a:rPr>
              <a:t>IOOS POST-NANOOS </a:t>
            </a:r>
            <a:r>
              <a:rPr lang="en-US" sz="2000" dirty="0" smtClean="0"/>
              <a:t>US Animal Acoustic Telemetry (AAT) data integration project.</a:t>
            </a:r>
          </a:p>
          <a:p>
            <a:endParaRPr lang="en-US" dirty="0"/>
          </a:p>
        </p:txBody>
      </p:sp>
      <p:sp>
        <p:nvSpPr>
          <p:cNvPr id="6" name="TextBox 5"/>
          <p:cNvSpPr txBox="1"/>
          <p:nvPr/>
        </p:nvSpPr>
        <p:spPr>
          <a:xfrm>
            <a:off x="818876" y="1358860"/>
            <a:ext cx="7850515" cy="461665"/>
          </a:xfrm>
          <a:prstGeom prst="rect">
            <a:avLst/>
          </a:prstGeom>
          <a:noFill/>
        </p:spPr>
        <p:txBody>
          <a:bodyPr wrap="square" rtlCol="0">
            <a:spAutoFit/>
          </a:bodyPr>
          <a:lstStyle/>
          <a:p>
            <a:r>
              <a:rPr lang="en-US" sz="2400" dirty="0" smtClean="0"/>
              <a:t>Global union of physical oceanographers and animal trackers.</a:t>
            </a:r>
            <a:endParaRPr lang="en-US" sz="2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ectangle 12"/>
          <p:cNvSpPr/>
          <p:nvPr/>
        </p:nvSpPr>
        <p:spPr>
          <a:xfrm>
            <a:off x="4581620" y="1524000"/>
            <a:ext cx="4412198" cy="44720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Intelligent Open Access</a:t>
            </a:r>
            <a:endParaRPr lang="en-US" dirty="0"/>
          </a:p>
        </p:txBody>
      </p:sp>
      <p:sp>
        <p:nvSpPr>
          <p:cNvPr id="3" name="Content Placeholder 2"/>
          <p:cNvSpPr>
            <a:spLocks noGrp="1"/>
          </p:cNvSpPr>
          <p:nvPr>
            <p:ph sz="half" idx="1"/>
          </p:nvPr>
        </p:nvSpPr>
        <p:spPr>
          <a:xfrm>
            <a:off x="457200" y="1450259"/>
            <a:ext cx="4038600" cy="4718304"/>
          </a:xfrm>
        </p:spPr>
        <p:txBody>
          <a:bodyPr>
            <a:normAutofit fontScale="77500" lnSpcReduction="20000"/>
          </a:bodyPr>
          <a:lstStyle/>
          <a:p>
            <a:pPr>
              <a:buNone/>
            </a:pPr>
            <a:r>
              <a:rPr lang="en-US" sz="3200" dirty="0" smtClean="0"/>
              <a:t>2011 Canadian Research Data Summit</a:t>
            </a:r>
          </a:p>
          <a:p>
            <a:r>
              <a:rPr lang="en-US" dirty="0" smtClean="0"/>
              <a:t>all data from public funded research to be made openly available in a timely manner as a condition of funding</a:t>
            </a:r>
          </a:p>
          <a:p>
            <a:r>
              <a:rPr lang="en-US" dirty="0" smtClean="0"/>
              <a:t>Exceptions being sought by OTN include: </a:t>
            </a:r>
          </a:p>
          <a:p>
            <a:pPr lvl="1"/>
            <a:r>
              <a:rPr lang="en-US" dirty="0" smtClean="0"/>
              <a:t>not reporting location information on endangered species as a means of protecting them from illegal harvest,</a:t>
            </a:r>
          </a:p>
          <a:p>
            <a:pPr lvl="1"/>
            <a:r>
              <a:rPr lang="en-US" dirty="0" smtClean="0"/>
              <a:t>protecting the thesis data for Highly Qualified Personnel who are in training. </a:t>
            </a:r>
          </a:p>
        </p:txBody>
      </p:sp>
      <p:pic>
        <p:nvPicPr>
          <p:cNvPr id="12" name="Picture 11" descr="Screen Shot 2012-10-21 at 3.24.08 PM.png"/>
          <p:cNvPicPr>
            <a:picLocks noChangeAspect="1"/>
          </p:cNvPicPr>
          <p:nvPr/>
        </p:nvPicPr>
        <p:blipFill>
          <a:blip r:embed="rId3"/>
          <a:srcRect l="1622"/>
          <a:stretch>
            <a:fillRect/>
          </a:stretch>
        </p:blipFill>
        <p:spPr>
          <a:xfrm>
            <a:off x="4765184" y="3349803"/>
            <a:ext cx="4041764" cy="2594771"/>
          </a:xfrm>
          <a:prstGeom prst="rect">
            <a:avLst/>
          </a:prstGeom>
        </p:spPr>
      </p:pic>
      <p:pic>
        <p:nvPicPr>
          <p:cNvPr id="11" name="Content Placeholder 10" descr="Screen Shot 2012-10-21 at 3.23.05 PM.png"/>
          <p:cNvPicPr>
            <a:picLocks noGrp="1" noChangeAspect="1"/>
          </p:cNvPicPr>
          <p:nvPr>
            <p:ph sz="half" idx="2"/>
          </p:nvPr>
        </p:nvPicPr>
        <p:blipFill>
          <a:blip r:embed="rId4"/>
          <a:srcRect t="7306" b="7306"/>
          <a:stretch>
            <a:fillRect/>
          </a:stretch>
        </p:blipFill>
        <p:spPr>
          <a:xfrm>
            <a:off x="4768348" y="1580618"/>
            <a:ext cx="4038600" cy="1814777"/>
          </a:xfrm>
        </p:spPr>
      </p:pic>
      <p:sp>
        <p:nvSpPr>
          <p:cNvPr id="14" name="TextBox 13"/>
          <p:cNvSpPr txBox="1"/>
          <p:nvPr/>
        </p:nvSpPr>
        <p:spPr>
          <a:xfrm>
            <a:off x="1493251" y="6366765"/>
            <a:ext cx="6350316" cy="338554"/>
          </a:xfrm>
          <a:prstGeom prst="rect">
            <a:avLst/>
          </a:prstGeom>
          <a:noFill/>
        </p:spPr>
        <p:txBody>
          <a:bodyPr wrap="none" rtlCol="0">
            <a:spAutoFit/>
          </a:bodyPr>
          <a:lstStyle/>
          <a:p>
            <a:r>
              <a:rPr lang="en-US" sz="1600" dirty="0" smtClean="0">
                <a:hlinkClick r:id="rId5"/>
              </a:rPr>
              <a:t>http://rds-sdr.cisti-icist.nrc-cnrc.gc.ca/eng/events/data_summit_2011</a:t>
            </a:r>
            <a:endParaRPr lang="en-US" sz="1600" dirty="0"/>
          </a:p>
        </p:txBody>
      </p:sp>
      <p:sp>
        <p:nvSpPr>
          <p:cNvPr id="8" name="Slide Number Placeholder 7"/>
          <p:cNvSpPr>
            <a:spLocks noGrp="1"/>
          </p:cNvSpPr>
          <p:nvPr>
            <p:ph type="sldNum" sz="quarter" idx="12"/>
          </p:nvPr>
        </p:nvSpPr>
        <p:spPr/>
        <p:txBody>
          <a:bodyPr/>
          <a:lstStyle/>
          <a:p>
            <a:fld id="{E34DA194-6E72-4A4B-BBEE-526D1626C85A}" type="slidenum">
              <a:rPr lang="en-US" smtClean="0"/>
              <a:pPr/>
              <a:t>22</a:t>
            </a:fld>
            <a:endParaRPr lang="en-US"/>
          </a:p>
        </p:txBody>
      </p:sp>
      <p:sp>
        <p:nvSpPr>
          <p:cNvPr id="9" name="Date Placeholder 8"/>
          <p:cNvSpPr>
            <a:spLocks noGrp="1"/>
          </p:cNvSpPr>
          <p:nvPr>
            <p:ph type="dt" sz="half" idx="10"/>
          </p:nvPr>
        </p:nvSpPr>
        <p:spPr/>
        <p:txBody>
          <a:bodyPr/>
          <a:lstStyle/>
          <a:p>
            <a:fld id="{0E35E700-385B-5443-A5DE-4BB969B1EA89}" type="datetime1">
              <a:rPr lang="en-US" smtClean="0"/>
              <a:pPr/>
              <a:t>1/23/13</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Preformed Data Citations</a:t>
            </a:r>
            <a:endParaRPr lang="en-US" dirty="0"/>
          </a:p>
        </p:txBody>
      </p:sp>
      <p:sp>
        <p:nvSpPr>
          <p:cNvPr id="15" name="TextBox 14"/>
          <p:cNvSpPr txBox="1"/>
          <p:nvPr/>
        </p:nvSpPr>
        <p:spPr>
          <a:xfrm>
            <a:off x="812800" y="1253078"/>
            <a:ext cx="8077200" cy="5232203"/>
          </a:xfrm>
          <a:prstGeom prst="rect">
            <a:avLst/>
          </a:prstGeom>
          <a:noFill/>
        </p:spPr>
        <p:txBody>
          <a:bodyPr wrap="square" rtlCol="0">
            <a:spAutoFit/>
          </a:bodyPr>
          <a:lstStyle/>
          <a:p>
            <a:r>
              <a:rPr lang="en-US" dirty="0" smtClean="0"/>
              <a:t>OTN is fairly close to recently released ‘</a:t>
            </a:r>
            <a:r>
              <a:rPr lang="en-US" b="1" dirty="0" smtClean="0"/>
              <a:t>Recommended practices for citation of data published through the GBIF network’ - </a:t>
            </a:r>
            <a:r>
              <a:rPr lang="en-US" b="1" dirty="0" smtClean="0">
                <a:hlinkClick r:id="rId2"/>
              </a:rPr>
              <a:t>www.gbif.org/orc/?doc_id=4659</a:t>
            </a:r>
            <a:endParaRPr lang="en-US" dirty="0" smtClean="0"/>
          </a:p>
          <a:p>
            <a:endParaRPr lang="en-US" sz="1000" dirty="0" smtClean="0"/>
          </a:p>
          <a:p>
            <a:r>
              <a:rPr lang="en-US" dirty="0" smtClean="0"/>
              <a:t>For individual collections …</a:t>
            </a:r>
          </a:p>
          <a:p>
            <a:endParaRPr lang="en-US" dirty="0" smtClean="0"/>
          </a:p>
          <a:p>
            <a:endParaRPr lang="en-US" dirty="0" smtClean="0"/>
          </a:p>
          <a:p>
            <a:endParaRPr lang="en-US" dirty="0" smtClean="0"/>
          </a:p>
          <a:p>
            <a:endParaRPr lang="en-US" dirty="0" smtClean="0"/>
          </a:p>
          <a:p>
            <a:endParaRPr lang="en-US" dirty="0" smtClean="0"/>
          </a:p>
          <a:p>
            <a:r>
              <a:rPr lang="en-US" dirty="0" smtClean="0"/>
              <a:t>For regional and global collaborations …</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2012 work plan calls for provision of ISO/</a:t>
            </a:r>
            <a:r>
              <a:rPr lang="en-US" dirty="0" err="1" smtClean="0"/>
              <a:t>NetCDF</a:t>
            </a:r>
            <a:r>
              <a:rPr lang="en-US" dirty="0" smtClean="0"/>
              <a:t> standard discovery metadata.</a:t>
            </a:r>
          </a:p>
        </p:txBody>
      </p:sp>
      <p:pic>
        <p:nvPicPr>
          <p:cNvPr id="17" name="Picture 16" descr="Screen Shot 2012-05-26 at 12.28.27 PM.png"/>
          <p:cNvPicPr>
            <a:picLocks noChangeAspect="1"/>
          </p:cNvPicPr>
          <p:nvPr/>
        </p:nvPicPr>
        <p:blipFill>
          <a:blip r:embed="rId3"/>
          <a:stretch>
            <a:fillRect/>
          </a:stretch>
        </p:blipFill>
        <p:spPr>
          <a:xfrm>
            <a:off x="897449" y="2292524"/>
            <a:ext cx="7749540" cy="1409700"/>
          </a:xfrm>
          <a:prstGeom prst="rect">
            <a:avLst/>
          </a:prstGeom>
        </p:spPr>
      </p:pic>
      <p:pic>
        <p:nvPicPr>
          <p:cNvPr id="18" name="Picture 17" descr="Screen Shot 2012-05-26 at 12.39.21 PM.png"/>
          <p:cNvPicPr>
            <a:picLocks noChangeAspect="1"/>
          </p:cNvPicPr>
          <p:nvPr/>
        </p:nvPicPr>
        <p:blipFill>
          <a:blip r:embed="rId4"/>
          <a:stretch>
            <a:fillRect/>
          </a:stretch>
        </p:blipFill>
        <p:spPr>
          <a:xfrm>
            <a:off x="7794622" y="71442"/>
            <a:ext cx="1276350" cy="1308100"/>
          </a:xfrm>
          <a:prstGeom prst="rect">
            <a:avLst/>
          </a:prstGeom>
        </p:spPr>
      </p:pic>
      <p:pic>
        <p:nvPicPr>
          <p:cNvPr id="19" name="Picture 18" descr="Screen Shot 2012-05-26 at 12.42.18 PM.png"/>
          <p:cNvPicPr>
            <a:picLocks noChangeAspect="1"/>
          </p:cNvPicPr>
          <p:nvPr/>
        </p:nvPicPr>
        <p:blipFill>
          <a:blip r:embed="rId5"/>
          <a:stretch>
            <a:fillRect/>
          </a:stretch>
        </p:blipFill>
        <p:spPr>
          <a:xfrm>
            <a:off x="863599" y="3925093"/>
            <a:ext cx="7795260" cy="2225040"/>
          </a:xfrm>
          <a:prstGeom prst="rect">
            <a:avLst/>
          </a:prstGeom>
        </p:spPr>
      </p:pic>
      <p:sp>
        <p:nvSpPr>
          <p:cNvPr id="8" name="Slide Number Placeholder 7"/>
          <p:cNvSpPr>
            <a:spLocks noGrp="1"/>
          </p:cNvSpPr>
          <p:nvPr>
            <p:ph type="sldNum" sz="quarter" idx="12"/>
          </p:nvPr>
        </p:nvSpPr>
        <p:spPr/>
        <p:txBody>
          <a:bodyPr/>
          <a:lstStyle/>
          <a:p>
            <a:fld id="{E34DA194-6E72-4A4B-BBEE-526D1626C85A}" type="slidenum">
              <a:rPr lang="en-US" smtClean="0"/>
              <a:pPr/>
              <a:t>23</a:t>
            </a:fld>
            <a:endParaRPr lang="en-US"/>
          </a:p>
        </p:txBody>
      </p:sp>
      <p:sp>
        <p:nvSpPr>
          <p:cNvPr id="9" name="Date Placeholder 8"/>
          <p:cNvSpPr>
            <a:spLocks noGrp="1"/>
          </p:cNvSpPr>
          <p:nvPr>
            <p:ph type="dt" sz="half" idx="10"/>
          </p:nvPr>
        </p:nvSpPr>
        <p:spPr/>
        <p:txBody>
          <a:bodyPr/>
          <a:lstStyle/>
          <a:p>
            <a:fld id="{560F40F7-F61A-4749-A229-C6E52157920D}" type="datetime1">
              <a:rPr lang="en-US" smtClean="0"/>
              <a:pPr/>
              <a:t>1/23/13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457200" y="274638"/>
            <a:ext cx="8229600" cy="1143000"/>
          </a:xfrm>
          <a:prstGeom prst="rect">
            <a:avLst/>
          </a:prstGeom>
          <a:noFill/>
          <a:ln w="9525">
            <a:noFill/>
            <a:round/>
            <a:headEnd/>
            <a:tailEnd/>
          </a:ln>
        </p:spPr>
        <p:txBody>
          <a:bodyPr anchor="ctr">
            <a:prstTxWarp prst="textNoShape">
              <a:avLst/>
            </a:prstTxWarp>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CA" sz="4400" dirty="0" smtClean="0">
                <a:solidFill>
                  <a:srgbClr val="000000"/>
                </a:solidFill>
              </a:rPr>
              <a:t>Sustainability</a:t>
            </a:r>
            <a:endParaRPr lang="en-CA" sz="4400" dirty="0">
              <a:solidFill>
                <a:srgbClr val="000000"/>
              </a:solidFill>
            </a:endParaRPr>
          </a:p>
        </p:txBody>
      </p:sp>
      <p:pic>
        <p:nvPicPr>
          <p:cNvPr id="30723" name="Picture 2"/>
          <p:cNvPicPr>
            <a:picLocks noChangeAspect="1" noChangeArrowheads="1"/>
          </p:cNvPicPr>
          <p:nvPr/>
        </p:nvPicPr>
        <p:blipFill>
          <a:blip r:embed="rId3"/>
          <a:srcRect/>
          <a:stretch>
            <a:fillRect/>
          </a:stretch>
        </p:blipFill>
        <p:spPr bwMode="auto">
          <a:xfrm>
            <a:off x="4876800" y="1268413"/>
            <a:ext cx="3600450" cy="4864100"/>
          </a:xfrm>
          <a:prstGeom prst="rect">
            <a:avLst/>
          </a:prstGeom>
          <a:noFill/>
          <a:ln w="9525">
            <a:noFill/>
            <a:round/>
            <a:headEnd/>
            <a:tailEnd/>
          </a:ln>
        </p:spPr>
      </p:pic>
      <p:pic>
        <p:nvPicPr>
          <p:cNvPr id="30724" name="Picture 3"/>
          <p:cNvPicPr>
            <a:picLocks noChangeAspect="1" noChangeArrowheads="1"/>
          </p:cNvPicPr>
          <p:nvPr/>
        </p:nvPicPr>
        <p:blipFill>
          <a:blip r:embed="rId4"/>
          <a:srcRect/>
          <a:stretch>
            <a:fillRect/>
          </a:stretch>
        </p:blipFill>
        <p:spPr bwMode="auto">
          <a:xfrm>
            <a:off x="666750" y="1187450"/>
            <a:ext cx="3600450" cy="4921250"/>
          </a:xfrm>
          <a:prstGeom prst="rect">
            <a:avLst/>
          </a:prstGeom>
          <a:noFill/>
          <a:ln w="9525">
            <a:noFill/>
            <a:round/>
            <a:headEnd/>
            <a:tailEnd/>
          </a:ln>
        </p:spPr>
      </p:pic>
      <p:sp>
        <p:nvSpPr>
          <p:cNvPr id="30725" name="Text Box 4"/>
          <p:cNvSpPr txBox="1">
            <a:spLocks noChangeArrowheads="1"/>
          </p:cNvSpPr>
          <p:nvPr/>
        </p:nvSpPr>
        <p:spPr bwMode="auto">
          <a:xfrm>
            <a:off x="1466529" y="6354763"/>
            <a:ext cx="2800671" cy="427037"/>
          </a:xfrm>
          <a:prstGeom prst="rect">
            <a:avLst/>
          </a:prstGeom>
          <a:noFill/>
          <a:ln w="9525">
            <a:noFill/>
            <a:round/>
            <a:headEnd/>
            <a:tailEnd/>
          </a:ln>
        </p:spPr>
        <p:txBody>
          <a:bodyPr lIns="90000" tIns="45000" rIns="90000" bIns="450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smtClean="0">
                <a:solidFill>
                  <a:srgbClr val="000000"/>
                </a:solidFill>
                <a:hlinkClick r:id="rId5"/>
              </a:rPr>
              <a:t>www.meds-sdmm.dfo-mpo.gc.ca</a:t>
            </a:r>
            <a:endParaRPr lang="en-CA" sz="1400" dirty="0">
              <a:solidFill>
                <a:srgbClr val="000000"/>
              </a:solidFill>
              <a:hlinkClick r:id="rId6"/>
            </a:endParaRPr>
          </a:p>
        </p:txBody>
      </p:sp>
      <p:sp>
        <p:nvSpPr>
          <p:cNvPr id="30726" name="Text Box 5"/>
          <p:cNvSpPr txBox="1">
            <a:spLocks noChangeArrowheads="1"/>
          </p:cNvSpPr>
          <p:nvPr/>
        </p:nvSpPr>
        <p:spPr bwMode="auto">
          <a:xfrm>
            <a:off x="6007100" y="6354763"/>
            <a:ext cx="1308100" cy="427037"/>
          </a:xfrm>
          <a:prstGeom prst="rect">
            <a:avLst/>
          </a:prstGeom>
          <a:noFill/>
          <a:ln w="9525">
            <a:noFill/>
            <a:round/>
            <a:headEnd/>
            <a:tailEnd/>
          </a:ln>
        </p:spPr>
        <p:txBody>
          <a:bodyPr lIns="90000" tIns="45000" rIns="90000" bIns="450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CA" sz="1400">
                <a:solidFill>
                  <a:srgbClr val="000000"/>
                </a:solidFill>
                <a:hlinkClick r:id="rId7"/>
              </a:rPr>
              <a:t>www.iobis.org</a:t>
            </a:r>
          </a:p>
        </p:txBody>
      </p:sp>
      <p:sp>
        <p:nvSpPr>
          <p:cNvPr id="30727" name="AutoShape 6"/>
          <p:cNvSpPr>
            <a:spLocks noChangeArrowheads="1"/>
          </p:cNvSpPr>
          <p:nvPr/>
        </p:nvSpPr>
        <p:spPr bwMode="auto">
          <a:xfrm>
            <a:off x="2700338" y="3060700"/>
            <a:ext cx="3959225" cy="1439863"/>
          </a:xfrm>
          <a:prstGeom prst="roundRect">
            <a:avLst>
              <a:gd name="adj" fmla="val 106"/>
            </a:avLst>
          </a:prstGeom>
          <a:solidFill>
            <a:srgbClr val="99CCFF"/>
          </a:solidFill>
          <a:ln w="9525">
            <a:solidFill>
              <a:srgbClr val="000000"/>
            </a:solidFill>
            <a:round/>
            <a:headEnd/>
            <a:tailEnd/>
          </a:ln>
        </p:spPr>
        <p:txBody>
          <a:bodyPr wrap="none" anchor="ctr">
            <a:prstTxWarp prst="textNoShape">
              <a:avLst/>
            </a:prstTxWarp>
          </a:bodyPr>
          <a:lstStyle/>
          <a:p>
            <a:endParaRPr lang="en-US"/>
          </a:p>
        </p:txBody>
      </p:sp>
      <p:pic>
        <p:nvPicPr>
          <p:cNvPr id="30728" name="Picture 7"/>
          <p:cNvPicPr>
            <a:picLocks noChangeAspect="1" noChangeArrowheads="1"/>
          </p:cNvPicPr>
          <p:nvPr/>
        </p:nvPicPr>
        <p:blipFill>
          <a:blip r:embed="rId8"/>
          <a:srcRect/>
          <a:stretch>
            <a:fillRect/>
          </a:stretch>
        </p:blipFill>
        <p:spPr bwMode="auto">
          <a:xfrm>
            <a:off x="2909888" y="3167063"/>
            <a:ext cx="3600450" cy="917575"/>
          </a:xfrm>
          <a:prstGeom prst="rect">
            <a:avLst/>
          </a:prstGeom>
          <a:noFill/>
          <a:ln w="9525">
            <a:noFill/>
            <a:round/>
            <a:headEnd/>
            <a:tailEnd/>
          </a:ln>
        </p:spPr>
      </p:pic>
      <p:sp>
        <p:nvSpPr>
          <p:cNvPr id="30729" name="Text Box 8"/>
          <p:cNvSpPr txBox="1">
            <a:spLocks noChangeArrowheads="1"/>
          </p:cNvSpPr>
          <p:nvPr/>
        </p:nvSpPr>
        <p:spPr bwMode="auto">
          <a:xfrm>
            <a:off x="3862388" y="4078288"/>
            <a:ext cx="1719262" cy="427037"/>
          </a:xfrm>
          <a:prstGeom prst="rect">
            <a:avLst/>
          </a:prstGeom>
          <a:noFill/>
          <a:ln w="9525">
            <a:noFill/>
            <a:round/>
            <a:headEnd/>
            <a:tailEnd/>
          </a:ln>
        </p:spPr>
        <p:txBody>
          <a:bodyPr lIns="90000" tIns="45000" rIns="90000" bIns="450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CA">
                <a:solidFill>
                  <a:srgbClr val="000000"/>
                </a:solidFill>
                <a:hlinkClick r:id="rId9"/>
              </a:rPr>
              <a:t>www.iode.org</a:t>
            </a:r>
          </a:p>
        </p:txBody>
      </p:sp>
      <p:sp>
        <p:nvSpPr>
          <p:cNvPr id="10" name="Slide Number Placeholder 9"/>
          <p:cNvSpPr>
            <a:spLocks noGrp="1"/>
          </p:cNvSpPr>
          <p:nvPr>
            <p:ph type="sldNum" sz="quarter" idx="12"/>
          </p:nvPr>
        </p:nvSpPr>
        <p:spPr/>
        <p:txBody>
          <a:bodyPr/>
          <a:lstStyle/>
          <a:p>
            <a:fld id="{E34DA194-6E72-4A4B-BBEE-526D1626C85A}" type="slidenum">
              <a:rPr lang="en-US" smtClean="0"/>
              <a:pPr/>
              <a:t>24</a:t>
            </a:fld>
            <a:endParaRPr lang="en-US"/>
          </a:p>
        </p:txBody>
      </p:sp>
      <p:sp>
        <p:nvSpPr>
          <p:cNvPr id="11" name="Date Placeholder 10"/>
          <p:cNvSpPr>
            <a:spLocks noGrp="1"/>
          </p:cNvSpPr>
          <p:nvPr>
            <p:ph type="dt" sz="half" idx="10"/>
          </p:nvPr>
        </p:nvSpPr>
        <p:spPr/>
        <p:txBody>
          <a:bodyPr/>
          <a:lstStyle/>
          <a:p>
            <a:fld id="{F1C7D088-BC60-C04D-B123-0F3AF7F7EBC5}" type="datetime1">
              <a:rPr lang="en-US" smtClean="0"/>
              <a:pPr/>
              <a:t>1/23/13</a:t>
            </a:fld>
            <a:endParaRPr lang="en-US"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Questions ?</a:t>
            </a:r>
            <a:endParaRPr lang="en-US" dirty="0"/>
          </a:p>
        </p:txBody>
      </p:sp>
      <p:sp>
        <p:nvSpPr>
          <p:cNvPr id="7" name="Content Placeholder 6"/>
          <p:cNvSpPr>
            <a:spLocks noGrp="1"/>
          </p:cNvSpPr>
          <p:nvPr>
            <p:ph idx="1"/>
          </p:nvPr>
        </p:nvSpPr>
        <p:spPr/>
        <p:txBody>
          <a:bodyPr>
            <a:normAutofit fontScale="55000" lnSpcReduction="20000"/>
          </a:bodyPr>
          <a:lstStyle/>
          <a:p>
            <a:r>
              <a:rPr lang="en-US" sz="5091" dirty="0" smtClean="0"/>
              <a:t>Links:</a:t>
            </a:r>
          </a:p>
          <a:p>
            <a:pPr lvl="1"/>
            <a:r>
              <a:rPr lang="en-US" dirty="0" smtClean="0"/>
              <a:t>COSEWIC: </a:t>
            </a:r>
            <a:r>
              <a:rPr lang="en-US" dirty="0" smtClean="0">
                <a:hlinkClick r:id="rId2"/>
              </a:rPr>
              <a:t>www.cosewic.gc.ca</a:t>
            </a:r>
            <a:endParaRPr lang="en-US" dirty="0" smtClean="0"/>
          </a:p>
          <a:p>
            <a:pPr lvl="1"/>
            <a:r>
              <a:rPr lang="en-US" dirty="0" smtClean="0"/>
              <a:t>FAO: </a:t>
            </a:r>
            <a:r>
              <a:rPr lang="en-US" dirty="0" smtClean="0">
                <a:hlinkClick r:id="rId3"/>
              </a:rPr>
              <a:t>www.fao.org/fishery</a:t>
            </a:r>
            <a:endParaRPr lang="en-US" dirty="0" smtClean="0"/>
          </a:p>
          <a:p>
            <a:pPr lvl="1"/>
            <a:r>
              <a:rPr lang="en-US" dirty="0" err="1" smtClean="0"/>
              <a:t>GBIF:</a:t>
            </a:r>
            <a:r>
              <a:rPr lang="en-US" dirty="0" err="1" smtClean="0">
                <a:hlinkClick r:id="rId4"/>
              </a:rPr>
              <a:t>www.gbif.org/orc/?doc_id</a:t>
            </a:r>
            <a:r>
              <a:rPr lang="en-US" dirty="0" smtClean="0">
                <a:hlinkClick r:id="rId4"/>
              </a:rPr>
              <a:t>=4659</a:t>
            </a:r>
            <a:endParaRPr lang="en-US" dirty="0" smtClean="0"/>
          </a:p>
          <a:p>
            <a:pPr lvl="1"/>
            <a:r>
              <a:rPr lang="en-US" dirty="0" smtClean="0"/>
              <a:t>GCMD: </a:t>
            </a:r>
            <a:r>
              <a:rPr lang="en-US" dirty="0" smtClean="0">
                <a:hlinkClick r:id="rId5"/>
              </a:rPr>
              <a:t>gcmd.nasa.gov</a:t>
            </a:r>
            <a:endParaRPr lang="en-US" dirty="0" smtClean="0"/>
          </a:p>
          <a:p>
            <a:pPr lvl="1"/>
            <a:r>
              <a:rPr lang="en-US" dirty="0" err="1" smtClean="0"/>
              <a:t>GEOMapApp</a:t>
            </a:r>
            <a:r>
              <a:rPr lang="en-US" dirty="0" smtClean="0"/>
              <a:t>: </a:t>
            </a:r>
            <a:r>
              <a:rPr lang="en-US" dirty="0" smtClean="0">
                <a:hlinkClick r:id="rId6"/>
              </a:rPr>
              <a:t>www.geomapapp.org</a:t>
            </a:r>
            <a:endParaRPr lang="en-US" dirty="0" smtClean="0"/>
          </a:p>
          <a:p>
            <a:pPr lvl="1"/>
            <a:r>
              <a:rPr lang="en-US" dirty="0" err="1" smtClean="0"/>
              <a:t>FishBase</a:t>
            </a:r>
            <a:r>
              <a:rPr lang="en-US" dirty="0" smtClean="0"/>
              <a:t>: </a:t>
            </a:r>
            <a:r>
              <a:rPr lang="en-US" dirty="0" smtClean="0">
                <a:hlinkClick r:id="rId7"/>
              </a:rPr>
              <a:t>www.fishbase.org</a:t>
            </a:r>
            <a:endParaRPr lang="en-US" dirty="0" smtClean="0"/>
          </a:p>
          <a:p>
            <a:pPr lvl="1"/>
            <a:r>
              <a:rPr lang="en-US" dirty="0" smtClean="0"/>
              <a:t>IMBER - </a:t>
            </a:r>
            <a:r>
              <a:rPr lang="en-US" dirty="0" smtClean="0">
                <a:hlinkClick r:id="rId8"/>
              </a:rPr>
              <a:t>www.imber.info</a:t>
            </a:r>
            <a:endParaRPr lang="en-US" dirty="0" smtClean="0"/>
          </a:p>
          <a:p>
            <a:pPr lvl="1"/>
            <a:r>
              <a:rPr lang="en-US" dirty="0" err="1" smtClean="0"/>
              <a:t>ICESjms</a:t>
            </a:r>
            <a:r>
              <a:rPr lang="en-US" dirty="0" smtClean="0"/>
              <a:t>: </a:t>
            </a:r>
            <a:r>
              <a:rPr lang="en-US" dirty="0" smtClean="0">
                <a:hlinkClick r:id="rId9"/>
              </a:rPr>
              <a:t>icesjms.oxfordjournals.org/content/67/4/638.short</a:t>
            </a:r>
            <a:endParaRPr lang="en-US" dirty="0" smtClean="0"/>
          </a:p>
          <a:p>
            <a:pPr lvl="1"/>
            <a:r>
              <a:rPr lang="en-US" dirty="0" smtClean="0"/>
              <a:t>IODE: </a:t>
            </a:r>
            <a:r>
              <a:rPr lang="en-US" dirty="0" smtClean="0">
                <a:hlinkClick r:id="rId10"/>
              </a:rPr>
              <a:t>www.iode.org</a:t>
            </a:r>
            <a:endParaRPr lang="en-US" dirty="0" smtClean="0"/>
          </a:p>
          <a:p>
            <a:pPr lvl="1"/>
            <a:r>
              <a:rPr lang="en-US" dirty="0" smtClean="0"/>
              <a:t>ISDM: </a:t>
            </a:r>
            <a:r>
              <a:rPr lang="en-US" dirty="0" smtClean="0">
                <a:hlinkClick r:id="rId11"/>
              </a:rPr>
              <a:t>www.meds-sdmm.dfo-mpo.gc.ca</a:t>
            </a:r>
            <a:endParaRPr lang="en-US" dirty="0" smtClean="0"/>
          </a:p>
          <a:p>
            <a:pPr lvl="1"/>
            <a:r>
              <a:rPr lang="en-US" dirty="0" err="1" smtClean="0"/>
              <a:t>MarineRegions.org</a:t>
            </a:r>
            <a:r>
              <a:rPr lang="en-US" dirty="0" smtClean="0"/>
              <a:t>: </a:t>
            </a:r>
            <a:r>
              <a:rPr lang="en-US" dirty="0" smtClean="0">
                <a:hlinkClick r:id="rId12"/>
              </a:rPr>
              <a:t>www.marineregions.org</a:t>
            </a:r>
            <a:endParaRPr lang="en-US" dirty="0" smtClean="0"/>
          </a:p>
          <a:p>
            <a:pPr lvl="1"/>
            <a:r>
              <a:rPr lang="en-US" dirty="0" smtClean="0"/>
              <a:t>NAFO: </a:t>
            </a:r>
            <a:r>
              <a:rPr lang="en-US" dirty="0" smtClean="0">
                <a:hlinkClick r:id="rId13"/>
              </a:rPr>
              <a:t>www.nafo.int</a:t>
            </a:r>
            <a:endParaRPr lang="en-US" dirty="0" smtClean="0"/>
          </a:p>
          <a:p>
            <a:pPr lvl="1"/>
            <a:r>
              <a:rPr lang="en-US" dirty="0" smtClean="0"/>
              <a:t>OBIS: </a:t>
            </a:r>
            <a:r>
              <a:rPr lang="en-US" dirty="0" smtClean="0">
                <a:hlinkClick r:id="rId14"/>
              </a:rPr>
              <a:t>www.iobis.org</a:t>
            </a:r>
            <a:endParaRPr lang="en-US" dirty="0" smtClean="0"/>
          </a:p>
          <a:p>
            <a:pPr lvl="1"/>
            <a:r>
              <a:rPr lang="en-US" dirty="0" smtClean="0"/>
              <a:t>OTN: </a:t>
            </a:r>
            <a:r>
              <a:rPr lang="en-US" dirty="0" smtClean="0">
                <a:hlinkClick r:id="rId15"/>
              </a:rPr>
              <a:t>members.oceantrack.org</a:t>
            </a:r>
            <a:endParaRPr lang="en-US" dirty="0" smtClean="0"/>
          </a:p>
          <a:p>
            <a:pPr lvl="1"/>
            <a:r>
              <a:rPr lang="en-US" dirty="0" smtClean="0"/>
              <a:t>Sea Around Us: </a:t>
            </a:r>
            <a:r>
              <a:rPr lang="en-US" dirty="0" smtClean="0">
                <a:hlinkClick r:id="rId16"/>
              </a:rPr>
              <a:t>www.seaaroundus.org</a:t>
            </a:r>
            <a:endParaRPr lang="en-US" dirty="0" smtClean="0"/>
          </a:p>
          <a:p>
            <a:pPr lvl="1"/>
            <a:r>
              <a:rPr lang="en-US" dirty="0" err="1" smtClean="0"/>
              <a:t>WoRMS</a:t>
            </a:r>
            <a:r>
              <a:rPr lang="en-US" dirty="0" smtClean="0"/>
              <a:t>: </a:t>
            </a:r>
            <a:r>
              <a:rPr lang="en-US" dirty="0" smtClean="0">
                <a:hlinkClick r:id="rId17"/>
              </a:rPr>
              <a:t>www.marinespecies.org</a:t>
            </a:r>
            <a:r>
              <a:rPr lang="en-US" dirty="0" smtClean="0"/>
              <a:t/>
            </a:r>
            <a:br>
              <a:rPr lang="en-US" dirty="0" smtClean="0"/>
            </a:br>
            <a:endParaRPr lang="en-US" dirty="0" smtClean="0"/>
          </a:p>
        </p:txBody>
      </p:sp>
      <p:sp>
        <p:nvSpPr>
          <p:cNvPr id="4" name="Date Placeholder 3"/>
          <p:cNvSpPr>
            <a:spLocks noGrp="1"/>
          </p:cNvSpPr>
          <p:nvPr>
            <p:ph type="dt" sz="half" idx="10"/>
          </p:nvPr>
        </p:nvSpPr>
        <p:spPr/>
        <p:txBody>
          <a:bodyPr/>
          <a:lstStyle/>
          <a:p>
            <a:fld id="{C51A4792-E35B-FF4B-8D8D-6D54C0CBEF8B}" type="datetime1">
              <a:rPr lang="en-US" smtClean="0"/>
              <a:pPr/>
              <a:t>1/23/13</a:t>
            </a:fld>
            <a:endParaRPr lang="en-US"/>
          </a:p>
        </p:txBody>
      </p:sp>
      <p:sp>
        <p:nvSpPr>
          <p:cNvPr id="5" name="Slide Number Placeholder 4"/>
          <p:cNvSpPr>
            <a:spLocks noGrp="1"/>
          </p:cNvSpPr>
          <p:nvPr>
            <p:ph type="sldNum" sz="quarter" idx="12"/>
          </p:nvPr>
        </p:nvSpPr>
        <p:spPr/>
        <p:txBody>
          <a:bodyPr/>
          <a:lstStyle/>
          <a:p>
            <a:fld id="{E34DA194-6E72-4A4B-BBEE-526D1626C85A}" type="slidenum">
              <a:rPr lang="en-US" smtClean="0"/>
              <a:pPr/>
              <a:t>25</a:t>
            </a:fld>
            <a:endParaRPr lang="en-US"/>
          </a:p>
        </p:txBody>
      </p:sp>
      <p:sp>
        <p:nvSpPr>
          <p:cNvPr id="13" name="Content Placeholder 12"/>
          <p:cNvSpPr>
            <a:spLocks noGrp="1"/>
          </p:cNvSpPr>
          <p:nvPr>
            <p:ph sz="half" idx="4294967295"/>
          </p:nvPr>
        </p:nvSpPr>
        <p:spPr>
          <a:xfrm>
            <a:off x="5105400" y="1600200"/>
            <a:ext cx="4038600" cy="4525963"/>
          </a:xfrm>
        </p:spPr>
        <p:txBody>
          <a:bodyPr>
            <a:normAutofit/>
          </a:bodyPr>
          <a:lstStyle/>
          <a:p>
            <a:pPr marL="72000" indent="-90000"/>
            <a:endParaRPr lang="en-US" dirty="0" smtClean="0"/>
          </a:p>
          <a:p>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Why Atlantic cod, </a:t>
            </a:r>
            <a:r>
              <a:rPr lang="en-US" i="1" dirty="0" err="1" smtClean="0"/>
              <a:t>Gadus</a:t>
            </a:r>
            <a:r>
              <a:rPr lang="en-US" i="1" dirty="0" smtClean="0"/>
              <a:t> </a:t>
            </a:r>
            <a:r>
              <a:rPr lang="en-US" i="1" dirty="0" err="1" smtClean="0"/>
              <a:t>morhua</a:t>
            </a:r>
            <a:r>
              <a:rPr lang="en-US" dirty="0" smtClean="0"/>
              <a:t> Linnaeus, 1758?</a:t>
            </a:r>
            <a:endParaRPr lang="en-US" dirty="0"/>
          </a:p>
        </p:txBody>
      </p:sp>
      <p:sp>
        <p:nvSpPr>
          <p:cNvPr id="8" name="Content Placeholder 7"/>
          <p:cNvSpPr>
            <a:spLocks noGrp="1"/>
          </p:cNvSpPr>
          <p:nvPr>
            <p:ph sz="half" idx="1"/>
          </p:nvPr>
        </p:nvSpPr>
        <p:spPr/>
        <p:txBody>
          <a:bodyPr>
            <a:noAutofit/>
          </a:bodyPr>
          <a:lstStyle/>
          <a:p>
            <a:pPr marL="0" indent="0">
              <a:buNone/>
            </a:pPr>
            <a:r>
              <a:rPr lang="en-US" sz="2400" dirty="0" smtClean="0"/>
              <a:t>‘Since first encountered by native North Americans, then later by European Adventures and fisherman, the abundance of fish in the Northwest Atlantic never failed to amaze.’ </a:t>
            </a:r>
          </a:p>
          <a:p>
            <a:pPr algn="r">
              <a:buNone/>
            </a:pPr>
            <a:r>
              <a:rPr lang="en-US" sz="2000" dirty="0" smtClean="0"/>
              <a:t>George Rose</a:t>
            </a:r>
          </a:p>
          <a:p>
            <a:pPr marL="0" indent="0">
              <a:buNone/>
            </a:pPr>
            <a:r>
              <a:rPr lang="en-US" sz="2400" dirty="0" smtClean="0"/>
              <a:t>‘It is difficult to overestimate the economic and social impact of cod.’ </a:t>
            </a:r>
          </a:p>
          <a:p>
            <a:pPr algn="r">
              <a:buNone/>
            </a:pPr>
            <a:r>
              <a:rPr lang="en-US" sz="2000" dirty="0" smtClean="0"/>
              <a:t>Wade </a:t>
            </a:r>
            <a:r>
              <a:rPr lang="en-US" sz="2000" dirty="0" err="1" smtClean="0"/>
              <a:t>Kearley</a:t>
            </a:r>
            <a:endParaRPr lang="en-US" sz="2000" dirty="0" smtClean="0"/>
          </a:p>
        </p:txBody>
      </p:sp>
      <p:pic>
        <p:nvPicPr>
          <p:cNvPr id="11" name="Content Placeholder 10" descr="1927099080.jpg"/>
          <p:cNvPicPr>
            <a:picLocks noGrp="1" noChangeAspect="1"/>
          </p:cNvPicPr>
          <p:nvPr>
            <p:ph sz="half" idx="2"/>
          </p:nvPr>
        </p:nvPicPr>
        <p:blipFill>
          <a:blip r:embed="rId2"/>
          <a:srcRect t="-15012" b="-15012"/>
          <a:stretch>
            <a:fillRect/>
          </a:stretch>
        </p:blipFill>
        <p:spPr>
          <a:xfrm>
            <a:off x="4648200" y="1239450"/>
            <a:ext cx="4038600" cy="4525963"/>
          </a:xfrm>
        </p:spPr>
      </p:pic>
      <p:sp>
        <p:nvSpPr>
          <p:cNvPr id="12" name="TextBox 11"/>
          <p:cNvSpPr txBox="1"/>
          <p:nvPr/>
        </p:nvSpPr>
        <p:spPr>
          <a:xfrm>
            <a:off x="4691493" y="5260363"/>
            <a:ext cx="4038600" cy="646331"/>
          </a:xfrm>
          <a:prstGeom prst="rect">
            <a:avLst/>
          </a:prstGeom>
          <a:noFill/>
        </p:spPr>
        <p:txBody>
          <a:bodyPr wrap="square" rtlCol="0">
            <a:spAutoFit/>
          </a:bodyPr>
          <a:lstStyle/>
          <a:p>
            <a:r>
              <a:rPr lang="en-US" dirty="0" smtClean="0">
                <a:hlinkClick r:id="rId3"/>
              </a:rPr>
              <a:t>www.boulderpublications.ca/boulderpublications.ca/Nature.html</a:t>
            </a:r>
            <a:endParaRPr lang="en-US" dirty="0"/>
          </a:p>
        </p:txBody>
      </p:sp>
      <p:sp>
        <p:nvSpPr>
          <p:cNvPr id="14" name="TextBox 13"/>
          <p:cNvSpPr txBox="1"/>
          <p:nvPr/>
        </p:nvSpPr>
        <p:spPr>
          <a:xfrm>
            <a:off x="230899" y="6014887"/>
            <a:ext cx="8702043" cy="984885"/>
          </a:xfrm>
          <a:prstGeom prst="rect">
            <a:avLst/>
          </a:prstGeom>
          <a:noFill/>
        </p:spPr>
        <p:txBody>
          <a:bodyPr wrap="square" rtlCol="0">
            <a:spAutoFit/>
          </a:bodyPr>
          <a:lstStyle/>
          <a:p>
            <a:pPr algn="ctr"/>
            <a:r>
              <a:rPr lang="en-US" sz="2000" b="1" i="1" dirty="0" smtClean="0"/>
              <a:t>Status: </a:t>
            </a:r>
            <a:r>
              <a:rPr lang="en-US" sz="2000" b="1" i="1" dirty="0" smtClean="0">
                <a:solidFill>
                  <a:srgbClr val="FF0000"/>
                </a:solidFill>
              </a:rPr>
              <a:t>Endangered</a:t>
            </a:r>
            <a:r>
              <a:rPr lang="en-US" sz="2000" b="1" i="1" dirty="0" smtClean="0"/>
              <a:t> (Varies by Stock) - Committee on the Status of Endangered Wildlife in Canada (COSEWIC) 2010 </a:t>
            </a:r>
            <a:r>
              <a:rPr lang="en-US" sz="2000" b="1" dirty="0" smtClean="0"/>
              <a:t>- </a:t>
            </a:r>
            <a:r>
              <a:rPr lang="en-US" sz="2000" b="1" dirty="0" smtClean="0">
                <a:hlinkClick r:id="rId4"/>
              </a:rPr>
              <a:t>www.cosewic.gc.ca</a:t>
            </a:r>
            <a:endParaRPr lang="en-US" sz="2000" b="1" dirty="0" smtClean="0"/>
          </a:p>
          <a:p>
            <a:endParaRPr lang="en-US" dirty="0"/>
          </a:p>
        </p:txBody>
      </p:sp>
      <p:sp>
        <p:nvSpPr>
          <p:cNvPr id="10" name="Slide Number Placeholder 9"/>
          <p:cNvSpPr>
            <a:spLocks noGrp="1"/>
          </p:cNvSpPr>
          <p:nvPr>
            <p:ph type="sldNum" sz="quarter" idx="12"/>
          </p:nvPr>
        </p:nvSpPr>
        <p:spPr/>
        <p:txBody>
          <a:bodyPr/>
          <a:lstStyle/>
          <a:p>
            <a:fld id="{E34DA194-6E72-4A4B-BBEE-526D1626C85A}" type="slidenum">
              <a:rPr lang="en-US" smtClean="0"/>
              <a:pPr/>
              <a:t>26</a:t>
            </a:fld>
            <a:endParaRPr lang="en-US"/>
          </a:p>
        </p:txBody>
      </p:sp>
      <p:sp>
        <p:nvSpPr>
          <p:cNvPr id="13" name="Date Placeholder 12"/>
          <p:cNvSpPr>
            <a:spLocks noGrp="1"/>
          </p:cNvSpPr>
          <p:nvPr>
            <p:ph type="dt" sz="half" idx="10"/>
          </p:nvPr>
        </p:nvSpPr>
        <p:spPr/>
        <p:txBody>
          <a:bodyPr/>
          <a:lstStyle/>
          <a:p>
            <a:fld id="{B8B58AF9-0440-5648-AE7E-5C18D343E449}" type="datetime1">
              <a:rPr lang="en-US" smtClean="0"/>
              <a:pPr/>
              <a:t>1/23/13</a:t>
            </a:fld>
            <a:endParaRPr lang="en-US"/>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3-01-18 at 8.05.10 PM.png"/>
          <p:cNvPicPr>
            <a:picLocks noChangeAspect="1"/>
          </p:cNvPicPr>
          <p:nvPr/>
        </p:nvPicPr>
        <p:blipFill>
          <a:blip r:embed="rId2"/>
          <a:stretch>
            <a:fillRect/>
          </a:stretch>
        </p:blipFill>
        <p:spPr>
          <a:xfrm>
            <a:off x="112727" y="0"/>
            <a:ext cx="8918546" cy="6858000"/>
          </a:xfrm>
          <a:prstGeom prst="rect">
            <a:avLst/>
          </a:prstGeom>
        </p:spPr>
      </p:pic>
      <p:sp>
        <p:nvSpPr>
          <p:cNvPr id="4" name="Slide Number Placeholder 3"/>
          <p:cNvSpPr>
            <a:spLocks noGrp="1"/>
          </p:cNvSpPr>
          <p:nvPr>
            <p:ph type="sldNum" sz="quarter" idx="12"/>
          </p:nvPr>
        </p:nvSpPr>
        <p:spPr/>
        <p:txBody>
          <a:bodyPr/>
          <a:lstStyle/>
          <a:p>
            <a:fld id="{E34DA194-6E72-4A4B-BBEE-526D1626C85A}" type="slidenum">
              <a:rPr lang="en-US" smtClean="0"/>
              <a:pPr/>
              <a:t>27</a:t>
            </a:fld>
            <a:endParaRPr lang="en-US"/>
          </a:p>
        </p:txBody>
      </p:sp>
      <p:sp>
        <p:nvSpPr>
          <p:cNvPr id="6" name="Date Placeholder 5"/>
          <p:cNvSpPr>
            <a:spLocks noGrp="1"/>
          </p:cNvSpPr>
          <p:nvPr>
            <p:ph type="dt" sz="half" idx="10"/>
          </p:nvPr>
        </p:nvSpPr>
        <p:spPr/>
        <p:txBody>
          <a:bodyPr/>
          <a:lstStyle/>
          <a:p>
            <a:fld id="{5E2F981C-49A4-F34C-9A8A-20B2FA3399B7}" type="datetime1">
              <a:rPr lang="en-US" smtClean="0"/>
              <a:pPr/>
              <a:t>1/23/13</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2" name="Group 11"/>
          <p:cNvGrpSpPr/>
          <p:nvPr/>
        </p:nvGrpSpPr>
        <p:grpSpPr>
          <a:xfrm>
            <a:off x="5027505" y="1710515"/>
            <a:ext cx="3615416" cy="4556597"/>
            <a:chOff x="4556275" y="1065827"/>
            <a:chExt cx="3615416" cy="4556597"/>
          </a:xfrm>
        </p:grpSpPr>
        <p:pic>
          <p:nvPicPr>
            <p:cNvPr id="11" name="Picture 10" descr="Screen Shot 2013-01-20 at 9.16.18 AM.png"/>
            <p:cNvPicPr>
              <a:picLocks noChangeAspect="1"/>
            </p:cNvPicPr>
            <p:nvPr/>
          </p:nvPicPr>
          <p:blipFill>
            <a:blip r:embed="rId2"/>
            <a:srcRect l="6728" t="2504" r="4485"/>
            <a:stretch>
              <a:fillRect/>
            </a:stretch>
          </p:blipFill>
          <p:spPr>
            <a:xfrm>
              <a:off x="4556275" y="1065827"/>
              <a:ext cx="3600000" cy="1770150"/>
            </a:xfrm>
            <a:prstGeom prst="rect">
              <a:avLst/>
            </a:prstGeom>
          </p:spPr>
        </p:pic>
        <p:pic>
          <p:nvPicPr>
            <p:cNvPr id="9" name="Picture 8" descr="Screen Shot 2013-01-20 at 9.14.52 AM.png"/>
            <p:cNvPicPr>
              <a:picLocks noChangeAspect="1"/>
            </p:cNvPicPr>
            <p:nvPr/>
          </p:nvPicPr>
          <p:blipFill>
            <a:blip r:embed="rId3"/>
            <a:stretch>
              <a:fillRect/>
            </a:stretch>
          </p:blipFill>
          <p:spPr>
            <a:xfrm>
              <a:off x="4571691" y="2616428"/>
              <a:ext cx="3600000" cy="1491351"/>
            </a:xfrm>
            <a:prstGeom prst="rect">
              <a:avLst/>
            </a:prstGeom>
          </p:spPr>
        </p:pic>
        <p:pic>
          <p:nvPicPr>
            <p:cNvPr id="10" name="Picture 9" descr="Screen Shot 2013-01-20 at 9.15.42 AM.png"/>
            <p:cNvPicPr>
              <a:picLocks/>
            </p:cNvPicPr>
            <p:nvPr/>
          </p:nvPicPr>
          <p:blipFill>
            <a:blip r:embed="rId4"/>
            <a:srcRect t="669"/>
            <a:stretch>
              <a:fillRect/>
            </a:stretch>
          </p:blipFill>
          <p:spPr>
            <a:xfrm>
              <a:off x="4556275" y="3750344"/>
              <a:ext cx="3600000" cy="1872080"/>
            </a:xfrm>
            <a:prstGeom prst="rect">
              <a:avLst/>
            </a:prstGeom>
          </p:spPr>
        </p:pic>
      </p:grpSp>
      <p:sp>
        <p:nvSpPr>
          <p:cNvPr id="2" name="Title 1"/>
          <p:cNvSpPr>
            <a:spLocks noGrp="1"/>
          </p:cNvSpPr>
          <p:nvPr>
            <p:ph type="title"/>
          </p:nvPr>
        </p:nvSpPr>
        <p:spPr/>
        <p:txBody>
          <a:bodyPr>
            <a:noAutofit/>
          </a:bodyPr>
          <a:lstStyle/>
          <a:p>
            <a:r>
              <a:rPr lang="en-US" dirty="0" smtClean="0"/>
              <a:t>Why Atlantic cod?</a:t>
            </a:r>
            <a:br>
              <a:rPr lang="en-US" dirty="0" smtClean="0"/>
            </a:br>
            <a:r>
              <a:rPr lang="en-US" sz="1600" dirty="0" smtClean="0">
                <a:hlinkClick r:id="rId5"/>
              </a:rPr>
              <a:t>www.fao.org/fishery</a:t>
            </a:r>
            <a:endParaRPr lang="en-US" dirty="0"/>
          </a:p>
        </p:txBody>
      </p:sp>
      <p:grpSp>
        <p:nvGrpSpPr>
          <p:cNvPr id="18" name="Group 17"/>
          <p:cNvGrpSpPr/>
          <p:nvPr/>
        </p:nvGrpSpPr>
        <p:grpSpPr>
          <a:xfrm>
            <a:off x="5025778" y="1400818"/>
            <a:ext cx="2939572" cy="5198380"/>
            <a:chOff x="2813050" y="952546"/>
            <a:chExt cx="3540450" cy="5905454"/>
          </a:xfrm>
        </p:grpSpPr>
        <p:pic>
          <p:nvPicPr>
            <p:cNvPr id="17" name="Picture 16" descr="Screen Shot 2013-01-20 at 9.40.46 AM.png"/>
            <p:cNvPicPr>
              <a:picLocks noChangeAspect="1"/>
            </p:cNvPicPr>
            <p:nvPr/>
          </p:nvPicPr>
          <p:blipFill>
            <a:blip r:embed="rId6"/>
            <a:stretch>
              <a:fillRect/>
            </a:stretch>
          </p:blipFill>
          <p:spPr>
            <a:xfrm>
              <a:off x="2835600" y="3822700"/>
              <a:ext cx="3517900" cy="3035300"/>
            </a:xfrm>
            <a:prstGeom prst="rect">
              <a:avLst/>
            </a:prstGeom>
          </p:spPr>
        </p:pic>
        <p:pic>
          <p:nvPicPr>
            <p:cNvPr id="16" name="Picture 15" descr="Screen Shot 2013-01-20 at 9.40.30 AM.png"/>
            <p:cNvPicPr>
              <a:picLocks noChangeAspect="1"/>
            </p:cNvPicPr>
            <p:nvPr/>
          </p:nvPicPr>
          <p:blipFill>
            <a:blip r:embed="rId7"/>
            <a:stretch>
              <a:fillRect/>
            </a:stretch>
          </p:blipFill>
          <p:spPr>
            <a:xfrm>
              <a:off x="2813050" y="952546"/>
              <a:ext cx="3517900" cy="3035300"/>
            </a:xfrm>
            <a:prstGeom prst="rect">
              <a:avLst/>
            </a:prstGeom>
          </p:spPr>
        </p:pic>
      </p:grpSp>
      <p:sp>
        <p:nvSpPr>
          <p:cNvPr id="3" name="Content Placeholder 2"/>
          <p:cNvSpPr>
            <a:spLocks noGrp="1"/>
          </p:cNvSpPr>
          <p:nvPr>
            <p:ph sz="half" idx="1"/>
          </p:nvPr>
        </p:nvSpPr>
        <p:spPr/>
        <p:txBody>
          <a:bodyPr>
            <a:normAutofit fontScale="92500" lnSpcReduction="10000"/>
          </a:bodyPr>
          <a:lstStyle/>
          <a:p>
            <a:pPr>
              <a:buNone/>
            </a:pPr>
            <a:r>
              <a:rPr lang="en-US" sz="3765" dirty="0" smtClean="0"/>
              <a:t>FAO fact sheets …</a:t>
            </a:r>
          </a:p>
          <a:p>
            <a:r>
              <a:rPr lang="en-US" dirty="0" smtClean="0"/>
              <a:t>Among the most important of all commercial fishes, cod has been called "beef of the sea". The Atlantic cod has been exploited ever since man began to fish in the seas of Europe. Its value as a prime food-fish is enormous ...</a:t>
            </a:r>
            <a:endParaRPr lang="en-US" dirty="0"/>
          </a:p>
        </p:txBody>
      </p:sp>
      <p:sp>
        <p:nvSpPr>
          <p:cNvPr id="20" name="Slide Number Placeholder 19"/>
          <p:cNvSpPr>
            <a:spLocks noGrp="1"/>
          </p:cNvSpPr>
          <p:nvPr>
            <p:ph type="sldNum" sz="quarter" idx="12"/>
          </p:nvPr>
        </p:nvSpPr>
        <p:spPr/>
        <p:txBody>
          <a:bodyPr/>
          <a:lstStyle/>
          <a:p>
            <a:fld id="{E34DA194-6E72-4A4B-BBEE-526D1626C85A}" type="slidenum">
              <a:rPr lang="en-US" smtClean="0"/>
              <a:pPr/>
              <a:t>3</a:t>
            </a:fld>
            <a:endParaRPr lang="en-US"/>
          </a:p>
        </p:txBody>
      </p:sp>
      <p:grpSp>
        <p:nvGrpSpPr>
          <p:cNvPr id="14" name="Group 13"/>
          <p:cNvGrpSpPr/>
          <p:nvPr/>
        </p:nvGrpSpPr>
        <p:grpSpPr>
          <a:xfrm>
            <a:off x="5017884" y="1527066"/>
            <a:ext cx="3637353" cy="4984968"/>
            <a:chOff x="4656805" y="1452354"/>
            <a:chExt cx="3637353" cy="4984968"/>
          </a:xfrm>
        </p:grpSpPr>
        <p:pic>
          <p:nvPicPr>
            <p:cNvPr id="6" name="Picture 5" descr="Screen Shot 2013-01-20 at 9.12.53 AM.png"/>
            <p:cNvPicPr>
              <a:picLocks noChangeAspect="1"/>
            </p:cNvPicPr>
            <p:nvPr/>
          </p:nvPicPr>
          <p:blipFill>
            <a:blip r:embed="rId8"/>
            <a:stretch>
              <a:fillRect/>
            </a:stretch>
          </p:blipFill>
          <p:spPr>
            <a:xfrm>
              <a:off x="4656805" y="1452354"/>
              <a:ext cx="3600000" cy="2674860"/>
            </a:xfrm>
            <a:prstGeom prst="rect">
              <a:avLst/>
            </a:prstGeom>
          </p:spPr>
        </p:pic>
        <p:pic>
          <p:nvPicPr>
            <p:cNvPr id="7" name="Picture 6" descr="Screen Shot 2013-01-20 at 9.13.20 AM.png"/>
            <p:cNvPicPr>
              <a:picLocks noChangeAspect="1"/>
            </p:cNvPicPr>
            <p:nvPr/>
          </p:nvPicPr>
          <p:blipFill>
            <a:blip r:embed="rId9"/>
            <a:stretch>
              <a:fillRect/>
            </a:stretch>
          </p:blipFill>
          <p:spPr>
            <a:xfrm>
              <a:off x="4694158" y="4027598"/>
              <a:ext cx="3600000" cy="2409724"/>
            </a:xfrm>
            <a:prstGeom prst="rect">
              <a:avLst/>
            </a:prstGeom>
          </p:spPr>
        </p:pic>
      </p:grpSp>
      <p:sp>
        <p:nvSpPr>
          <p:cNvPr id="21" name="TextBox 20"/>
          <p:cNvSpPr txBox="1"/>
          <p:nvPr/>
        </p:nvSpPr>
        <p:spPr>
          <a:xfrm>
            <a:off x="8590338" y="6404575"/>
            <a:ext cx="457200" cy="276999"/>
          </a:xfrm>
          <a:prstGeom prst="rect">
            <a:avLst/>
          </a:prstGeom>
          <a:noFill/>
        </p:spPr>
        <p:txBody>
          <a:bodyPr wrap="square" rtlCol="0">
            <a:spAutoFit/>
          </a:bodyPr>
          <a:lstStyle/>
          <a:p>
            <a:r>
              <a:rPr lang="en-US" sz="1200" dirty="0" smtClean="0">
                <a:solidFill>
                  <a:schemeClr val="tx1">
                    <a:lumMod val="50000"/>
                    <a:lumOff val="50000"/>
                  </a:schemeClr>
                </a:solidFill>
              </a:rPr>
              <a:t>/ +3</a:t>
            </a:r>
            <a:endParaRPr lang="en-US" sz="1200" dirty="0">
              <a:solidFill>
                <a:schemeClr val="tx1">
                  <a:lumMod val="50000"/>
                  <a:lumOff val="50000"/>
                </a:schemeClr>
              </a:solidFill>
            </a:endParaRPr>
          </a:p>
        </p:txBody>
      </p:sp>
      <p:sp>
        <p:nvSpPr>
          <p:cNvPr id="22" name="Date Placeholder 21"/>
          <p:cNvSpPr>
            <a:spLocks noGrp="1"/>
          </p:cNvSpPr>
          <p:nvPr>
            <p:ph type="dt" sz="half" idx="10"/>
          </p:nvPr>
        </p:nvSpPr>
        <p:spPr/>
        <p:txBody>
          <a:bodyPr/>
          <a:lstStyle/>
          <a:p>
            <a:fld id="{0202A65E-7715-8B47-9DEF-10679804CA77}" type="datetime1">
              <a:rPr lang="en-US" smtClean="0"/>
              <a:pPr/>
              <a:t>1/23/13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5" name="Group 14"/>
          <p:cNvGrpSpPr/>
          <p:nvPr/>
        </p:nvGrpSpPr>
        <p:grpSpPr>
          <a:xfrm>
            <a:off x="1787219" y="1417826"/>
            <a:ext cx="5768340" cy="4671101"/>
            <a:chOff x="817055" y="887938"/>
            <a:chExt cx="5768340" cy="4671101"/>
          </a:xfrm>
        </p:grpSpPr>
        <p:pic>
          <p:nvPicPr>
            <p:cNvPr id="14" name="Picture 13" descr="Screen Shot 2013-01-21 at 12.00.41 PM.png"/>
            <p:cNvPicPr>
              <a:picLocks noChangeAspect="1"/>
            </p:cNvPicPr>
            <p:nvPr/>
          </p:nvPicPr>
          <p:blipFill>
            <a:blip r:embed="rId2"/>
            <a:srcRect b="21004"/>
            <a:stretch>
              <a:fillRect/>
            </a:stretch>
          </p:blipFill>
          <p:spPr>
            <a:xfrm>
              <a:off x="817055" y="887938"/>
              <a:ext cx="5768340" cy="4671101"/>
            </a:xfrm>
            <a:prstGeom prst="rect">
              <a:avLst/>
            </a:prstGeom>
          </p:spPr>
        </p:pic>
        <p:cxnSp>
          <p:nvCxnSpPr>
            <p:cNvPr id="20" name="Straight Arrow Connector 19"/>
            <p:cNvCxnSpPr/>
            <p:nvPr/>
          </p:nvCxnSpPr>
          <p:spPr>
            <a:xfrm flipV="1">
              <a:off x="2804774" y="5086442"/>
              <a:ext cx="341086" cy="24964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1674680" y="1455600"/>
            <a:ext cx="5206450" cy="4633327"/>
            <a:chOff x="1616710" y="1586968"/>
            <a:chExt cx="5206450" cy="4633327"/>
          </a:xfrm>
        </p:grpSpPr>
        <p:pic>
          <p:nvPicPr>
            <p:cNvPr id="12" name="Picture 11" descr="Screen Shot 2013-01-20 at 10.07.44 AM.png"/>
            <p:cNvPicPr>
              <a:picLocks noChangeAspect="1"/>
            </p:cNvPicPr>
            <p:nvPr/>
          </p:nvPicPr>
          <p:blipFill>
            <a:blip r:embed="rId3"/>
            <a:srcRect r="857" b="3740"/>
            <a:stretch>
              <a:fillRect/>
            </a:stretch>
          </p:blipFill>
          <p:spPr>
            <a:xfrm>
              <a:off x="1616710" y="1586968"/>
              <a:ext cx="5206450" cy="4633327"/>
            </a:xfrm>
            <a:prstGeom prst="rect">
              <a:avLst/>
            </a:prstGeom>
          </p:spPr>
        </p:pic>
        <p:cxnSp>
          <p:nvCxnSpPr>
            <p:cNvPr id="22" name="Straight Arrow Connector 21"/>
            <p:cNvCxnSpPr/>
            <p:nvPr/>
          </p:nvCxnSpPr>
          <p:spPr>
            <a:xfrm flipV="1">
              <a:off x="5454952" y="5778031"/>
              <a:ext cx="341086" cy="24964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5" name="Title 4"/>
          <p:cNvSpPr>
            <a:spLocks noGrp="1"/>
          </p:cNvSpPr>
          <p:nvPr>
            <p:ph type="title"/>
          </p:nvPr>
        </p:nvSpPr>
        <p:spPr>
          <a:xfrm>
            <a:off x="457200" y="95758"/>
            <a:ext cx="8229600" cy="1143000"/>
          </a:xfrm>
        </p:spPr>
        <p:txBody>
          <a:bodyPr>
            <a:normAutofit/>
          </a:bodyPr>
          <a:lstStyle/>
          <a:p>
            <a:r>
              <a:rPr lang="en-US" dirty="0" smtClean="0"/>
              <a:t>Why Atlantic cod?</a:t>
            </a:r>
            <a:r>
              <a:rPr lang="en-US" sz="2222" dirty="0" smtClean="0">
                <a:hlinkClick r:id="rId4"/>
              </a:rPr>
              <a:t/>
            </a:r>
            <a:br>
              <a:rPr lang="en-US" sz="2222" dirty="0" smtClean="0">
                <a:hlinkClick r:id="rId4"/>
              </a:rPr>
            </a:br>
            <a:r>
              <a:rPr lang="en-US" sz="2222" dirty="0" smtClean="0">
                <a:hlinkClick r:id="rId4"/>
              </a:rPr>
              <a:t>www.cosewic.gc.ca</a:t>
            </a:r>
            <a:endParaRPr lang="en-US" sz="2222" dirty="0"/>
          </a:p>
        </p:txBody>
      </p:sp>
      <p:sp>
        <p:nvSpPr>
          <p:cNvPr id="27" name="Slide Number Placeholder 26"/>
          <p:cNvSpPr>
            <a:spLocks noGrp="1"/>
          </p:cNvSpPr>
          <p:nvPr>
            <p:ph type="sldNum" sz="quarter" idx="12"/>
          </p:nvPr>
        </p:nvSpPr>
        <p:spPr/>
        <p:txBody>
          <a:bodyPr/>
          <a:lstStyle/>
          <a:p>
            <a:fld id="{E34DA194-6E72-4A4B-BBEE-526D1626C85A}" type="slidenum">
              <a:rPr lang="en-US" smtClean="0"/>
              <a:pPr/>
              <a:t>4</a:t>
            </a:fld>
            <a:endParaRPr lang="en-US"/>
          </a:p>
        </p:txBody>
      </p:sp>
      <p:grpSp>
        <p:nvGrpSpPr>
          <p:cNvPr id="25" name="Group 24"/>
          <p:cNvGrpSpPr/>
          <p:nvPr/>
        </p:nvGrpSpPr>
        <p:grpSpPr>
          <a:xfrm>
            <a:off x="1706971" y="1455600"/>
            <a:ext cx="5174159" cy="4729650"/>
            <a:chOff x="1616710" y="1586968"/>
            <a:chExt cx="5174159" cy="4729650"/>
          </a:xfrm>
        </p:grpSpPr>
        <p:pic>
          <p:nvPicPr>
            <p:cNvPr id="6" name="Picture 5" descr="Screen Shot 2013-01-19 at 8.36.58 PM.png"/>
            <p:cNvPicPr>
              <a:picLocks noChangeAspect="1"/>
            </p:cNvPicPr>
            <p:nvPr/>
          </p:nvPicPr>
          <p:blipFill>
            <a:blip r:embed="rId5"/>
            <a:srcRect t="934" r="1710" b="934"/>
            <a:stretch>
              <a:fillRect/>
            </a:stretch>
          </p:blipFill>
          <p:spPr>
            <a:xfrm>
              <a:off x="1616710" y="1586968"/>
              <a:ext cx="5174159" cy="4729650"/>
            </a:xfrm>
            <a:prstGeom prst="rect">
              <a:avLst/>
            </a:prstGeom>
          </p:spPr>
        </p:pic>
        <p:cxnSp>
          <p:nvCxnSpPr>
            <p:cNvPr id="24" name="Straight Arrow Connector 23"/>
            <p:cNvCxnSpPr/>
            <p:nvPr/>
          </p:nvCxnSpPr>
          <p:spPr>
            <a:xfrm flipV="1">
              <a:off x="3543905" y="4479595"/>
              <a:ext cx="341086" cy="24964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6" name="TextBox 15"/>
          <p:cNvSpPr txBox="1"/>
          <p:nvPr/>
        </p:nvSpPr>
        <p:spPr>
          <a:xfrm>
            <a:off x="8590338" y="6404575"/>
            <a:ext cx="457200" cy="276999"/>
          </a:xfrm>
          <a:prstGeom prst="rect">
            <a:avLst/>
          </a:prstGeom>
          <a:noFill/>
        </p:spPr>
        <p:txBody>
          <a:bodyPr wrap="square" rtlCol="0">
            <a:spAutoFit/>
          </a:bodyPr>
          <a:lstStyle/>
          <a:p>
            <a:r>
              <a:rPr lang="en-US" sz="1200" dirty="0" smtClean="0">
                <a:solidFill>
                  <a:schemeClr val="tx1">
                    <a:lumMod val="50000"/>
                    <a:lumOff val="50000"/>
                  </a:schemeClr>
                </a:solidFill>
              </a:rPr>
              <a:t>/ +3</a:t>
            </a:r>
            <a:endParaRPr lang="en-US" sz="1200" dirty="0">
              <a:solidFill>
                <a:schemeClr val="tx1">
                  <a:lumMod val="50000"/>
                  <a:lumOff val="50000"/>
                </a:schemeClr>
              </a:solidFill>
            </a:endParaRPr>
          </a:p>
        </p:txBody>
      </p:sp>
      <p:sp>
        <p:nvSpPr>
          <p:cNvPr id="17" name="Date Placeholder 16"/>
          <p:cNvSpPr>
            <a:spLocks noGrp="1"/>
          </p:cNvSpPr>
          <p:nvPr>
            <p:ph type="dt" sz="half" idx="10"/>
          </p:nvPr>
        </p:nvSpPr>
        <p:spPr/>
        <p:txBody>
          <a:bodyPr/>
          <a:lstStyle/>
          <a:p>
            <a:fld id="{26C676BF-ACC8-4246-A606-EF3C63BF63DD}" type="datetime1">
              <a:rPr lang="en-US" smtClean="0"/>
              <a:pPr/>
              <a:t>1/23/13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3"/>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89" dirty="0" smtClean="0"/>
              <a:t>Authoritative</a:t>
            </a:r>
            <a:endParaRPr lang="en-US" sz="4000" dirty="0"/>
          </a:p>
        </p:txBody>
      </p:sp>
      <p:sp>
        <p:nvSpPr>
          <p:cNvPr id="3" name="Content Placeholder 2"/>
          <p:cNvSpPr>
            <a:spLocks noGrp="1"/>
          </p:cNvSpPr>
          <p:nvPr>
            <p:ph idx="1"/>
          </p:nvPr>
        </p:nvSpPr>
        <p:spPr/>
        <p:txBody>
          <a:bodyPr>
            <a:normAutofit/>
          </a:bodyPr>
          <a:lstStyle/>
          <a:p>
            <a:pPr marL="0" indent="0">
              <a:buNone/>
            </a:pPr>
            <a:r>
              <a:rPr lang="en-US" sz="4000" i="1" dirty="0" smtClean="0">
                <a:latin typeface="Times"/>
                <a:cs typeface="Times"/>
              </a:rPr>
              <a:t>Using reliable names and hierarchical classifications …</a:t>
            </a:r>
          </a:p>
          <a:p>
            <a:pPr lvl="1">
              <a:buFont typeface="Arial"/>
              <a:buChar char="•"/>
            </a:pPr>
            <a:r>
              <a:rPr lang="en-US" dirty="0" smtClean="0"/>
              <a:t>World Register of Marine Species (</a:t>
            </a:r>
            <a:r>
              <a:rPr lang="en-US" dirty="0" err="1" smtClean="0"/>
              <a:t>WoRMS</a:t>
            </a:r>
            <a:r>
              <a:rPr lang="en-US" dirty="0" smtClean="0"/>
              <a:t>)</a:t>
            </a:r>
          </a:p>
          <a:p>
            <a:pPr lvl="1">
              <a:buFont typeface="Arial"/>
              <a:buChar char="•"/>
            </a:pPr>
            <a:r>
              <a:rPr lang="en-US" dirty="0" err="1" smtClean="0"/>
              <a:t>FishBase</a:t>
            </a:r>
            <a:endParaRPr lang="en-US" dirty="0" smtClean="0"/>
          </a:p>
          <a:p>
            <a:pPr lvl="1">
              <a:buFont typeface="Arial"/>
              <a:buChar char="•"/>
            </a:pPr>
            <a:r>
              <a:rPr lang="en-US" dirty="0" err="1" smtClean="0"/>
              <a:t>MarineRegions.org</a:t>
            </a:r>
            <a:endParaRPr lang="en-US" dirty="0" smtClean="0"/>
          </a:p>
        </p:txBody>
      </p:sp>
      <p:sp>
        <p:nvSpPr>
          <p:cNvPr id="5" name="Slide Number Placeholder 4"/>
          <p:cNvSpPr>
            <a:spLocks noGrp="1"/>
          </p:cNvSpPr>
          <p:nvPr>
            <p:ph type="sldNum" sz="quarter" idx="12"/>
          </p:nvPr>
        </p:nvSpPr>
        <p:spPr/>
        <p:txBody>
          <a:bodyPr/>
          <a:lstStyle/>
          <a:p>
            <a:fld id="{E34DA194-6E72-4A4B-BBEE-526D1626C85A}" type="slidenum">
              <a:rPr lang="en-US" smtClean="0"/>
              <a:pPr/>
              <a:t>5</a:t>
            </a:fld>
            <a:endParaRPr lang="en-US"/>
          </a:p>
        </p:txBody>
      </p:sp>
      <p:sp>
        <p:nvSpPr>
          <p:cNvPr id="6" name="Date Placeholder 5"/>
          <p:cNvSpPr>
            <a:spLocks noGrp="1"/>
          </p:cNvSpPr>
          <p:nvPr>
            <p:ph type="dt" sz="half" idx="10"/>
          </p:nvPr>
        </p:nvSpPr>
        <p:spPr/>
        <p:txBody>
          <a:bodyPr/>
          <a:lstStyle/>
          <a:p>
            <a:fld id="{0802BEDC-803D-884C-AC96-43EEB73FB64C}" type="datetime1">
              <a:rPr lang="en-US" smtClean="0"/>
              <a:pPr/>
              <a:t>1/23/13</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descr="Screen Shot 2013-01-19 at 12.02.24 PM.png"/>
          <p:cNvPicPr>
            <a:picLocks noChangeAspect="1"/>
          </p:cNvPicPr>
          <p:nvPr/>
        </p:nvPicPr>
        <p:blipFill>
          <a:blip r:embed="rId2"/>
          <a:srcRect/>
          <a:stretch>
            <a:fillRect/>
          </a:stretch>
        </p:blipFill>
        <p:spPr>
          <a:xfrm>
            <a:off x="1140867" y="1547206"/>
            <a:ext cx="7236460" cy="4960620"/>
          </a:xfrm>
          <a:prstGeom prst="rect">
            <a:avLst/>
          </a:prstGeom>
        </p:spPr>
      </p:pic>
      <p:grpSp>
        <p:nvGrpSpPr>
          <p:cNvPr id="21" name="Group 20"/>
          <p:cNvGrpSpPr/>
          <p:nvPr/>
        </p:nvGrpSpPr>
        <p:grpSpPr>
          <a:xfrm>
            <a:off x="1122782" y="1543441"/>
            <a:ext cx="7199358" cy="5022850"/>
            <a:chOff x="1013927" y="1458776"/>
            <a:chExt cx="7199358" cy="5022850"/>
          </a:xfrm>
        </p:grpSpPr>
        <p:pic>
          <p:nvPicPr>
            <p:cNvPr id="13" name="Picture 12" descr="Screen Shot 2013-01-19 at 12.10.42 PM.png"/>
            <p:cNvPicPr>
              <a:picLocks noChangeAspect="1"/>
            </p:cNvPicPr>
            <p:nvPr/>
          </p:nvPicPr>
          <p:blipFill>
            <a:blip r:embed="rId3"/>
            <a:srcRect r="1720"/>
            <a:stretch>
              <a:fillRect/>
            </a:stretch>
          </p:blipFill>
          <p:spPr>
            <a:xfrm>
              <a:off x="1013927" y="1458776"/>
              <a:ext cx="7199358" cy="5022850"/>
            </a:xfrm>
            <a:prstGeom prst="rect">
              <a:avLst/>
            </a:prstGeom>
          </p:spPr>
        </p:pic>
        <p:cxnSp>
          <p:nvCxnSpPr>
            <p:cNvPr id="19" name="Straight Arrow Connector 18"/>
            <p:cNvCxnSpPr/>
            <p:nvPr/>
          </p:nvCxnSpPr>
          <p:spPr>
            <a:xfrm flipV="1">
              <a:off x="2419048" y="3606093"/>
              <a:ext cx="278190" cy="24019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870854" y="1540399"/>
            <a:ext cx="7475523" cy="5085080"/>
            <a:chOff x="701524" y="1455734"/>
            <a:chExt cx="7475523" cy="5085080"/>
          </a:xfrm>
        </p:grpSpPr>
        <p:pic>
          <p:nvPicPr>
            <p:cNvPr id="12" name="Picture 11" descr="Screen Shot 2013-01-19 at 12.01.35 PM.png"/>
            <p:cNvPicPr>
              <a:picLocks noChangeAspect="1"/>
            </p:cNvPicPr>
            <p:nvPr/>
          </p:nvPicPr>
          <p:blipFill>
            <a:blip r:embed="rId4"/>
            <a:stretch>
              <a:fillRect/>
            </a:stretch>
          </p:blipFill>
          <p:spPr>
            <a:xfrm>
              <a:off x="940587" y="1455734"/>
              <a:ext cx="7236460" cy="5085080"/>
            </a:xfrm>
            <a:prstGeom prst="rect">
              <a:avLst/>
            </a:prstGeom>
          </p:spPr>
        </p:pic>
        <p:cxnSp>
          <p:nvCxnSpPr>
            <p:cNvPr id="23" name="Straight Arrow Connector 22"/>
            <p:cNvCxnSpPr/>
            <p:nvPr/>
          </p:nvCxnSpPr>
          <p:spPr>
            <a:xfrm flipV="1">
              <a:off x="701524" y="3035905"/>
              <a:ext cx="397068" cy="20561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1894094" y="4421995"/>
              <a:ext cx="397068" cy="20561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2779143" y="4252661"/>
              <a:ext cx="397068" cy="20561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4" name="Title 3"/>
          <p:cNvSpPr>
            <a:spLocks noGrp="1"/>
          </p:cNvSpPr>
          <p:nvPr>
            <p:ph type="title"/>
          </p:nvPr>
        </p:nvSpPr>
        <p:spPr>
          <a:xfrm>
            <a:off x="457200" y="176454"/>
            <a:ext cx="8229600" cy="1143000"/>
          </a:xfrm>
        </p:spPr>
        <p:txBody>
          <a:bodyPr>
            <a:normAutofit fontScale="90000"/>
          </a:bodyPr>
          <a:lstStyle/>
          <a:p>
            <a:r>
              <a:rPr lang="en-US" dirty="0" err="1" smtClean="0"/>
              <a:t>WoRMS</a:t>
            </a:r>
            <a:r>
              <a:rPr lang="en-US" dirty="0" smtClean="0"/>
              <a:t> – </a:t>
            </a:r>
            <a:r>
              <a:rPr lang="en-US" sz="3556" dirty="0" smtClean="0"/>
              <a:t>World Register of Marine Species</a:t>
            </a:r>
            <a:r>
              <a:rPr lang="en-US" sz="2000" dirty="0" smtClean="0"/>
              <a:t/>
            </a:r>
            <a:br>
              <a:rPr lang="en-US" sz="2000" dirty="0" smtClean="0"/>
            </a:br>
            <a:r>
              <a:rPr lang="en-US" sz="2000" dirty="0" smtClean="0">
                <a:hlinkClick r:id="rId5"/>
              </a:rPr>
              <a:t>www.marinespecies.org</a:t>
            </a:r>
            <a:endParaRPr lang="en-US" sz="2000" dirty="0"/>
          </a:p>
        </p:txBody>
      </p:sp>
      <p:sp>
        <p:nvSpPr>
          <p:cNvPr id="29" name="Slide Number Placeholder 28"/>
          <p:cNvSpPr>
            <a:spLocks noGrp="1"/>
          </p:cNvSpPr>
          <p:nvPr>
            <p:ph type="sldNum" sz="quarter" idx="12"/>
          </p:nvPr>
        </p:nvSpPr>
        <p:spPr/>
        <p:txBody>
          <a:bodyPr/>
          <a:lstStyle/>
          <a:p>
            <a:fld id="{E34DA194-6E72-4A4B-BBEE-526D1626C85A}" type="slidenum">
              <a:rPr lang="en-US" smtClean="0"/>
              <a:pPr/>
              <a:t>6</a:t>
            </a:fld>
            <a:endParaRPr lang="en-US"/>
          </a:p>
        </p:txBody>
      </p:sp>
      <p:sp>
        <p:nvSpPr>
          <p:cNvPr id="15" name="TextBox 14"/>
          <p:cNvSpPr txBox="1"/>
          <p:nvPr/>
        </p:nvSpPr>
        <p:spPr>
          <a:xfrm>
            <a:off x="8590338" y="6404575"/>
            <a:ext cx="457200" cy="276999"/>
          </a:xfrm>
          <a:prstGeom prst="rect">
            <a:avLst/>
          </a:prstGeom>
          <a:noFill/>
        </p:spPr>
        <p:txBody>
          <a:bodyPr wrap="square" rtlCol="0">
            <a:spAutoFit/>
          </a:bodyPr>
          <a:lstStyle/>
          <a:p>
            <a:r>
              <a:rPr lang="en-US" sz="1200" dirty="0" smtClean="0">
                <a:solidFill>
                  <a:schemeClr val="tx1">
                    <a:lumMod val="50000"/>
                    <a:lumOff val="50000"/>
                  </a:schemeClr>
                </a:solidFill>
              </a:rPr>
              <a:t>/ +3</a:t>
            </a:r>
            <a:endParaRPr lang="en-US" sz="1200" dirty="0">
              <a:solidFill>
                <a:schemeClr val="tx1">
                  <a:lumMod val="50000"/>
                  <a:lumOff val="50000"/>
                </a:schemeClr>
              </a:solidFill>
            </a:endParaRPr>
          </a:p>
        </p:txBody>
      </p:sp>
      <p:sp>
        <p:nvSpPr>
          <p:cNvPr id="16" name="Date Placeholder 15"/>
          <p:cNvSpPr>
            <a:spLocks noGrp="1"/>
          </p:cNvSpPr>
          <p:nvPr>
            <p:ph type="dt" sz="half" idx="10"/>
          </p:nvPr>
        </p:nvSpPr>
        <p:spPr/>
        <p:txBody>
          <a:bodyPr/>
          <a:lstStyle/>
          <a:p>
            <a:fld id="{1AE72BF7-0CA0-F541-B6CD-5F45771CF8EF}" type="datetime1">
              <a:rPr lang="en-US" smtClean="0"/>
              <a:pPr/>
              <a:t>1/23/13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1"/>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2" name="Group 21"/>
          <p:cNvGrpSpPr/>
          <p:nvPr/>
        </p:nvGrpSpPr>
        <p:grpSpPr>
          <a:xfrm>
            <a:off x="1411599" y="897493"/>
            <a:ext cx="6408420" cy="5638800"/>
            <a:chOff x="1433582" y="1343952"/>
            <a:chExt cx="6408420" cy="5638800"/>
          </a:xfrm>
        </p:grpSpPr>
        <p:pic>
          <p:nvPicPr>
            <p:cNvPr id="7" name="Picture 6" descr="Screen Shot 2013-01-19 at 5.00.22 PM.png"/>
            <p:cNvPicPr>
              <a:picLocks noChangeAspect="1"/>
            </p:cNvPicPr>
            <p:nvPr/>
          </p:nvPicPr>
          <p:blipFill>
            <a:blip r:embed="rId2"/>
            <a:stretch>
              <a:fillRect/>
            </a:stretch>
          </p:blipFill>
          <p:spPr>
            <a:xfrm>
              <a:off x="1433582" y="1343952"/>
              <a:ext cx="6408420" cy="5638800"/>
            </a:xfrm>
            <a:prstGeom prst="rect">
              <a:avLst/>
            </a:prstGeom>
          </p:spPr>
        </p:pic>
        <p:cxnSp>
          <p:nvCxnSpPr>
            <p:cNvPr id="21" name="Straight Arrow Connector 20"/>
            <p:cNvCxnSpPr/>
            <p:nvPr/>
          </p:nvCxnSpPr>
          <p:spPr>
            <a:xfrm flipV="1">
              <a:off x="2835124" y="6608357"/>
              <a:ext cx="341086" cy="24964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pic>
        <p:nvPicPr>
          <p:cNvPr id="8" name="Picture 7" descr="Screen Shot 2013-01-19 at 5.01.48 PM.png"/>
          <p:cNvPicPr>
            <a:picLocks noChangeAspect="1"/>
          </p:cNvPicPr>
          <p:nvPr/>
        </p:nvPicPr>
        <p:blipFill>
          <a:blip r:embed="rId3"/>
          <a:srcRect r="1514" b="14020"/>
          <a:stretch>
            <a:fillRect/>
          </a:stretch>
        </p:blipFill>
        <p:spPr>
          <a:xfrm>
            <a:off x="392180" y="1569148"/>
            <a:ext cx="8195145" cy="4249870"/>
          </a:xfrm>
          <a:prstGeom prst="rect">
            <a:avLst/>
          </a:prstGeom>
        </p:spPr>
      </p:pic>
      <p:pic>
        <p:nvPicPr>
          <p:cNvPr id="9" name="Picture 8" descr="Screen Shot 2013-01-19 at 5.50.30 PM.png"/>
          <p:cNvPicPr>
            <a:picLocks noChangeAspect="1"/>
          </p:cNvPicPr>
          <p:nvPr/>
        </p:nvPicPr>
        <p:blipFill>
          <a:blip r:embed="rId4"/>
          <a:srcRect b="5472"/>
          <a:stretch>
            <a:fillRect/>
          </a:stretch>
        </p:blipFill>
        <p:spPr>
          <a:xfrm>
            <a:off x="1389740" y="907992"/>
            <a:ext cx="6324600" cy="5596757"/>
          </a:xfrm>
          <a:prstGeom prst="rect">
            <a:avLst/>
          </a:prstGeom>
        </p:spPr>
      </p:pic>
      <p:grpSp>
        <p:nvGrpSpPr>
          <p:cNvPr id="20" name="Group 19"/>
          <p:cNvGrpSpPr/>
          <p:nvPr/>
        </p:nvGrpSpPr>
        <p:grpSpPr>
          <a:xfrm>
            <a:off x="1436970" y="907992"/>
            <a:ext cx="6431280" cy="5760720"/>
            <a:chOff x="1509017" y="1483884"/>
            <a:chExt cx="6431280" cy="5760720"/>
          </a:xfrm>
        </p:grpSpPr>
        <p:pic>
          <p:nvPicPr>
            <p:cNvPr id="6" name="Picture 5" descr="Screen Shot 2013-01-19 at 4.59.44 PM.png"/>
            <p:cNvPicPr>
              <a:picLocks noChangeAspect="1"/>
            </p:cNvPicPr>
            <p:nvPr/>
          </p:nvPicPr>
          <p:blipFill>
            <a:blip r:embed="rId5"/>
            <a:stretch>
              <a:fillRect/>
            </a:stretch>
          </p:blipFill>
          <p:spPr>
            <a:xfrm>
              <a:off x="1509017" y="1483884"/>
              <a:ext cx="6431280" cy="5760720"/>
            </a:xfrm>
            <a:prstGeom prst="rect">
              <a:avLst/>
            </a:prstGeom>
          </p:spPr>
        </p:pic>
        <p:cxnSp>
          <p:nvCxnSpPr>
            <p:cNvPr id="19" name="Straight Arrow Connector 18"/>
            <p:cNvCxnSpPr/>
            <p:nvPr/>
          </p:nvCxnSpPr>
          <p:spPr>
            <a:xfrm flipV="1">
              <a:off x="2835124" y="6773010"/>
              <a:ext cx="341086" cy="24964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a:off x="1248166" y="945820"/>
            <a:ext cx="6571853" cy="5783580"/>
            <a:chOff x="1258089" y="1000084"/>
            <a:chExt cx="6571853" cy="5783580"/>
          </a:xfrm>
        </p:grpSpPr>
        <p:pic>
          <p:nvPicPr>
            <p:cNvPr id="5" name="Picture 4" descr="Screen Shot 2013-01-19 at 4.59.21 PM.png"/>
            <p:cNvPicPr>
              <a:picLocks noChangeAspect="1"/>
            </p:cNvPicPr>
            <p:nvPr/>
          </p:nvPicPr>
          <p:blipFill>
            <a:blip r:embed="rId6"/>
            <a:stretch>
              <a:fillRect/>
            </a:stretch>
          </p:blipFill>
          <p:spPr>
            <a:xfrm>
              <a:off x="1429142" y="1000084"/>
              <a:ext cx="6400800" cy="5783580"/>
            </a:xfrm>
            <a:prstGeom prst="rect">
              <a:avLst/>
            </a:prstGeom>
          </p:spPr>
        </p:pic>
        <p:cxnSp>
          <p:nvCxnSpPr>
            <p:cNvPr id="15" name="Straight Arrow Connector 14"/>
            <p:cNvCxnSpPr/>
            <p:nvPr/>
          </p:nvCxnSpPr>
          <p:spPr>
            <a:xfrm flipV="1">
              <a:off x="4148667" y="3437536"/>
              <a:ext cx="341086" cy="24964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2835124" y="5539138"/>
              <a:ext cx="341086" cy="24964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258089" y="3562358"/>
              <a:ext cx="341086" cy="24964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3" name="Group 12"/>
          <p:cNvGrpSpPr/>
          <p:nvPr/>
        </p:nvGrpSpPr>
        <p:grpSpPr>
          <a:xfrm>
            <a:off x="2223458" y="1106468"/>
            <a:ext cx="4561191" cy="5271777"/>
            <a:chOff x="2600009" y="985020"/>
            <a:chExt cx="4561191" cy="5271777"/>
          </a:xfrm>
        </p:grpSpPr>
        <p:pic>
          <p:nvPicPr>
            <p:cNvPr id="4" name="Picture 3" descr="Screen Shot 2013-01-19 at 5.09.49 PM.png"/>
            <p:cNvPicPr>
              <a:picLocks noChangeAspect="1"/>
            </p:cNvPicPr>
            <p:nvPr/>
          </p:nvPicPr>
          <p:blipFill>
            <a:blip r:embed="rId7"/>
            <a:srcRect b="15078"/>
            <a:stretch>
              <a:fillRect/>
            </a:stretch>
          </p:blipFill>
          <p:spPr>
            <a:xfrm>
              <a:off x="3568348" y="985020"/>
              <a:ext cx="2153920" cy="5271777"/>
            </a:xfrm>
            <a:prstGeom prst="rect">
              <a:avLst/>
            </a:prstGeom>
          </p:spPr>
        </p:pic>
        <p:sp>
          <p:nvSpPr>
            <p:cNvPr id="10" name="TextBox 9"/>
            <p:cNvSpPr txBox="1"/>
            <p:nvPr/>
          </p:nvSpPr>
          <p:spPr>
            <a:xfrm>
              <a:off x="2600009" y="2854472"/>
              <a:ext cx="4561191" cy="707886"/>
            </a:xfrm>
            <a:prstGeom prst="rect">
              <a:avLst/>
            </a:prstGeom>
            <a:solidFill>
              <a:schemeClr val="bg1"/>
            </a:solidFill>
            <a:ln>
              <a:solidFill>
                <a:schemeClr val="tx1"/>
              </a:solidFill>
            </a:ln>
          </p:spPr>
          <p:txBody>
            <a:bodyPr wrap="square" rtlCol="0">
              <a:spAutoFit/>
            </a:bodyPr>
            <a:lstStyle/>
            <a:p>
              <a:r>
                <a:rPr lang="en-US" sz="4000" b="1" dirty="0" smtClean="0">
                  <a:solidFill>
                    <a:srgbClr val="FF0000"/>
                  </a:solidFill>
                </a:rPr>
                <a:t>Using lists of names.</a:t>
              </a:r>
              <a:endParaRPr lang="en-US" sz="4000" b="1" dirty="0">
                <a:solidFill>
                  <a:srgbClr val="FF0000"/>
                </a:solidFill>
              </a:endParaRPr>
            </a:p>
          </p:txBody>
        </p:sp>
        <p:cxnSp>
          <p:nvCxnSpPr>
            <p:cNvPr id="12" name="Straight Arrow Connector 11"/>
            <p:cNvCxnSpPr/>
            <p:nvPr/>
          </p:nvCxnSpPr>
          <p:spPr>
            <a:xfrm flipV="1">
              <a:off x="3495778" y="2267115"/>
              <a:ext cx="425752" cy="28498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24" name="Slide Number Placeholder 23"/>
          <p:cNvSpPr>
            <a:spLocks noGrp="1"/>
          </p:cNvSpPr>
          <p:nvPr>
            <p:ph type="sldNum" sz="quarter" idx="12"/>
          </p:nvPr>
        </p:nvSpPr>
        <p:spPr>
          <a:xfrm>
            <a:off x="6569277" y="6356350"/>
            <a:ext cx="2133600" cy="365125"/>
          </a:xfrm>
        </p:spPr>
        <p:txBody>
          <a:bodyPr/>
          <a:lstStyle/>
          <a:p>
            <a:fld id="{E34DA194-6E72-4A4B-BBEE-526D1626C85A}" type="slidenum">
              <a:rPr lang="en-US" smtClean="0"/>
              <a:pPr/>
              <a:t>7</a:t>
            </a:fld>
            <a:endParaRPr lang="en-US"/>
          </a:p>
        </p:txBody>
      </p:sp>
      <p:sp>
        <p:nvSpPr>
          <p:cNvPr id="25" name="TextBox 24"/>
          <p:cNvSpPr txBox="1"/>
          <p:nvPr/>
        </p:nvSpPr>
        <p:spPr>
          <a:xfrm>
            <a:off x="8590338" y="6404575"/>
            <a:ext cx="457200" cy="276999"/>
          </a:xfrm>
          <a:prstGeom prst="rect">
            <a:avLst/>
          </a:prstGeom>
          <a:noFill/>
        </p:spPr>
        <p:txBody>
          <a:bodyPr wrap="square" rtlCol="0">
            <a:spAutoFit/>
          </a:bodyPr>
          <a:lstStyle/>
          <a:p>
            <a:r>
              <a:rPr lang="en-US" sz="1200" dirty="0" smtClean="0">
                <a:solidFill>
                  <a:schemeClr val="tx1">
                    <a:lumMod val="50000"/>
                    <a:lumOff val="50000"/>
                  </a:schemeClr>
                </a:solidFill>
              </a:rPr>
              <a:t>/ +6</a:t>
            </a:r>
            <a:endParaRPr lang="en-US" sz="1200" dirty="0">
              <a:solidFill>
                <a:schemeClr val="tx1">
                  <a:lumMod val="50000"/>
                  <a:lumOff val="50000"/>
                </a:schemeClr>
              </a:solidFill>
            </a:endParaRPr>
          </a:p>
        </p:txBody>
      </p:sp>
      <p:sp>
        <p:nvSpPr>
          <p:cNvPr id="2" name="Title 1"/>
          <p:cNvSpPr>
            <a:spLocks noGrp="1"/>
          </p:cNvSpPr>
          <p:nvPr>
            <p:ph type="title"/>
          </p:nvPr>
        </p:nvSpPr>
        <p:spPr>
          <a:xfrm>
            <a:off x="457200" y="210333"/>
            <a:ext cx="8229600" cy="571500"/>
          </a:xfrm>
        </p:spPr>
        <p:txBody>
          <a:bodyPr>
            <a:normAutofit fontScale="90000"/>
          </a:bodyPr>
          <a:lstStyle/>
          <a:p>
            <a:r>
              <a:rPr lang="en-US" dirty="0" err="1" smtClean="0"/>
              <a:t>WoRMS</a:t>
            </a:r>
            <a:r>
              <a:rPr lang="en-US" dirty="0" smtClean="0"/>
              <a:t> – Match </a:t>
            </a:r>
            <a:r>
              <a:rPr lang="en-US" dirty="0" err="1"/>
              <a:t>t</a:t>
            </a:r>
            <a:r>
              <a:rPr lang="en-US" dirty="0" err="1" smtClean="0"/>
              <a:t>axa</a:t>
            </a:r>
            <a:endParaRPr lang="en-US" dirty="0"/>
          </a:p>
        </p:txBody>
      </p:sp>
      <p:sp>
        <p:nvSpPr>
          <p:cNvPr id="26" name="Date Placeholder 25"/>
          <p:cNvSpPr>
            <a:spLocks noGrp="1"/>
          </p:cNvSpPr>
          <p:nvPr>
            <p:ph type="dt" sz="half" idx="10"/>
          </p:nvPr>
        </p:nvSpPr>
        <p:spPr/>
        <p:txBody>
          <a:bodyPr/>
          <a:lstStyle/>
          <a:p>
            <a:fld id="{6FD7958A-1688-8E4D-B3A1-84B3E96FE56E}" type="datetime1">
              <a:rPr lang="en-US" smtClean="0"/>
              <a:pPr/>
              <a:t>1/23/13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4" name="Group 13"/>
          <p:cNvGrpSpPr/>
          <p:nvPr/>
        </p:nvGrpSpPr>
        <p:grpSpPr>
          <a:xfrm>
            <a:off x="1871565" y="1690913"/>
            <a:ext cx="5245100" cy="4695691"/>
            <a:chOff x="1785500" y="1500262"/>
            <a:chExt cx="5245100" cy="4695691"/>
          </a:xfrm>
        </p:grpSpPr>
        <p:pic>
          <p:nvPicPr>
            <p:cNvPr id="4" name="Picture 3" descr="Screen Shot 2013-01-19 at 7.16.57 PM.png"/>
            <p:cNvPicPr>
              <a:picLocks noChangeAspect="1"/>
            </p:cNvPicPr>
            <p:nvPr/>
          </p:nvPicPr>
          <p:blipFill>
            <a:blip r:embed="rId2"/>
            <a:srcRect b="5437"/>
            <a:stretch>
              <a:fillRect/>
            </a:stretch>
          </p:blipFill>
          <p:spPr>
            <a:xfrm>
              <a:off x="1785500" y="1500262"/>
              <a:ext cx="5245100" cy="4695691"/>
            </a:xfrm>
            <a:prstGeom prst="rect">
              <a:avLst/>
            </a:prstGeom>
          </p:spPr>
        </p:pic>
        <p:cxnSp>
          <p:nvCxnSpPr>
            <p:cNvPr id="13" name="Straight Arrow Connector 12"/>
            <p:cNvCxnSpPr/>
            <p:nvPr/>
          </p:nvCxnSpPr>
          <p:spPr>
            <a:xfrm flipV="1">
              <a:off x="3187559" y="4328734"/>
              <a:ext cx="312057" cy="26609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426102" y="274638"/>
            <a:ext cx="8229600" cy="1143000"/>
          </a:xfrm>
        </p:spPr>
        <p:txBody>
          <a:bodyPr>
            <a:normAutofit/>
          </a:bodyPr>
          <a:lstStyle/>
          <a:p>
            <a:r>
              <a:rPr lang="en-US" dirty="0" err="1" smtClean="0"/>
              <a:t>FishBase</a:t>
            </a:r>
            <a:r>
              <a:rPr lang="en-US" sz="2222" dirty="0" smtClean="0"/>
              <a:t/>
            </a:r>
            <a:br>
              <a:rPr lang="en-US" sz="2222" dirty="0" smtClean="0"/>
            </a:br>
            <a:r>
              <a:rPr lang="en-US" sz="2222" dirty="0" smtClean="0">
                <a:hlinkClick r:id="rId3"/>
              </a:rPr>
              <a:t>www.fishbase.org</a:t>
            </a:r>
            <a:endParaRPr lang="en-US" dirty="0"/>
          </a:p>
        </p:txBody>
      </p:sp>
      <p:pic>
        <p:nvPicPr>
          <p:cNvPr id="5" name="Picture 4" descr="Screen Shot 2013-01-19 at 7.17.12 PM.png"/>
          <p:cNvPicPr>
            <a:picLocks noChangeAspect="1"/>
          </p:cNvPicPr>
          <p:nvPr/>
        </p:nvPicPr>
        <p:blipFill>
          <a:blip r:embed="rId4"/>
          <a:srcRect b="3616"/>
          <a:stretch>
            <a:fillRect/>
          </a:stretch>
        </p:blipFill>
        <p:spPr>
          <a:xfrm>
            <a:off x="2078335" y="1556025"/>
            <a:ext cx="5257800" cy="4798429"/>
          </a:xfrm>
          <a:prstGeom prst="rect">
            <a:avLst/>
          </a:prstGeom>
        </p:spPr>
      </p:pic>
      <p:pic>
        <p:nvPicPr>
          <p:cNvPr id="7" name="Picture 6" descr="Screen Shot 2013-01-19 at 7.37.30 PM.png"/>
          <p:cNvPicPr>
            <a:picLocks noChangeAspect="1"/>
          </p:cNvPicPr>
          <p:nvPr/>
        </p:nvPicPr>
        <p:blipFill>
          <a:blip r:embed="rId5"/>
          <a:stretch>
            <a:fillRect/>
          </a:stretch>
        </p:blipFill>
        <p:spPr>
          <a:xfrm>
            <a:off x="2062258" y="1605454"/>
            <a:ext cx="5251450" cy="4813300"/>
          </a:xfrm>
          <a:prstGeom prst="rect">
            <a:avLst/>
          </a:prstGeom>
        </p:spPr>
      </p:pic>
      <p:sp>
        <p:nvSpPr>
          <p:cNvPr id="9" name="Slide Number Placeholder 8"/>
          <p:cNvSpPr>
            <a:spLocks noGrp="1"/>
          </p:cNvSpPr>
          <p:nvPr>
            <p:ph type="sldNum" sz="quarter" idx="12"/>
          </p:nvPr>
        </p:nvSpPr>
        <p:spPr/>
        <p:txBody>
          <a:bodyPr/>
          <a:lstStyle/>
          <a:p>
            <a:fld id="{E34DA194-6E72-4A4B-BBEE-526D1626C85A}" type="slidenum">
              <a:rPr lang="en-US" smtClean="0"/>
              <a:pPr/>
              <a:t>8</a:t>
            </a:fld>
            <a:endParaRPr lang="en-US"/>
          </a:p>
        </p:txBody>
      </p:sp>
      <p:sp>
        <p:nvSpPr>
          <p:cNvPr id="15" name="TextBox 14"/>
          <p:cNvSpPr txBox="1"/>
          <p:nvPr/>
        </p:nvSpPr>
        <p:spPr>
          <a:xfrm>
            <a:off x="8590338" y="6404575"/>
            <a:ext cx="457200" cy="276999"/>
          </a:xfrm>
          <a:prstGeom prst="rect">
            <a:avLst/>
          </a:prstGeom>
          <a:noFill/>
        </p:spPr>
        <p:txBody>
          <a:bodyPr wrap="square" rtlCol="0">
            <a:spAutoFit/>
          </a:bodyPr>
          <a:lstStyle/>
          <a:p>
            <a:r>
              <a:rPr lang="en-US" sz="1200" dirty="0" smtClean="0">
                <a:solidFill>
                  <a:schemeClr val="tx1">
                    <a:lumMod val="50000"/>
                    <a:lumOff val="50000"/>
                  </a:schemeClr>
                </a:solidFill>
              </a:rPr>
              <a:t>/ +4</a:t>
            </a:r>
            <a:endParaRPr lang="en-US" sz="1200" dirty="0">
              <a:solidFill>
                <a:schemeClr val="tx1">
                  <a:lumMod val="50000"/>
                  <a:lumOff val="50000"/>
                </a:schemeClr>
              </a:solidFill>
            </a:endParaRPr>
          </a:p>
        </p:txBody>
      </p:sp>
      <p:grpSp>
        <p:nvGrpSpPr>
          <p:cNvPr id="12" name="Group 11"/>
          <p:cNvGrpSpPr/>
          <p:nvPr/>
        </p:nvGrpSpPr>
        <p:grpSpPr>
          <a:xfrm>
            <a:off x="2072565" y="1542158"/>
            <a:ext cx="5245100" cy="4972050"/>
            <a:chOff x="457200" y="1475358"/>
            <a:chExt cx="5245100" cy="4972050"/>
          </a:xfrm>
        </p:grpSpPr>
        <p:pic>
          <p:nvPicPr>
            <p:cNvPr id="3" name="Picture 2" descr="Screen Shot 2013-01-19 at 7.16.20 PM.png"/>
            <p:cNvPicPr>
              <a:picLocks noChangeAspect="1"/>
            </p:cNvPicPr>
            <p:nvPr/>
          </p:nvPicPr>
          <p:blipFill>
            <a:blip r:embed="rId6"/>
            <a:stretch>
              <a:fillRect/>
            </a:stretch>
          </p:blipFill>
          <p:spPr>
            <a:xfrm>
              <a:off x="457200" y="1475358"/>
              <a:ext cx="5245100" cy="4972050"/>
            </a:xfrm>
            <a:prstGeom prst="rect">
              <a:avLst/>
            </a:prstGeom>
          </p:spPr>
        </p:pic>
        <p:cxnSp>
          <p:nvCxnSpPr>
            <p:cNvPr id="11" name="Straight Arrow Connector 10"/>
            <p:cNvCxnSpPr/>
            <p:nvPr/>
          </p:nvCxnSpPr>
          <p:spPr>
            <a:xfrm flipV="1">
              <a:off x="713608" y="5140488"/>
              <a:ext cx="312057" cy="26609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6" name="Date Placeholder 15"/>
          <p:cNvSpPr>
            <a:spLocks noGrp="1"/>
          </p:cNvSpPr>
          <p:nvPr>
            <p:ph type="dt" sz="half" idx="10"/>
          </p:nvPr>
        </p:nvSpPr>
        <p:spPr/>
        <p:txBody>
          <a:bodyPr/>
          <a:lstStyle/>
          <a:p>
            <a:fld id="{9C658C1E-194E-A849-902E-93CF9C052E41}" type="datetime1">
              <a:rPr lang="en-US" smtClean="0"/>
              <a:pPr/>
              <a:t>1/23/13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2" name="Group 31"/>
          <p:cNvGrpSpPr/>
          <p:nvPr/>
        </p:nvGrpSpPr>
        <p:grpSpPr>
          <a:xfrm>
            <a:off x="1014635" y="1228130"/>
            <a:ext cx="7251700" cy="4946650"/>
            <a:chOff x="1209843" y="1187596"/>
            <a:chExt cx="7251700" cy="4946650"/>
          </a:xfrm>
        </p:grpSpPr>
        <p:grpSp>
          <p:nvGrpSpPr>
            <p:cNvPr id="30" name="Group 29"/>
            <p:cNvGrpSpPr/>
            <p:nvPr/>
          </p:nvGrpSpPr>
          <p:grpSpPr>
            <a:xfrm>
              <a:off x="1209843" y="1187596"/>
              <a:ext cx="7251700" cy="4946650"/>
              <a:chOff x="1209843" y="1187596"/>
              <a:chExt cx="7251700" cy="4946650"/>
            </a:xfrm>
          </p:grpSpPr>
          <p:pic>
            <p:nvPicPr>
              <p:cNvPr id="8" name="Picture 7" descr="Screen Shot 2013-01-19 at 8.58.41 PM.png"/>
              <p:cNvPicPr>
                <a:picLocks noChangeAspect="1"/>
              </p:cNvPicPr>
              <p:nvPr/>
            </p:nvPicPr>
            <p:blipFill>
              <a:blip r:embed="rId2"/>
              <a:stretch>
                <a:fillRect/>
              </a:stretch>
            </p:blipFill>
            <p:spPr>
              <a:xfrm>
                <a:off x="1209843" y="1187596"/>
                <a:ext cx="7251700" cy="4946650"/>
              </a:xfrm>
              <a:prstGeom prst="rect">
                <a:avLst/>
              </a:prstGeom>
            </p:spPr>
          </p:pic>
          <p:cxnSp>
            <p:nvCxnSpPr>
              <p:cNvPr id="29" name="Straight Arrow Connector 28"/>
              <p:cNvCxnSpPr/>
              <p:nvPr/>
            </p:nvCxnSpPr>
            <p:spPr>
              <a:xfrm flipV="1">
                <a:off x="3449039" y="4831419"/>
                <a:ext cx="435799" cy="29885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cxnSp>
          <p:nvCxnSpPr>
            <p:cNvPr id="31" name="Straight Arrow Connector 30"/>
            <p:cNvCxnSpPr/>
            <p:nvPr/>
          </p:nvCxnSpPr>
          <p:spPr>
            <a:xfrm flipV="1">
              <a:off x="4497940" y="4681993"/>
              <a:ext cx="435799" cy="29885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2075185" y="1084132"/>
            <a:ext cx="5440680" cy="5427838"/>
            <a:chOff x="1388247" y="496570"/>
            <a:chExt cx="5440680" cy="5427838"/>
          </a:xfrm>
        </p:grpSpPr>
        <p:pic>
          <p:nvPicPr>
            <p:cNvPr id="23" name="Picture 22" descr="Screen Shot 2013-01-21 at 12.09.40 PM.png"/>
            <p:cNvPicPr>
              <a:picLocks noChangeAspect="1"/>
            </p:cNvPicPr>
            <p:nvPr/>
          </p:nvPicPr>
          <p:blipFill>
            <a:blip r:embed="rId3"/>
            <a:srcRect b="7372"/>
            <a:stretch>
              <a:fillRect/>
            </a:stretch>
          </p:blipFill>
          <p:spPr>
            <a:xfrm>
              <a:off x="1388247" y="496570"/>
              <a:ext cx="5440680" cy="5427838"/>
            </a:xfrm>
            <a:prstGeom prst="rect">
              <a:avLst/>
            </a:prstGeom>
          </p:spPr>
        </p:pic>
        <p:cxnSp>
          <p:nvCxnSpPr>
            <p:cNvPr id="26" name="Straight Arrow Connector 25"/>
            <p:cNvCxnSpPr/>
            <p:nvPr/>
          </p:nvCxnSpPr>
          <p:spPr>
            <a:xfrm rot="5400000" flipH="1" flipV="1">
              <a:off x="1986318" y="5443285"/>
              <a:ext cx="435824" cy="37354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33" name="Group 32"/>
          <p:cNvGrpSpPr/>
          <p:nvPr/>
        </p:nvGrpSpPr>
        <p:grpSpPr>
          <a:xfrm>
            <a:off x="996274" y="1353562"/>
            <a:ext cx="7452360" cy="4938786"/>
            <a:chOff x="1205275" y="1064212"/>
            <a:chExt cx="7452360" cy="4938786"/>
          </a:xfrm>
        </p:grpSpPr>
        <p:grpSp>
          <p:nvGrpSpPr>
            <p:cNvPr id="25" name="Group 24"/>
            <p:cNvGrpSpPr/>
            <p:nvPr/>
          </p:nvGrpSpPr>
          <p:grpSpPr>
            <a:xfrm>
              <a:off x="1205275" y="1064212"/>
              <a:ext cx="7452360" cy="4938786"/>
              <a:chOff x="-1383241" y="45406"/>
              <a:chExt cx="7452360" cy="4938786"/>
            </a:xfrm>
          </p:grpSpPr>
          <p:pic>
            <p:nvPicPr>
              <p:cNvPr id="22" name="Picture 21" descr="Screen Shot 2013-01-21 at 12.08.54 PM.png"/>
              <p:cNvPicPr>
                <a:picLocks noChangeAspect="1"/>
              </p:cNvPicPr>
              <p:nvPr/>
            </p:nvPicPr>
            <p:blipFill>
              <a:blip r:embed="rId4"/>
              <a:srcRect b="9856"/>
              <a:stretch>
                <a:fillRect/>
              </a:stretch>
            </p:blipFill>
            <p:spPr>
              <a:xfrm>
                <a:off x="-1383241" y="45406"/>
                <a:ext cx="7452360" cy="4938786"/>
              </a:xfrm>
              <a:prstGeom prst="rect">
                <a:avLst/>
              </a:prstGeom>
            </p:spPr>
          </p:pic>
          <p:cxnSp>
            <p:nvCxnSpPr>
              <p:cNvPr id="24" name="Straight Arrow Connector 23"/>
              <p:cNvCxnSpPr/>
              <p:nvPr/>
            </p:nvCxnSpPr>
            <p:spPr>
              <a:xfrm rot="5400000" flipH="1" flipV="1">
                <a:off x="1076126" y="2697995"/>
                <a:ext cx="435824" cy="37354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cxnSp>
          <p:nvCxnSpPr>
            <p:cNvPr id="28" name="Straight Arrow Connector 27"/>
            <p:cNvCxnSpPr/>
            <p:nvPr/>
          </p:nvCxnSpPr>
          <p:spPr>
            <a:xfrm rot="5400000" flipH="1" flipV="1">
              <a:off x="5723410" y="4561332"/>
              <a:ext cx="435824" cy="37354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a:off x="1091783" y="1191110"/>
            <a:ext cx="7080250" cy="4349750"/>
            <a:chOff x="1209843" y="1639315"/>
            <a:chExt cx="7080250" cy="4349750"/>
          </a:xfrm>
        </p:grpSpPr>
        <p:pic>
          <p:nvPicPr>
            <p:cNvPr id="4" name="Picture 3" descr="Screen Shot 2013-01-19 at 8.55.07 PM.png"/>
            <p:cNvPicPr>
              <a:picLocks noChangeAspect="1"/>
            </p:cNvPicPr>
            <p:nvPr/>
          </p:nvPicPr>
          <p:blipFill>
            <a:blip r:embed="rId5"/>
            <a:stretch>
              <a:fillRect/>
            </a:stretch>
          </p:blipFill>
          <p:spPr>
            <a:xfrm>
              <a:off x="1209843" y="1639315"/>
              <a:ext cx="7080250" cy="4349750"/>
            </a:xfrm>
            <a:prstGeom prst="rect">
              <a:avLst/>
            </a:prstGeom>
          </p:spPr>
        </p:pic>
        <p:cxnSp>
          <p:nvCxnSpPr>
            <p:cNvPr id="17" name="Straight Arrow Connector 16"/>
            <p:cNvCxnSpPr/>
            <p:nvPr/>
          </p:nvCxnSpPr>
          <p:spPr>
            <a:xfrm rot="5400000" flipH="1" flipV="1">
              <a:off x="3218676" y="2621180"/>
              <a:ext cx="435824" cy="37354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428035" y="289350"/>
            <a:ext cx="8229600" cy="685800"/>
          </a:xfrm>
        </p:spPr>
        <p:txBody>
          <a:bodyPr>
            <a:normAutofit fontScale="90000"/>
          </a:bodyPr>
          <a:lstStyle/>
          <a:p>
            <a:r>
              <a:rPr lang="en-US" dirty="0" err="1" smtClean="0"/>
              <a:t>MarineRegions.org</a:t>
            </a:r>
            <a:r>
              <a:rPr lang="en-US" dirty="0" smtClean="0"/>
              <a:t/>
            </a:r>
            <a:br>
              <a:rPr lang="en-US" dirty="0" smtClean="0"/>
            </a:br>
            <a:r>
              <a:rPr lang="en-US" sz="2222" dirty="0" smtClean="0">
                <a:hlinkClick r:id="rId6"/>
              </a:rPr>
              <a:t>www.marineregions.org</a:t>
            </a:r>
            <a:endParaRPr lang="en-US" dirty="0"/>
          </a:p>
        </p:txBody>
      </p:sp>
      <p:sp>
        <p:nvSpPr>
          <p:cNvPr id="13" name="Slide Number Placeholder 12"/>
          <p:cNvSpPr>
            <a:spLocks noGrp="1"/>
          </p:cNvSpPr>
          <p:nvPr>
            <p:ph type="sldNum" sz="quarter" idx="12"/>
          </p:nvPr>
        </p:nvSpPr>
        <p:spPr/>
        <p:txBody>
          <a:bodyPr/>
          <a:lstStyle/>
          <a:p>
            <a:fld id="{E34DA194-6E72-4A4B-BBEE-526D1626C85A}" type="slidenum">
              <a:rPr lang="en-US" smtClean="0"/>
              <a:pPr/>
              <a:t>9</a:t>
            </a:fld>
            <a:endParaRPr lang="en-US"/>
          </a:p>
        </p:txBody>
      </p:sp>
      <p:sp>
        <p:nvSpPr>
          <p:cNvPr id="21" name="TextBox 20"/>
          <p:cNvSpPr txBox="1"/>
          <p:nvPr/>
        </p:nvSpPr>
        <p:spPr>
          <a:xfrm>
            <a:off x="8590338" y="6404575"/>
            <a:ext cx="457200" cy="276999"/>
          </a:xfrm>
          <a:prstGeom prst="rect">
            <a:avLst/>
          </a:prstGeom>
          <a:noFill/>
        </p:spPr>
        <p:txBody>
          <a:bodyPr wrap="square" rtlCol="0">
            <a:spAutoFit/>
          </a:bodyPr>
          <a:lstStyle/>
          <a:p>
            <a:r>
              <a:rPr lang="en-US" sz="1200" dirty="0" smtClean="0">
                <a:solidFill>
                  <a:schemeClr val="tx1">
                    <a:lumMod val="50000"/>
                    <a:lumOff val="50000"/>
                  </a:schemeClr>
                </a:solidFill>
              </a:rPr>
              <a:t>/ +4</a:t>
            </a:r>
            <a:endParaRPr lang="en-US" sz="1200" dirty="0">
              <a:solidFill>
                <a:schemeClr val="tx1">
                  <a:lumMod val="50000"/>
                  <a:lumOff val="50000"/>
                </a:schemeClr>
              </a:solidFill>
            </a:endParaRPr>
          </a:p>
        </p:txBody>
      </p:sp>
      <p:sp>
        <p:nvSpPr>
          <p:cNvPr id="34" name="Date Placeholder 33"/>
          <p:cNvSpPr>
            <a:spLocks noGrp="1"/>
          </p:cNvSpPr>
          <p:nvPr>
            <p:ph type="dt" sz="half" idx="10"/>
          </p:nvPr>
        </p:nvSpPr>
        <p:spPr/>
        <p:txBody>
          <a:bodyPr/>
          <a:lstStyle/>
          <a:p>
            <a:fld id="{3F92B58B-44B1-F647-B163-3AE3EF33997D}" type="datetime1">
              <a:rPr lang="en-US" smtClean="0"/>
              <a:pPr/>
              <a:t>1/23/13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3"/>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5066</TotalTime>
  <Words>1288</Words>
  <Application>Microsoft Macintosh PowerPoint</Application>
  <PresentationFormat>On-screen Show (4:3)</PresentationFormat>
  <Paragraphs>197</Paragraphs>
  <Slides>27</Slides>
  <Notes>5</Notes>
  <HiddenSlides>0</HiddenSlides>
  <MMClips>0</MMClips>
  <ScaleCrop>false</ScaleCrop>
  <HeadingPairs>
    <vt:vector size="4" baseType="variant">
      <vt:variant>
        <vt:lpstr>Design Template</vt:lpstr>
      </vt:variant>
      <vt:variant>
        <vt:i4>1</vt:i4>
      </vt:variant>
      <vt:variant>
        <vt:lpstr>Slide Titles</vt:lpstr>
      </vt:variant>
      <vt:variant>
        <vt:i4>27</vt:i4>
      </vt:variant>
    </vt:vector>
  </HeadingPairs>
  <TitlesOfParts>
    <vt:vector size="28" baseType="lpstr">
      <vt:lpstr>Office Theme</vt:lpstr>
      <vt:lpstr>Marine Fishes as a data management case study</vt:lpstr>
      <vt:lpstr>Slide 2</vt:lpstr>
      <vt:lpstr>Why Atlantic cod? www.fao.org/fishery</vt:lpstr>
      <vt:lpstr>Why Atlantic cod? www.cosewic.gc.ca</vt:lpstr>
      <vt:lpstr>Authoritative</vt:lpstr>
      <vt:lpstr>WoRMS – World Register of Marine Species www.marinespecies.org</vt:lpstr>
      <vt:lpstr>WoRMS – Match taxa</vt:lpstr>
      <vt:lpstr>FishBase www.fishbase.org</vt:lpstr>
      <vt:lpstr>MarineRegions.org www.marineregions.org</vt:lpstr>
      <vt:lpstr>Discoverable</vt:lpstr>
      <vt:lpstr>Global Change Master Directory (GCMD) gcmd.nasa.gov</vt:lpstr>
      <vt:lpstr>GCMD via Commercial Search Engines</vt:lpstr>
      <vt:lpstr>Accessibility</vt:lpstr>
      <vt:lpstr>Sea Around Us Project</vt:lpstr>
      <vt:lpstr>Ocean Biogeographic Information System (OBIS) http://www.iobis.org</vt:lpstr>
      <vt:lpstr>R Statistical Computing icesjms.oxfordjournals.org </vt:lpstr>
      <vt:lpstr>Ocean Tracking Network members.oceantrack.org/data</vt:lpstr>
      <vt:lpstr>Ocean Tracking Network http://oceantrackingnetwork.org</vt:lpstr>
      <vt:lpstr>Interoperability </vt:lpstr>
      <vt:lpstr>GeoMapApp www.geomapapp.org</vt:lpstr>
      <vt:lpstr>Parallel WMS/NetCDF Services</vt:lpstr>
      <vt:lpstr>Intelligent Open Access</vt:lpstr>
      <vt:lpstr>Preformed Data Citations</vt:lpstr>
      <vt:lpstr>Slide 24</vt:lpstr>
      <vt:lpstr>Questions ?</vt:lpstr>
      <vt:lpstr>Why Atlantic cod, Gadus morhua Linnaeus, 1758?</vt:lpstr>
      <vt:lpstr>Slide 27</vt:lpstr>
    </vt:vector>
  </TitlesOfParts>
  <Company>Dalhousie 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Marine Fishes as a data management case study</dc:title>
  <dc:creator>Robert Branton</dc:creator>
  <cp:lastModifiedBy>Robert Branton</cp:lastModifiedBy>
  <cp:revision>47</cp:revision>
  <dcterms:created xsi:type="dcterms:W3CDTF">2013-01-23T11:56:40Z</dcterms:created>
  <dcterms:modified xsi:type="dcterms:W3CDTF">2013-01-23T12:04:08Z</dcterms:modified>
</cp:coreProperties>
</file>