
<file path=[Content_Types].xml><?xml version="1.0" encoding="utf-8"?>
<Types xmlns="http://schemas.openxmlformats.org/package/2006/content-types">
  <Override PartName="/ppt/slides/slide18.xml" ContentType="application/vnd.openxmlformats-officedocument.presentationml.slide+xml"/>
  <Override PartName="/ppt/notesSlides/notesSlide4.xml" ContentType="application/vnd.openxmlformats-officedocument.presentationml.notesSlide+xml"/>
  <Override PartName="/ppt/slides/slide9.xml" ContentType="application/vnd.openxmlformats-officedocument.presentationml.slide+xml"/>
  <Override PartName="/ppt/slides/slide14.xml" ContentType="application/vnd.openxmlformats-officedocument.presentationml.slide+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slides/slide5.xml" ContentType="application/vnd.openxmlformats-officedocument.presentationml.slide+xml"/>
  <Default Extension="rels" ContentType="application/vnd.openxmlformats-package.relationships+xml"/>
  <Default Extension="jpeg" ContentType="image/jpeg"/>
  <Override PartName="/ppt/slides/slide10.xml" ContentType="application/vnd.openxmlformats-officedocument.presentationml.slide+xml"/>
  <Override PartName="/ppt/notesMasters/notesMaster1.xml" ContentType="application/vnd.openxmlformats-officedocument.presentationml.notesMaster+xml"/>
  <Override PartName="/ppt/slides/slide1.xml" ContentType="application/vnd.openxmlformats-officedocument.presentationml.slide+xml"/>
  <Override PartName="/ppt/handoutMasters/handoutMaster1.xml" ContentType="application/vnd.openxmlformats-officedocument.presentationml.handoutMaster+xml"/>
  <Override PartName="/docProps/app.xml" ContentType="application/vnd.openxmlformats-officedocument.extended-properties+xml"/>
  <Override PartName="/ppt/slideLayouts/slideLayout5.xml" ContentType="application/vnd.openxmlformats-officedocument.presentationml.slideLayout+xml"/>
  <Override PartName="/ppt/theme/theme2.xml" ContentType="application/vnd.openxmlformats-officedocument.theme+xml"/>
  <Override PartName="/ppt/slideLayouts/slideLayout1.xml" ContentType="application/vnd.openxmlformats-officedocument.presentationml.slideLayout+xml"/>
  <Default Extension="xml" ContentType="application/xml"/>
  <Override PartName="/ppt/slides/slide19.xml" ContentType="application/vnd.openxmlformats-officedocument.presentationml.slide+xml"/>
  <Override PartName="/ppt/tableStyles.xml" ContentType="application/vnd.openxmlformats-officedocument.presentationml.tableStyles+xml"/>
  <Override PartName="/ppt/slides/slide15.xml" ContentType="application/vnd.openxmlformats-officedocument.presentationml.slide+xml"/>
  <Override PartName="/ppt/notesSlides/notesSlide1.xml" ContentType="application/vnd.openxmlformats-officedocument.presentationml.notesSlide+xml"/>
  <Override PartName="/ppt/slides/slide6.xml" ContentType="application/vnd.openxmlformats-officedocument.presentationml.slide+xml"/>
  <Override PartName="/docProps/core.xml" ContentType="application/vnd.openxmlformats-package.core-properties+xml"/>
  <Override PartName="/ppt/slides/slide11.xml" ContentType="application/vnd.openxmlformats-officedocument.presentationml.slide+xml"/>
  <Override PartName="/ppt/slideLayouts/slideLayout6.xml" ContentType="application/vnd.openxmlformats-officedocument.presentationml.slideLayout+xml"/>
  <Override PartName="/ppt/slides/slide2.xml" ContentType="application/vnd.openxmlformats-officedocument.presentationml.slide+xml"/>
  <Default Extension="png" ContentType="image/png"/>
  <Override PartName="/ppt/slideLayouts/slideLayout2.xml" ContentType="application/vnd.openxmlformats-officedocument.presentationml.slideLayout+xml"/>
  <Override PartName="/ppt/theme/theme3.xml" ContentType="application/vnd.openxmlformats-officedocument.theme+xml"/>
  <Override PartName="/ppt/slides/slide16.xml" ContentType="application/vnd.openxmlformats-officedocument.presentationml.slide+xml"/>
  <Override PartName="/ppt/notesSlides/notesSlide2.xml" ContentType="application/vnd.openxmlformats-officedocument.presentationml.notesSlide+xml"/>
  <Override PartName="/ppt/slides/slide7.xml" ContentType="application/vnd.openxmlformats-officedocument.presentationml.slide+xml"/>
  <Override PartName="/ppt/presentation.xml" ContentType="application/vnd.openxmlformats-officedocument.presentationml.presentation.main+xml"/>
  <Override PartName="/ppt/slides/slide12.xml" ContentType="application/vnd.openxmlformats-officedocument.presentationml.slide+xml"/>
  <Override PartName="/ppt/slideLayouts/slideLayout7.xml" ContentType="application/vnd.openxmlformats-officedocument.presentationml.slideLayout+xml"/>
  <Override PartName="/ppt/slides/slide3.xml" ContentType="application/vnd.openxmlformats-officedocument.presentationml.slide+xml"/>
  <Override PartName="/ppt/slideLayouts/slideLayout3.xml" ContentType="application/vnd.openxmlformats-officedocument.presentationml.slideLayout+xml"/>
  <Default Extension="tiff" ContentType="image/tiff"/>
  <Override PartName="/ppt/slides/slide20.xml" ContentType="application/vnd.openxmlformats-officedocument.presentationml.slide+xml"/>
  <Override PartName="/ppt/slides/slide17.xml" ContentType="application/vnd.openxmlformats-officedocument.presentationml.slide+xml"/>
  <Override PartName="/ppt/notesSlides/notesSlide3.xml" ContentType="application/vnd.openxmlformats-officedocument.presentationml.notesSlide+xml"/>
  <Override PartName="/ppt/slides/slide8.xml" ContentType="application/vnd.openxmlformats-officedocument.presentationml.slide+xml"/>
  <Override PartName="/ppt/presProps.xml" ContentType="application/vnd.openxmlformats-officedocument.presentationml.presProps+xml"/>
  <Override PartName="/ppt/slides/slide13.xml" ContentType="application/vnd.openxmlformats-officedocument.presentationml.slide+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s/slide4.xml" ContentType="application/vnd.openxmlformats-officedocument.presentationml.slide+xml"/>
  <Override PartName="/ppt/slideLayouts/slideLayout4.xml" ContentType="application/vnd.openxmlformats-officedocument.presentationml.slideLayout+xml"/>
  <Override PartName="/ppt/slideMasters/slideMaster1.xml" ContentType="application/vnd.openxmlformats-officedocument.presentationml.slideMaster+xml"/>
  <Override PartName="/ppt/theme/theme1.xml" ContentType="application/vnd.openxmlformats-officedocument.theme+xml"/>
  <Override PartName="/ppt/viewProps.xml" ContentType="application/vnd.openxmlformats-officedocument.presentationml.viewProps+xml"/>
  <Default Extension="bin" ContentType="application/vnd.openxmlformats-officedocument.presentationml.printerSettings"/>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60" r:id="rId1"/>
  </p:sldMasterIdLst>
  <p:notesMasterIdLst>
    <p:notesMasterId r:id="rId22"/>
  </p:notesMasterIdLst>
  <p:handoutMasterIdLst>
    <p:handoutMasterId r:id="rId23"/>
  </p:handoutMasterIdLst>
  <p:sldIdLst>
    <p:sldId id="256" r:id="rId2"/>
    <p:sldId id="327" r:id="rId3"/>
    <p:sldId id="330" r:id="rId4"/>
    <p:sldId id="329" r:id="rId5"/>
    <p:sldId id="326" r:id="rId6"/>
    <p:sldId id="298" r:id="rId7"/>
    <p:sldId id="328" r:id="rId8"/>
    <p:sldId id="315" r:id="rId9"/>
    <p:sldId id="316" r:id="rId10"/>
    <p:sldId id="317" r:id="rId11"/>
    <p:sldId id="318" r:id="rId12"/>
    <p:sldId id="319" r:id="rId13"/>
    <p:sldId id="296" r:id="rId14"/>
    <p:sldId id="314" r:id="rId15"/>
    <p:sldId id="321" r:id="rId16"/>
    <p:sldId id="325" r:id="rId17"/>
    <p:sldId id="301" r:id="rId18"/>
    <p:sldId id="303" r:id="rId19"/>
    <p:sldId id="274" r:id="rId20"/>
    <p:sldId id="324" r:id="rId2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showPr loop="1" showNarration="1">
    <p:present/>
    <p:sldAll/>
    <p:penClr>
      <a:schemeClr val="tx1"/>
    </p:penClr>
  </p:showPr>
  <p:clrMru>
    <a:srgbClr val="F4E824"/>
    <a:srgbClr val="148902"/>
    <a:srgbClr val="89FFE0"/>
    <a:srgbClr val="890007"/>
    <a:srgbClr val="E826E8"/>
    <a:srgbClr val="D285E4"/>
    <a:srgbClr val="30B60F"/>
    <a:srgbClr val="FFFFFF"/>
    <a:srgbClr val="8DFA7C"/>
    <a:srgbClr val="241C89"/>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13844" autoAdjust="0"/>
    <p:restoredTop sz="94660"/>
  </p:normalViewPr>
  <p:slideViewPr>
    <p:cSldViewPr snapToGrid="0" snapToObjects="1">
      <p:cViewPr varScale="1">
        <p:scale>
          <a:sx n="82" d="100"/>
          <a:sy n="82" d="100"/>
        </p:scale>
        <p:origin x="-1584" y="-10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notesMaster" Target="notesMasters/notesMaster1.xml"/><Relationship Id="rId23" Type="http://schemas.openxmlformats.org/officeDocument/2006/relationships/handoutMaster" Target="handoutMasters/handoutMaster1.xml"/><Relationship Id="rId24" Type="http://schemas.openxmlformats.org/officeDocument/2006/relationships/printerSettings" Target="printerSettings/printerSettings1.bin"/><Relationship Id="rId25" Type="http://schemas.openxmlformats.org/officeDocument/2006/relationships/presProps" Target="presProps.xml"/><Relationship Id="rId26" Type="http://schemas.openxmlformats.org/officeDocument/2006/relationships/viewProps" Target="viewProps.xml"/><Relationship Id="rId27" Type="http://schemas.openxmlformats.org/officeDocument/2006/relationships/theme" Target="theme/theme1.xml"/><Relationship Id="rId28"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C622CD6-BBE1-6647-BCDA-F17FF977E0DD}" type="datetimeFigureOut">
              <a:rPr lang="en-US" smtClean="0"/>
              <a:pPr/>
              <a:t>2/20/13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DF0EDDB-867C-9B49-876A-CE4E20F0AC68}" type="slidenum">
              <a:rPr lang="en-US" smtClean="0"/>
              <a:pPr/>
              <a:t>‹#›</a:t>
            </a:fld>
            <a:endParaRPr lang="en-US"/>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75C75D8-9CBE-0B4E-A980-DB2478778E8F}" type="datetimeFigureOut">
              <a:rPr lang="en-US" smtClean="0"/>
              <a:pPr/>
              <a:t>2/20/13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C1B08FA-CE92-4D4E-80C8-9A93EEFCA3B5}" type="slidenum">
              <a:rPr lang="en-US" smtClean="0"/>
              <a:pPr/>
              <a:t>‹#›</a:t>
            </a:fld>
            <a:endParaRPr lang="en-US"/>
          </a:p>
        </p:txBody>
      </p:sp>
    </p:spTree>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 Id="rId3" Type="http://schemas.openxmlformats.org/officeDocument/2006/relationships/hyperlink" Target="http://rds-sdr.cisti-icist.nrc-cnrc.gc.ca/docs/data_summit-sommet_donnees/Data_Summit_Report.pdf" TargetMode="Externa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C1B08FA-CE92-4D4E-80C8-9A93EEFCA3B5}" type="slidenum">
              <a:rPr lang="en-US" smtClean="0"/>
              <a:pPr/>
              <a:t>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C1B08FA-CE92-4D4E-80C8-9A93EEFCA3B5}" type="slidenum">
              <a:rPr lang="en-US" smtClean="0"/>
              <a:pPr/>
              <a:t>7</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i="1" kern="1200" dirty="0" smtClean="0">
                <a:solidFill>
                  <a:schemeClr val="tx1"/>
                </a:solidFill>
                <a:latin typeface="+mn-lt"/>
                <a:ea typeface="+mn-ea"/>
                <a:cs typeface="+mn-cs"/>
              </a:rPr>
              <a:t>.In </a:t>
            </a:r>
            <a:r>
              <a:rPr lang="en-US" sz="1200" i="1" u="sng" kern="1200" dirty="0" smtClean="0">
                <a:solidFill>
                  <a:schemeClr val="tx1"/>
                </a:solidFill>
                <a:latin typeface="+mn-lt"/>
                <a:ea typeface="+mn-ea"/>
                <a:cs typeface="+mn-cs"/>
                <a:hlinkClick r:id="rId3"/>
              </a:rPr>
              <a:t>2011 the Canadian Research Data Summit</a:t>
            </a:r>
            <a:r>
              <a:rPr lang="en-US" sz="1200" i="1" kern="1200" dirty="0" smtClean="0">
                <a:solidFill>
                  <a:schemeClr val="tx1"/>
                </a:solidFill>
                <a:latin typeface="+mn-lt"/>
                <a:ea typeface="+mn-ea"/>
                <a:cs typeface="+mn-cs"/>
              </a:rPr>
              <a:t> resulted in a unified position of Canadian  funding agencies—including OTN’s principal funding agencies CFI, NSERC, and SSHRC—to require that all data from publically funded research be made openly available in a timely manner. Meeting this standard will be  a condition for all grantees to  maintain funding from these agencies. It is anticipated that this standard will be implemented at some point within the next year. However, it  is also anticipated that there may be exceptions provided in some circumstances to the policy that permit investigators to restrict access to data for limited periods. Examples from the OTN context could include not reporting location information on endangered species that network investigators are tracking to protect the animals from illegal harvesting, and protecting the thesis data for Highly Qualified Personnel who are in training.  </a:t>
            </a:r>
            <a:endParaRPr lang="en-US" sz="1200" kern="1200" dirty="0" smtClean="0">
              <a:solidFill>
                <a:schemeClr val="tx1"/>
              </a:solidFill>
              <a:latin typeface="+mn-lt"/>
              <a:ea typeface="+mn-ea"/>
              <a:cs typeface="+mn-cs"/>
            </a:endParaRPr>
          </a:p>
          <a:p>
            <a:r>
              <a:rPr lang="en-US" sz="1200" i="1" kern="1200" dirty="0" smtClean="0">
                <a:solidFill>
                  <a:schemeClr val="tx1"/>
                </a:solidFill>
                <a:latin typeface="+mn-lt"/>
                <a:ea typeface="+mn-ea"/>
                <a:cs typeface="+mn-cs"/>
              </a:rPr>
              <a:t> </a:t>
            </a:r>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DC1B08FA-CE92-4D4E-80C8-9A93EEFCA3B5}" type="slidenum">
              <a:rPr lang="en-US" smtClean="0"/>
              <a:pPr/>
              <a:t>17</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31746" name="Rectangle 3"/>
          <p:cNvSpPr>
            <a:spLocks noGrp="1" noChangeArrowheads="1"/>
          </p:cNvSpPr>
          <p:nvPr>
            <p:ph type="dt" sz="quarter"/>
          </p:nvPr>
        </p:nvSpPr>
        <p:spPr>
          <a:noFill/>
        </p:spPr>
        <p:txBody>
          <a:bodyPr/>
          <a:lstStyle/>
          <a:p>
            <a:r>
              <a:rPr lang="en-US">
                <a:latin typeface="Calibri" pitchFamily="-65" charset="0"/>
                <a:ea typeface="ＭＳ Ｐゴシック" pitchFamily="-65" charset="-128"/>
                <a:cs typeface="ＭＳ Ｐゴシック" pitchFamily="-65" charset="-128"/>
              </a:rPr>
              <a:t>10/03/10</a:t>
            </a:r>
          </a:p>
        </p:txBody>
      </p:sp>
      <p:sp>
        <p:nvSpPr>
          <p:cNvPr id="31747" name="Rectangle 7"/>
          <p:cNvSpPr>
            <a:spLocks noGrp="1" noChangeArrowheads="1"/>
          </p:cNvSpPr>
          <p:nvPr>
            <p:ph type="sldNum" sz="quarter"/>
          </p:nvPr>
        </p:nvSpPr>
        <p:spPr>
          <a:noFill/>
        </p:spPr>
        <p:txBody>
          <a:bodyPr/>
          <a:lstStyle/>
          <a:p>
            <a:fld id="{3E553173-F50D-B247-AF8F-B1B5B2733B64}" type="slidenum">
              <a:rPr lang="en-US">
                <a:latin typeface="Calibri" pitchFamily="-65" charset="0"/>
                <a:ea typeface="ＭＳ Ｐゴシック" pitchFamily="-65" charset="-128"/>
                <a:cs typeface="ＭＳ Ｐゴシック" pitchFamily="-65" charset="-128"/>
              </a:rPr>
              <a:pPr/>
              <a:t>18</a:t>
            </a:fld>
            <a:endParaRPr lang="en-US">
              <a:latin typeface="Calibri" pitchFamily="-65" charset="0"/>
              <a:ea typeface="ＭＳ Ｐゴシック" pitchFamily="-65" charset="-128"/>
              <a:cs typeface="ＭＳ Ｐゴシック" pitchFamily="-65" charset="-128"/>
            </a:endParaRPr>
          </a:p>
        </p:txBody>
      </p:sp>
      <p:sp>
        <p:nvSpPr>
          <p:cNvPr id="31748" name="Text Box 1"/>
          <p:cNvSpPr>
            <a:spLocks noGrp="1" noRot="1" noChangeAspect="1" noChangeArrowheads="1"/>
          </p:cNvSpPr>
          <p:nvPr>
            <p:ph type="sldImg"/>
          </p:nvPr>
        </p:nvSpPr>
        <p:spPr>
          <a:xfrm>
            <a:off x="1187450" y="711200"/>
            <a:ext cx="4572000" cy="3429000"/>
          </a:xfrm>
          <a:solidFill>
            <a:srgbClr val="FFFFFF"/>
          </a:solidFill>
          <a:ln/>
        </p:spPr>
      </p:sp>
      <p:sp>
        <p:nvSpPr>
          <p:cNvPr id="31749" name="Text Box 2"/>
          <p:cNvSpPr>
            <a:spLocks noGrp="1" noChangeArrowheads="1"/>
          </p:cNvSpPr>
          <p:nvPr>
            <p:ph type="body" idx="1"/>
          </p:nvPr>
        </p:nvSpPr>
        <p:spPr>
          <a:xfrm>
            <a:off x="685800" y="4343400"/>
            <a:ext cx="5486400" cy="4114800"/>
          </a:xfrm>
          <a:noFill/>
          <a:ln/>
        </p:spPr>
        <p:txBody>
          <a:bodyPr/>
          <a:lstStyle/>
          <a:p>
            <a:pPr eaLnBrk="1" hangingPunct="1">
              <a:spcBef>
                <a:spcPct val="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CA">
                <a:latin typeface="Calibri" pitchFamily="-65" charset="0"/>
                <a:ea typeface="ＭＳ Ｐゴシック" pitchFamily="-65" charset="-128"/>
                <a:cs typeface="ＭＳ Ｐゴシック" pitchFamily="-65" charset="-128"/>
              </a:rPr>
              <a:t>The "International Oceanographic Data and Information Exchange" (IODE) programme of the "Intergovernmental Oceanographic Commission" (IOC) of UNESCO main purpose is  to enhance marine research, exploitation and development, by facilitating the exchange of oceanographic data and information ... </a:t>
            </a:r>
          </a:p>
          <a:p>
            <a:pPr eaLnBrk="1" hangingPunct="1">
              <a:spcBef>
                <a:spcPct val="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CA">
              <a:latin typeface="Calibri" pitchFamily="-65" charset="0"/>
              <a:ea typeface="ＭＳ Ｐゴシック" pitchFamily="-65" charset="-128"/>
              <a:cs typeface="ＭＳ Ｐゴシック" pitchFamily="-65" charset="-128"/>
            </a:endParaRPr>
          </a:p>
          <a:p>
            <a:pPr eaLnBrk="1" hangingPunct="1">
              <a:spcBef>
                <a:spcPct val="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CA">
                <a:latin typeface="Calibri" pitchFamily="-65" charset="0"/>
                <a:ea typeface="ＭＳ Ｐゴシック" pitchFamily="-65" charset="-128"/>
                <a:cs typeface="ＭＳ Ｐゴシック" pitchFamily="-65" charset="-128"/>
              </a:rPr>
              <a:t>As a condition of CFI funding, Dalhousie University and Canada’s Department of Fisheries and Oceans (DFO) were required to have a formally signed</a:t>
            </a:r>
            <a:r>
              <a:rPr lang="en-CA" smtClean="0">
                <a:latin typeface="Calibri" pitchFamily="-65" charset="0"/>
                <a:ea typeface="ＭＳ Ｐゴシック" pitchFamily="-65" charset="-128"/>
                <a:cs typeface="ＭＳ Ｐゴシック" pitchFamily="-65" charset="-128"/>
              </a:rPr>
              <a:t> comprehensive collaboration </a:t>
            </a:r>
            <a:r>
              <a:rPr lang="en-CA">
                <a:latin typeface="Calibri" pitchFamily="-65" charset="0"/>
                <a:ea typeface="ＭＳ Ｐゴシック" pitchFamily="-65" charset="-128"/>
                <a:cs typeface="ＭＳ Ｐゴシック" pitchFamily="-65" charset="-128"/>
              </a:rPr>
              <a:t>agreement whereby OTN data would routinely copied to Canada's Intergovernmental Oceanographic Commission (IOC) designated National Ocean Data Centre (NODC), that is the Integrated Scientific Data Management Services Branch of DFO in Ottawa Canada.</a:t>
            </a:r>
            <a:r>
              <a:rPr lang="en-CA" smtClean="0">
                <a:latin typeface="Calibri" pitchFamily="-65" charset="0"/>
                <a:ea typeface="ＭＳ Ｐゴシック" pitchFamily="-65" charset="-128"/>
                <a:cs typeface="ＭＳ Ｐゴシック" pitchFamily="-65" charset="-128"/>
              </a:rPr>
              <a:t> The required agreement is in and we that OTN and DFO are </a:t>
            </a:r>
            <a:r>
              <a:rPr lang="en-CA">
                <a:latin typeface="Calibri" pitchFamily="-65" charset="0"/>
                <a:ea typeface="ＭＳ Ｐゴシック" pitchFamily="-65" charset="-128"/>
                <a:cs typeface="ＭＳ Ｐゴシック" pitchFamily="-65" charset="-128"/>
              </a:rPr>
              <a:t>now in the process of acting on </a:t>
            </a:r>
            <a:r>
              <a:rPr lang="en-CA" smtClean="0">
                <a:latin typeface="Calibri" pitchFamily="-65" charset="0"/>
                <a:ea typeface="ＭＳ Ｐゴシック" pitchFamily="-65" charset="-128"/>
                <a:cs typeface="ＭＳ Ｐゴシック" pitchFamily="-65" charset="-128"/>
              </a:rPr>
              <a:t>the </a:t>
            </a:r>
            <a:r>
              <a:rPr lang="en-CA">
                <a:latin typeface="Calibri" pitchFamily="-65" charset="0"/>
                <a:ea typeface="ＭＳ Ｐゴシック" pitchFamily="-65" charset="-128"/>
                <a:cs typeface="ＭＳ Ｐゴシック" pitchFamily="-65" charset="-128"/>
              </a:rPr>
              <a:t>agreement.</a:t>
            </a:r>
          </a:p>
          <a:p>
            <a:pPr eaLnBrk="1" hangingPunct="1">
              <a:spcBef>
                <a:spcPct val="0"/>
              </a:spcBef>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CA">
              <a:latin typeface="Calibri" pitchFamily="-65" charset="0"/>
              <a:ea typeface="ＭＳ Ｐゴシック" pitchFamily="-65" charset="-128"/>
              <a:cs typeface="ＭＳ Ｐゴシック" pitchFamily="-65" charset="-128"/>
            </a:endParaRPr>
          </a:p>
          <a:p>
            <a:pPr eaLnBrk="1" hangingPunct="1">
              <a:spcBef>
                <a:spcPct val="0"/>
              </a:spcBef>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CA" smtClean="0">
                <a:latin typeface="Calibri" pitchFamily="-65" charset="0"/>
                <a:ea typeface="ＭＳ Ｐゴシック" pitchFamily="-65" charset="-128"/>
                <a:cs typeface="ＭＳ Ｐゴシック" pitchFamily="-65" charset="-128"/>
              </a:rPr>
              <a:t>The </a:t>
            </a:r>
            <a:r>
              <a:rPr lang="en-CA">
                <a:latin typeface="Calibri" pitchFamily="-65" charset="0"/>
                <a:ea typeface="ＭＳ Ｐゴシック" pitchFamily="-65" charset="-128"/>
                <a:cs typeface="ＭＳ Ｐゴシック" pitchFamily="-65" charset="-128"/>
              </a:rPr>
              <a:t>rational for this NODC based copy</a:t>
            </a:r>
            <a:r>
              <a:rPr lang="en-CA" smtClean="0">
                <a:latin typeface="Calibri" pitchFamily="-65" charset="0"/>
                <a:ea typeface="ＭＳ Ｐゴシック" pitchFamily="-65" charset="-128"/>
                <a:cs typeface="ＭＳ Ｐゴシック" pitchFamily="-65" charset="-128"/>
              </a:rPr>
              <a:t> has many </a:t>
            </a:r>
            <a:r>
              <a:rPr lang="en-CA">
                <a:latin typeface="Calibri" pitchFamily="-65" charset="0"/>
                <a:ea typeface="ＭＳ Ｐゴシック" pitchFamily="-65" charset="-128"/>
                <a:cs typeface="ＭＳ Ｐゴシック" pitchFamily="-65" charset="-128"/>
              </a:rPr>
              <a:t>benefits, including: OTN data could be</a:t>
            </a:r>
            <a:r>
              <a:rPr lang="en-CA" smtClean="0">
                <a:latin typeface="Calibri" pitchFamily="-65" charset="0"/>
                <a:ea typeface="ＭＳ Ｐゴシック" pitchFamily="-65" charset="-128"/>
                <a:cs typeface="ＭＳ Ｐゴシック" pitchFamily="-65" charset="-128"/>
              </a:rPr>
              <a:t> integrated with established oceanographic databases and potentially flowed </a:t>
            </a:r>
            <a:r>
              <a:rPr lang="en-CA">
                <a:latin typeface="Calibri" pitchFamily="-65" charset="0"/>
                <a:ea typeface="ＭＳ Ｐゴシック" pitchFamily="-65" charset="-128"/>
                <a:cs typeface="ＭＳ Ｐゴシック" pitchFamily="-65" charset="-128"/>
              </a:rPr>
              <a:t>directly into international systems such as the Ocean Biogeographic Information System (OBIS), DFO scientists</a:t>
            </a:r>
            <a:r>
              <a:rPr lang="en-CA" smtClean="0">
                <a:latin typeface="Calibri" pitchFamily="-65" charset="0"/>
                <a:ea typeface="ＭＳ Ｐゴシック" pitchFamily="-65" charset="-128"/>
                <a:cs typeface="ＭＳ Ｐゴシック" pitchFamily="-65" charset="-128"/>
              </a:rPr>
              <a:t> on the other hand would </a:t>
            </a:r>
            <a:r>
              <a:rPr lang="en-CA">
                <a:latin typeface="Calibri" pitchFamily="-65" charset="0"/>
                <a:ea typeface="ＭＳ Ｐゴシック" pitchFamily="-65" charset="-128"/>
                <a:cs typeface="ＭＳ Ｐゴシック" pitchFamily="-65" charset="-128"/>
              </a:rPr>
              <a:t>simultaneously and effortlessly conform to both the DFO and OTN data policy and </a:t>
            </a:r>
            <a:r>
              <a:rPr lang="en-CA" smtClean="0">
                <a:latin typeface="Calibri" pitchFamily="-65" charset="0"/>
                <a:ea typeface="ＭＳ Ｐゴシック" pitchFamily="-65" charset="-128"/>
                <a:cs typeface="ＭＳ Ｐゴシック" pitchFamily="-65" charset="-128"/>
              </a:rPr>
              <a:t>Dalhousie. Furthermore,  </a:t>
            </a:r>
            <a:r>
              <a:rPr lang="en-CA">
                <a:latin typeface="Calibri" pitchFamily="-65" charset="0"/>
                <a:ea typeface="ＭＳ Ｐゴシック" pitchFamily="-65" charset="-128"/>
                <a:cs typeface="ＭＳ Ｐゴシック" pitchFamily="-65" charset="-128"/>
              </a:rPr>
              <a:t>OTN would have a built-</a:t>
            </a:r>
            <a:r>
              <a:rPr lang="en-CA" smtClean="0">
                <a:latin typeface="Calibri" pitchFamily="-65" charset="0"/>
                <a:ea typeface="ＭＳ Ｐゴシック" pitchFamily="-65" charset="-128"/>
                <a:cs typeface="ＭＳ Ｐゴシック" pitchFamily="-65" charset="-128"/>
              </a:rPr>
              <a:t>in fail-safe </a:t>
            </a:r>
            <a:r>
              <a:rPr lang="en-CA">
                <a:latin typeface="Calibri" pitchFamily="-65" charset="0"/>
                <a:ea typeface="ＭＳ Ｐゴシック" pitchFamily="-65" charset="-128"/>
                <a:cs typeface="ＭＳ Ｐゴシック" pitchFamily="-65" charset="-128"/>
              </a:rPr>
              <a:t>decommissioning </a:t>
            </a:r>
            <a:r>
              <a:rPr lang="en-CA" smtClean="0">
                <a:latin typeface="Calibri" pitchFamily="-65" charset="0"/>
                <a:ea typeface="ＭＳ Ｐゴシック" pitchFamily="-65" charset="-128"/>
                <a:cs typeface="ＭＳ Ｐゴシック" pitchFamily="-65" charset="-128"/>
              </a:rPr>
              <a:t>process.</a:t>
            </a:r>
          </a:p>
          <a:p>
            <a:pPr eaLnBrk="1" hangingPunct="1">
              <a:spcBef>
                <a:spcPct val="0"/>
              </a:spcBef>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CA" smtClean="0">
              <a:latin typeface="Calibri" pitchFamily="-65" charset="0"/>
              <a:ea typeface="ＭＳ Ｐゴシック" pitchFamily="-65" charset="-128"/>
              <a:cs typeface="ＭＳ Ｐゴシック" pitchFamily="-65" charset="-128"/>
            </a:endParaRPr>
          </a:p>
          <a:p>
            <a:pPr eaLnBrk="1" hangingPunct="1">
              <a:spcBef>
                <a:spcPct val="0"/>
              </a:spcBef>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mtClean="0">
                <a:latin typeface="Calibri" pitchFamily="-65" charset="0"/>
                <a:ea typeface="ＭＳ Ｐゴシック" pitchFamily="-65" charset="-128"/>
                <a:cs typeface="ＭＳ Ｐゴシック" pitchFamily="-65" charset="-128"/>
              </a:rPr>
              <a:t>As part of this process OTN will use the ISO Marine Community Profile developed by the IODE and the Ocean Biogeographic Information System schemas. </a:t>
            </a:r>
          </a:p>
          <a:p>
            <a:pPr eaLnBrk="1" hangingPunct="1">
              <a:spcBef>
                <a:spcPct val="0"/>
              </a:spcBef>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smtClean="0">
              <a:latin typeface="Calibri" pitchFamily="-65" charset="0"/>
              <a:ea typeface="ＭＳ Ｐゴシック" pitchFamily="-65" charset="-128"/>
              <a:cs typeface="ＭＳ Ｐゴシック" pitchFamily="-65" charset="-128"/>
            </a:endParaRPr>
          </a:p>
          <a:p>
            <a:pPr eaLnBrk="1" hangingPunct="1">
              <a:spcBef>
                <a:spcPct val="0"/>
              </a:spcBef>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CA">
              <a:latin typeface="Calibri" pitchFamily="-65" charset="0"/>
              <a:ea typeface="ＭＳ Ｐゴシック" pitchFamily="-65" charset="-128"/>
              <a:cs typeface="ＭＳ Ｐゴシック" pitchFamily="-65" charset="-128"/>
            </a:endParaRPr>
          </a:p>
        </p:txBody>
      </p:sp>
      <p:sp>
        <p:nvSpPr>
          <p:cNvPr id="31750" name="Text Box 3"/>
          <p:cNvSpPr txBox="1">
            <a:spLocks noChangeArrowheads="1"/>
          </p:cNvSpPr>
          <p:nvPr/>
        </p:nvSpPr>
        <p:spPr bwMode="auto">
          <a:xfrm>
            <a:off x="3884613" y="8685213"/>
            <a:ext cx="2971800" cy="457200"/>
          </a:xfrm>
          <a:prstGeom prst="rect">
            <a:avLst/>
          </a:prstGeom>
          <a:noFill/>
          <a:ln w="9525">
            <a:noFill/>
            <a:round/>
            <a:headEnd/>
            <a:tailEnd/>
          </a:ln>
        </p:spPr>
        <p:txBody>
          <a:bodyPr lIns="90000" tIns="46800" rIns="90000" bIns="46800" anchor="b">
            <a:prstTxWarp prst="textNoShape">
              <a:avLst/>
            </a:prstTxWarp>
          </a:bodyPr>
          <a:lstStyle/>
          <a:p>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fld id="{8C4544C7-3CD8-614E-8BBD-0F376AC8E60D}" type="slidenum">
              <a:rPr lang="en-US" sz="1200">
                <a:solidFill>
                  <a:srgbClr val="000000"/>
                </a:solidFill>
                <a:ea typeface="ＭＳ Ｐゴシック" pitchFamily="-65" charset="-128"/>
                <a:cs typeface="ＭＳ Ｐゴシック" pitchFamily="-65" charset="-128"/>
              </a:rPr>
              <a:pPr algn="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t>18</a:t>
            </a:fld>
            <a:endParaRPr lang="en-US" sz="1200">
              <a:solidFill>
                <a:srgbClr val="000000"/>
              </a:solidFill>
              <a:ea typeface="ＭＳ Ｐゴシック" pitchFamily="-65" charset="-128"/>
              <a:cs typeface="ＭＳ Ｐゴシック" pitchFamily="-65"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en-CA" smtClean="0"/>
              <a:t>Click to edit Master title style</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smtClean="0"/>
              <a:t>Click to edit Master subtitle style</a:t>
            </a:r>
            <a:endParaRPr lang="en-US" dirty="0"/>
          </a:p>
        </p:txBody>
      </p:sp>
      <p:sp>
        <p:nvSpPr>
          <p:cNvPr id="4" name="Date Placeholder 3"/>
          <p:cNvSpPr>
            <a:spLocks noGrp="1"/>
          </p:cNvSpPr>
          <p:nvPr>
            <p:ph type="dt" sz="half" idx="10"/>
          </p:nvPr>
        </p:nvSpPr>
        <p:spPr/>
        <p:txBody>
          <a:bodyPr/>
          <a:lstStyle/>
          <a:p>
            <a:fld id="{CA4C5517-668A-DB4F-BD0A-C79970788158}" type="datetime1">
              <a:rPr lang="en-US" smtClean="0"/>
              <a:pPr/>
              <a:t>2/20/13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58C088-26E1-3C41-89C7-35C34C97A078}" type="slidenum">
              <a:rPr lang="en-US" smtClean="0"/>
              <a:pPr/>
              <a:t>‹#›</a:t>
            </a:fld>
            <a:endParaRPr lang="en-US"/>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advClick="0" advTm="20000"/>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10"/>
          </p:nvPr>
        </p:nvSpPr>
        <p:spPr/>
        <p:txBody>
          <a:bodyPr/>
          <a:lstStyle/>
          <a:p>
            <a:fld id="{B9DEE423-E7E6-544A-A1D6-14A45F87EC60}" type="datetime1">
              <a:rPr lang="en-US" smtClean="0"/>
              <a:pPr/>
              <a:t>2/20/13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58C088-26E1-3C41-89C7-35C34C97A078}" type="slidenum">
              <a:rPr lang="en-US" smtClean="0"/>
              <a:pPr/>
              <a:t>‹#›</a:t>
            </a:fld>
            <a:endParaRPr lang="en-US"/>
          </a:p>
        </p:txBody>
      </p:sp>
    </p:spTree>
  </p:cSld>
  <p:clrMapOvr>
    <a:masterClrMapping/>
  </p:clrMapOvr>
  <p:transition advClick="0" advTm="20000"/>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en-CA" smtClean="0"/>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4" name="Date Placeholder 3"/>
          <p:cNvSpPr>
            <a:spLocks noGrp="1"/>
          </p:cNvSpPr>
          <p:nvPr>
            <p:ph type="dt" sz="half" idx="10"/>
          </p:nvPr>
        </p:nvSpPr>
        <p:spPr/>
        <p:txBody>
          <a:bodyPr/>
          <a:lstStyle/>
          <a:p>
            <a:fld id="{9538BA46-1261-8E4E-A5C2-43F5017D1F4E}" type="datetime1">
              <a:rPr lang="en-US" smtClean="0"/>
              <a:pPr/>
              <a:t>2/20/13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58C088-26E1-3C41-89C7-35C34C97A078}" type="slidenum">
              <a:rPr lang="en-US" smtClean="0"/>
              <a:pPr/>
              <a:t>‹#›</a:t>
            </a:fld>
            <a:endParaRPr lang="en-US"/>
          </a:p>
        </p:txBody>
      </p:sp>
    </p:spTree>
  </p:cSld>
  <p:clrMapOvr>
    <a:masterClrMapping/>
  </p:clrMapOvr>
  <p:transition advClick="0" advTm="20000"/>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dirty="0"/>
          </a:p>
        </p:txBody>
      </p:sp>
      <p:sp>
        <p:nvSpPr>
          <p:cNvPr id="3" name="Content Placeholder 2"/>
          <p:cNvSpPr>
            <a:spLocks noGrp="1"/>
          </p:cNvSpPr>
          <p:nvPr>
            <p:ph idx="1"/>
          </p:nvPr>
        </p:nvSpPr>
        <p:spPr/>
        <p:txBody>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4" name="Date Placeholder 3"/>
          <p:cNvSpPr>
            <a:spLocks noGrp="1"/>
          </p:cNvSpPr>
          <p:nvPr>
            <p:ph type="dt" sz="half" idx="10"/>
          </p:nvPr>
        </p:nvSpPr>
        <p:spPr/>
        <p:txBody>
          <a:bodyPr/>
          <a:lstStyle/>
          <a:p>
            <a:fld id="{A1CEEBBE-D5F3-A84D-AC6F-6CC3BFA821B8}" type="datetime1">
              <a:rPr lang="en-US" smtClean="0"/>
              <a:pPr/>
              <a:t>2/20/13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58C088-26E1-3C41-89C7-35C34C97A078}" type="slidenum">
              <a:rPr lang="en-US" smtClean="0"/>
              <a:pPr/>
              <a:t>‹#›</a:t>
            </a:fld>
            <a:endParaRPr lang="en-US"/>
          </a:p>
        </p:txBody>
      </p:sp>
    </p:spTree>
  </p:cSld>
  <p:clrMapOvr>
    <a:masterClrMapping/>
  </p:clrMapOvr>
  <p:transition advClick="0" advTm="20000"/>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p:spPr>
        <p:txBody>
          <a:bodyPr anchor="b">
            <a:normAutofit/>
          </a:bodyPr>
          <a:lstStyle>
            <a:lvl1pPr algn="l">
              <a:defRPr sz="4800" b="0" cap="all"/>
            </a:lvl1pPr>
          </a:lstStyle>
          <a:p>
            <a:r>
              <a:rPr lang="en-CA" smtClean="0"/>
              <a:t>Click to edit Master title style</a:t>
            </a:r>
            <a:endParaRPr lang="en-US" dirty="0"/>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CA" smtClean="0"/>
              <a:t>Click to edit Master text styles</a:t>
            </a:r>
          </a:p>
        </p:txBody>
      </p:sp>
      <p:sp>
        <p:nvSpPr>
          <p:cNvPr id="4" name="Date Placeholder 3"/>
          <p:cNvSpPr>
            <a:spLocks noGrp="1"/>
          </p:cNvSpPr>
          <p:nvPr>
            <p:ph type="dt" sz="half" idx="10"/>
          </p:nvPr>
        </p:nvSpPr>
        <p:spPr/>
        <p:txBody>
          <a:bodyPr/>
          <a:lstStyle/>
          <a:p>
            <a:fld id="{606D69F1-8D5B-5A4E-B311-74C78C88A832}" type="datetime1">
              <a:rPr lang="en-US" smtClean="0"/>
              <a:pPr/>
              <a:t>2/20/13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58C088-26E1-3C41-89C7-35C34C97A078}" type="slidenum">
              <a:rPr lang="en-US" smtClean="0"/>
              <a:pPr/>
              <a:t>‹#›</a:t>
            </a:fld>
            <a:endParaRPr lang="en-US"/>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overrideClrMapping bg1="dk1" tx1="lt1" bg2="dk2" tx2="lt2" accent1="accent1" accent2="accent2" accent3="accent3" accent4="accent4" accent5="accent5" accent6="accent6" hlink="hlink" folHlink="folHlink"/>
  </p:clrMapOvr>
  <p:transition advClick="0" advTm="20000"/>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5" name="Date Placeholder 4"/>
          <p:cNvSpPr>
            <a:spLocks noGrp="1"/>
          </p:cNvSpPr>
          <p:nvPr>
            <p:ph type="dt" sz="half" idx="10"/>
          </p:nvPr>
        </p:nvSpPr>
        <p:spPr/>
        <p:txBody>
          <a:bodyPr/>
          <a:lstStyle/>
          <a:p>
            <a:fld id="{7C53031E-13C7-8A40-AD87-E3FE05C7F278}" type="datetime1">
              <a:rPr lang="en-US" smtClean="0"/>
              <a:pPr/>
              <a:t>2/20/13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58C088-26E1-3C41-89C7-35C34C97A078}" type="slidenum">
              <a:rPr lang="en-US" smtClean="0"/>
              <a:pPr/>
              <a:t>‹#›</a:t>
            </a:fld>
            <a:endParaRPr lang="en-US"/>
          </a:p>
        </p:txBody>
      </p:sp>
    </p:spTree>
  </p:cSld>
  <p:clrMapOvr>
    <a:masterClrMapping/>
  </p:clrMapOvr>
  <p:transition advClick="0" advTm="20000"/>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CA" smtClean="0"/>
              <a:t>Click to edit Master title style</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smtClean="0"/>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7" name="Date Placeholder 6"/>
          <p:cNvSpPr>
            <a:spLocks noGrp="1"/>
          </p:cNvSpPr>
          <p:nvPr>
            <p:ph type="dt" sz="half" idx="10"/>
          </p:nvPr>
        </p:nvSpPr>
        <p:spPr/>
        <p:txBody>
          <a:bodyPr/>
          <a:lstStyle/>
          <a:p>
            <a:fld id="{D49D9050-2356-6147-AAC3-1E750E089CE0}" type="datetime1">
              <a:rPr lang="en-US" smtClean="0"/>
              <a:pPr/>
              <a:t>2/20/13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58C088-26E1-3C41-89C7-35C34C97A078}" type="slidenum">
              <a:rPr lang="en-US" smtClean="0"/>
              <a:pPr/>
              <a:t>‹#›</a:t>
            </a:fld>
            <a:endParaRPr lang="en-US"/>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advClick="0" advTm="20000"/>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mtClean="0"/>
              <a:t>Click to edit Master title style</a:t>
            </a:r>
            <a:endParaRPr lang="en-US"/>
          </a:p>
        </p:txBody>
      </p:sp>
      <p:sp>
        <p:nvSpPr>
          <p:cNvPr id="3" name="Date Placeholder 2"/>
          <p:cNvSpPr>
            <a:spLocks noGrp="1"/>
          </p:cNvSpPr>
          <p:nvPr>
            <p:ph type="dt" sz="half" idx="10"/>
          </p:nvPr>
        </p:nvSpPr>
        <p:spPr/>
        <p:txBody>
          <a:bodyPr/>
          <a:lstStyle/>
          <a:p>
            <a:fld id="{C4B63BC5-DA82-C041-BA76-22F17D7E56A0}" type="datetime1">
              <a:rPr lang="en-US" smtClean="0"/>
              <a:pPr/>
              <a:t>2/20/13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58C088-26E1-3C41-89C7-35C34C97A078}" type="slidenum">
              <a:rPr lang="en-US" smtClean="0"/>
              <a:pPr/>
              <a:t>‹#›</a:t>
            </a:fld>
            <a:endParaRPr lang="en-US"/>
          </a:p>
        </p:txBody>
      </p:sp>
    </p:spTree>
  </p:cSld>
  <p:clrMapOvr>
    <a:masterClrMapping/>
  </p:clrMapOvr>
  <p:transition advClick="0" advTm="20000"/>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9732437-A874-C74D-BBD6-962FE9CC77AB}" type="datetime1">
              <a:rPr lang="en-US" smtClean="0"/>
              <a:pPr/>
              <a:t>2/20/13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58C088-26E1-3C41-89C7-35C34C97A078}" type="slidenum">
              <a:rPr lang="en-US" smtClean="0"/>
              <a:pPr/>
              <a:t>‹#›</a:t>
            </a:fld>
            <a:endParaRPr lang="en-US"/>
          </a:p>
        </p:txBody>
      </p:sp>
    </p:spTree>
  </p:cSld>
  <p:clrMapOvr>
    <a:masterClrMapping/>
  </p:clrMapOvr>
  <p:transition advClick="0" advTm="20000"/>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en-CA" smtClean="0"/>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
        <p:nvSpPr>
          <p:cNvPr id="5" name="Date Placeholder 4"/>
          <p:cNvSpPr>
            <a:spLocks noGrp="1"/>
          </p:cNvSpPr>
          <p:nvPr>
            <p:ph type="dt" sz="half" idx="10"/>
          </p:nvPr>
        </p:nvSpPr>
        <p:spPr/>
        <p:txBody>
          <a:bodyPr/>
          <a:lstStyle/>
          <a:p>
            <a:fld id="{E273D3DB-C16C-E945-82E7-39896DE3CA74}" type="datetime1">
              <a:rPr lang="en-US" smtClean="0"/>
              <a:pPr/>
              <a:t>2/20/13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58C088-26E1-3C41-89C7-35C34C97A078}" type="slidenum">
              <a:rPr lang="en-US" smtClean="0"/>
              <a:pPr/>
              <a:t>‹#›</a:t>
            </a:fld>
            <a:endParaRPr lang="en-US"/>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advClick="0" advTm="20000"/>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en-CA" smtClean="0"/>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CA" smtClean="0"/>
              <a:t>Click icon to add picture</a:t>
            </a:r>
            <a:endParaRPr lang="en-US"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smtClean="0"/>
              <a:t>Click to edit Master text styles</a:t>
            </a:r>
          </a:p>
        </p:txBody>
      </p:sp>
      <p:sp>
        <p:nvSpPr>
          <p:cNvPr id="5" name="Date Placeholder 4"/>
          <p:cNvSpPr>
            <a:spLocks noGrp="1"/>
          </p:cNvSpPr>
          <p:nvPr>
            <p:ph type="dt" sz="half" idx="10"/>
          </p:nvPr>
        </p:nvSpPr>
        <p:spPr/>
        <p:txBody>
          <a:bodyPr/>
          <a:lstStyle/>
          <a:p>
            <a:fld id="{D02FAE59-AC88-6B4E-BC62-590C810BEE93}" type="datetime1">
              <a:rPr lang="en-US" smtClean="0"/>
              <a:pPr/>
              <a:t>2/20/13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58C088-26E1-3C41-89C7-35C34C97A078}" type="slidenum">
              <a:rPr lang="en-US" smtClean="0"/>
              <a:pPr/>
              <a:t>‹#›</a:t>
            </a:fld>
            <a:endParaRPr lang="en-US"/>
          </a:p>
        </p:txBody>
      </p:sp>
    </p:spTree>
  </p:cSld>
  <p:clrMapOvr>
    <a:masterClrMapping/>
  </p:clrMapOvr>
  <p:transition advClick="0" advTm="20000"/>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2.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lumMod val="65000"/>
            <a:alpha val="49000"/>
          </a:schemeClr>
        </a:solidFill>
        <a:effectLst/>
      </p:bgPr>
    </p:bg>
    <p:spTree>
      <p:nvGrpSpPr>
        <p:cNvPr id="1" name=""/>
        <p:cNvGrpSpPr/>
        <p:nvPr/>
      </p:nvGrpSpPr>
      <p:grpSpPr>
        <a:xfrm>
          <a:off x="0" y="0"/>
          <a:ext cx="0" cy="0"/>
          <a:chOff x="0" y="0"/>
          <a:chExt cx="0" cy="0"/>
        </a:xfrm>
      </p:grpSpPr>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en-CA" smtClean="0"/>
              <a:t>Click to edit Master title style</a:t>
            </a:r>
            <a:endParaRPr lang="en-US" dirty="0"/>
          </a:p>
        </p:txBody>
      </p:sp>
      <p:sp>
        <p:nvSpPr>
          <p:cNvPr id="3" name="Text Placeholder 2"/>
          <p:cNvSpPr>
            <a:spLocks noGrp="1"/>
          </p:cNvSpPr>
          <p:nvPr>
            <p:ph type="body" idx="1"/>
          </p:nvPr>
        </p:nvSpPr>
        <p:spPr>
          <a:xfrm>
            <a:off x="457200" y="1600200"/>
            <a:ext cx="8229600" cy="4876800"/>
          </a:xfrm>
          <a:prstGeom prst="rect">
            <a:avLst/>
          </a:prstGeom>
        </p:spPr>
        <p:txBody>
          <a:bodyPr vert="horz" lIns="91440" tIns="45720" rIns="91440" bIns="45720" rtlCol="0">
            <a:normAutofit/>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7" name="Rectangle 6"/>
          <p:cNvSpPr/>
          <p:nvPr/>
        </p:nvSpPr>
        <p:spPr>
          <a:xfrm>
            <a:off x="0" y="0"/>
            <a:ext cx="9144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2"/>
          </p:nvPr>
        </p:nvSpPr>
        <p:spPr>
          <a:xfrm>
            <a:off x="457200" y="18288"/>
            <a:ext cx="2895600" cy="329184"/>
          </a:xfrm>
          <a:prstGeom prst="rect">
            <a:avLst/>
          </a:prstGeom>
        </p:spPr>
        <p:txBody>
          <a:bodyPr vert="horz" lIns="91440" tIns="45720" rIns="91440" bIns="45720" rtlCol="0" anchor="ctr"/>
          <a:lstStyle>
            <a:lvl1pPr algn="l">
              <a:defRPr sz="1200">
                <a:solidFill>
                  <a:srgbClr val="FFFFFF"/>
                </a:solidFill>
              </a:defRPr>
            </a:lvl1pPr>
          </a:lstStyle>
          <a:p>
            <a:fld id="{14D84A8A-A2D6-B142-AD78-ECC8F6F31A2B}" type="datetime1">
              <a:rPr lang="en-US" smtClean="0"/>
              <a:pPr/>
              <a:t>2/20/13</a:t>
            </a:fld>
            <a:endParaRPr lang="en-US"/>
          </a:p>
        </p:txBody>
      </p:sp>
      <p:sp>
        <p:nvSpPr>
          <p:cNvPr id="5" name="Footer Placeholder 4"/>
          <p:cNvSpPr>
            <a:spLocks noGrp="1"/>
          </p:cNvSpPr>
          <p:nvPr>
            <p:ph type="ftr" sz="quarter" idx="3"/>
          </p:nvPr>
        </p:nvSpPr>
        <p:spPr>
          <a:xfrm>
            <a:off x="3429000" y="18288"/>
            <a:ext cx="4114800" cy="329184"/>
          </a:xfrm>
          <a:prstGeom prst="rect">
            <a:avLst/>
          </a:prstGeom>
        </p:spPr>
        <p:txBody>
          <a:bodyPr vert="horz" lIns="91440" tIns="45720" rIns="91440" bIns="45720" rtlCol="0" anchor="ctr"/>
          <a:lstStyle>
            <a:lvl1pPr algn="ctr">
              <a:defRPr sz="1200">
                <a:solidFill>
                  <a:srgbClr val="FFFFFF"/>
                </a:solidFill>
              </a:defRPr>
            </a:lvl1pPr>
          </a:lstStyle>
          <a:p>
            <a:endParaRPr lang="en-US"/>
          </a:p>
        </p:txBody>
      </p:sp>
      <p:sp>
        <p:nvSpPr>
          <p:cNvPr id="6" name="Slide Number Placeholder 5"/>
          <p:cNvSpPr>
            <a:spLocks noGrp="1"/>
          </p:cNvSpPr>
          <p:nvPr>
            <p:ph type="sldNum" sz="quarter" idx="4"/>
          </p:nvPr>
        </p:nvSpPr>
        <p:spPr>
          <a:xfrm>
            <a:off x="7620000" y="18288"/>
            <a:ext cx="1066800" cy="329184"/>
          </a:xfrm>
          <a:prstGeom prst="rect">
            <a:avLst/>
          </a:prstGeom>
        </p:spPr>
        <p:txBody>
          <a:bodyPr vert="horz" lIns="91440" tIns="45720" rIns="91440" bIns="45720" rtlCol="0" anchor="ctr"/>
          <a:lstStyle>
            <a:lvl1pPr algn="l">
              <a:defRPr sz="1400" b="1">
                <a:solidFill>
                  <a:srgbClr val="FFFFFF"/>
                </a:solidFill>
              </a:defRPr>
            </a:lvl1pPr>
          </a:lstStyle>
          <a:p>
            <a:fld id="{B858C088-26E1-3C41-89C7-35C34C97A078}" type="slidenum">
              <a:rPr lang="en-US" smtClean="0"/>
              <a:pPr/>
              <a:t>‹#›</a:t>
            </a:fld>
            <a:endParaRPr lang="en-US"/>
          </a:p>
        </p:txBody>
      </p:sp>
      <p:pic>
        <p:nvPicPr>
          <p:cNvPr id="9" name="Picture 8"/>
          <p:cNvPicPr>
            <a:picLocks noChangeAspect="1"/>
          </p:cNvPicPr>
          <p:nvPr/>
        </p:nvPicPr>
        <p:blipFill>
          <a:blip r:embed="rId13"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val="0"/>
              </a:ext>
            </a:extLst>
          </a:blip>
          <a:stretch>
            <a:fillRect/>
          </a:stretch>
        </p:blipFill>
        <p:spPr>
          <a:xfrm>
            <a:off x="0" y="6171438"/>
            <a:ext cx="9144000" cy="686562"/>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advClick="0" advTm="20000"/>
  <p:hf hdr="0" ftr="0" dt="0"/>
  <p:txStyles>
    <p:titleStyle>
      <a:lvl1pPr algn="l" defTabSz="914400" rtl="0" eaLnBrk="1" latinLnBrk="0" hangingPunct="1">
        <a:spcBef>
          <a:spcPct val="0"/>
        </a:spcBef>
        <a:buNone/>
        <a:defRPr sz="40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Global.OceanTrack.org" TargetMode="External"/><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hyperlink" Target="http://members.devl.oceantrack.org/data/discovery/LHV.htm" TargetMode="External"/><Relationship Id="rId4" Type="http://schemas.openxmlformats.org/officeDocument/2006/relationships/hyperlink" Target="http://members.devl.oceantrack.org/data/discovery/SMR.htm" TargetMode="External"/><Relationship Id="rId5" Type="http://schemas.openxmlformats.org/officeDocument/2006/relationships/hyperlink" Target="http://members.devl.oceantrack.org/data/discovery/WRS.htm" TargetMode="External"/><Relationship Id="rId6" Type="http://schemas.openxmlformats.org/officeDocument/2006/relationships/hyperlink" Target="http://members.devl.oceantrack.org/data/discovery/PBN.htm" TargetMode="External"/><Relationship Id="rId7" Type="http://schemas.openxmlformats.org/officeDocument/2006/relationships/hyperlink" Target="http://members.devl.oceantrack.org/data/discovery/PBU.htm" TargetMode="External"/><Relationship Id="rId8" Type="http://schemas.openxmlformats.org/officeDocument/2006/relationships/image" Target="../media/image23.png"/><Relationship Id="rId9" Type="http://schemas.openxmlformats.org/officeDocument/2006/relationships/image" Target="../media/image24.jpeg"/><Relationship Id="rId1" Type="http://schemas.openxmlformats.org/officeDocument/2006/relationships/slideLayout" Target="../slideLayouts/slideLayout4.xml"/><Relationship Id="rId2" Type="http://schemas.openxmlformats.org/officeDocument/2006/relationships/hyperlink" Target="http://members.devl.oceantrack.org/data/discovery/IBFS.htm"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4" Type="http://schemas.openxmlformats.org/officeDocument/2006/relationships/hyperlink" Target="http://www.marinebiodiversity.ca/shark/english/index.htm" TargetMode="External"/><Relationship Id="rId1" Type="http://schemas.openxmlformats.org/officeDocument/2006/relationships/slideLayout" Target="../slideLayouts/slideLayout4.xml"/><Relationship Id="rId2" Type="http://schemas.openxmlformats.org/officeDocument/2006/relationships/hyperlink" Target="http://members.devl.oceantrack.org/data/discovery/WDG.htm"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members.devl.oceantrack.org/data/discovery/TAG.htm" TargetMode="External"/><Relationship Id="rId4" Type="http://schemas.openxmlformats.org/officeDocument/2006/relationships/hyperlink" Target="http://www.tagagiant.org/" TargetMode="External"/><Relationship Id="rId1" Type="http://schemas.openxmlformats.org/officeDocument/2006/relationships/slideLayout" Target="../slideLayouts/slideLayout4.xml"/><Relationship Id="rId2" Type="http://schemas.openxmlformats.org/officeDocument/2006/relationships/image" Target="../media/image26.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7.jpeg"/><Relationship Id="rId3" Type="http://schemas.openxmlformats.org/officeDocument/2006/relationships/hyperlink" Target="http://satlantic.com/benthicpod"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4" Type="http://schemas.openxmlformats.org/officeDocument/2006/relationships/hyperlink" Target="http://www.seabird.com/products/spec_sheets/37smdata.htm" TargetMode="External"/><Relationship Id="rId5" Type="http://schemas.openxmlformats.org/officeDocument/2006/relationships/hyperlink" Target="http://www.rdinstruments.com/quartermaster.aspx" TargetMode="External"/><Relationship Id="rId1" Type="http://schemas.openxmlformats.org/officeDocument/2006/relationships/slideLayout" Target="../slideLayouts/slideLayout5.xml"/><Relationship Id="rId2" Type="http://schemas.openxmlformats.org/officeDocument/2006/relationships/image" Target="../media/image28.jpeg"/></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4" Type="http://schemas.openxmlformats.org/officeDocument/2006/relationships/hyperlink" Target="http://www.webbresearch.com/electricglider.aspx" TargetMode="External"/><Relationship Id="rId5" Type="http://schemas.openxmlformats.org/officeDocument/2006/relationships/hyperlink" Target="http://liquidr.com/technology/wave-glider.html" TargetMode="External"/><Relationship Id="rId6" Type="http://schemas.openxmlformats.org/officeDocument/2006/relationships/image" Target="../media/image32.png"/><Relationship Id="rId7" Type="http://schemas.openxmlformats.org/officeDocument/2006/relationships/image" Target="../media/image33.png"/><Relationship Id="rId8" Type="http://schemas.openxmlformats.org/officeDocument/2006/relationships/image" Target="../media/image34.png"/><Relationship Id="rId1" Type="http://schemas.openxmlformats.org/officeDocument/2006/relationships/slideLayout" Target="../slideLayouts/slideLayout5.xml"/><Relationship Id="rId2" Type="http://schemas.openxmlformats.org/officeDocument/2006/relationships/image" Target="../media/image30.jpeg"/></Relationships>
</file>

<file path=ppt/slides/_rels/slide16.xml.rels><?xml version="1.0" encoding="UTF-8" standalone="yes"?>
<Relationships xmlns="http://schemas.openxmlformats.org/package/2006/relationships"><Relationship Id="rId3" Type="http://schemas.openxmlformats.org/officeDocument/2006/relationships/hyperlink" Target="mailto:peter.c.smith@dfo-mpo.gc.ca" TargetMode="External"/><Relationship Id="rId4" Type="http://schemas.openxmlformats.org/officeDocument/2006/relationships/image" Target="../media/image35.png"/><Relationship Id="rId1" Type="http://schemas.openxmlformats.org/officeDocument/2006/relationships/slideLayout" Target="../slideLayouts/slideLayout4.xml"/><Relationship Id="rId2" Type="http://schemas.openxmlformats.org/officeDocument/2006/relationships/hyperlink" Target="mailto:david.hebert@dfo-mpo.gc.ca"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ng"/><Relationship Id="rId5" Type="http://schemas.openxmlformats.org/officeDocument/2006/relationships/hyperlink" Target="http://rds-sdr.cisti-icist.nrc-cnrc.gc.ca/eng/events/data_summit_2011" TargetMode="External"/><Relationship Id="rId1" Type="http://schemas.openxmlformats.org/officeDocument/2006/relationships/slideLayout" Target="../slideLayouts/slideLayout4.xml"/><Relationship Id="rId2" Type="http://schemas.openxmlformats.org/officeDocument/2006/relationships/notesSlide" Target="../notesSlides/notesSlide3.xml"/></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5" Type="http://schemas.openxmlformats.org/officeDocument/2006/relationships/hyperlink" Target="http://www.meds-sdmm.dfo-mpo.gc.ca/isdm-gdsi/index-eng.html" TargetMode="External"/><Relationship Id="rId6" Type="http://schemas.openxmlformats.org/officeDocument/2006/relationships/hyperlink" Target="http://www.iobis.org/" TargetMode="External"/><Relationship Id="rId7" Type="http://schemas.openxmlformats.org/officeDocument/2006/relationships/image" Target="../media/image40.png"/><Relationship Id="rId8" Type="http://schemas.openxmlformats.org/officeDocument/2006/relationships/hyperlink" Target="http://www.iode.org/" TargetMode="External"/><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19.xml.rels><?xml version="1.0" encoding="UTF-8" standalone="yes"?>
<Relationships xmlns="http://schemas.openxmlformats.org/package/2006/relationships"><Relationship Id="rId3" Type="http://schemas.openxmlformats.org/officeDocument/2006/relationships/hyperlink" Target="http://members.oceantrack.org/data" TargetMode="External"/><Relationship Id="rId4" Type="http://schemas.openxmlformats.org/officeDocument/2006/relationships/hyperlink" Target="http://global.oceantrack.org/docs/2012-otn-annual-report" TargetMode="External"/><Relationship Id="rId5" Type="http://schemas.openxmlformats.org/officeDocument/2006/relationships/image" Target="../media/image41.png"/><Relationship Id="rId6" Type="http://schemas.openxmlformats.org/officeDocument/2006/relationships/image" Target="../media/image42.png"/><Relationship Id="rId7" Type="http://schemas.openxmlformats.org/officeDocument/2006/relationships/image" Target="../media/image43.png"/><Relationship Id="rId1" Type="http://schemas.openxmlformats.org/officeDocument/2006/relationships/slideLayout" Target="../slideLayouts/slideLayout1.xml"/><Relationship Id="rId2" Type="http://schemas.openxmlformats.org/officeDocument/2006/relationships/hyperlink" Target="http://oceantrackingnetwork.org"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hyperlink" Target="http://members.oceantrack.org/data/discovery/HFX.htm" TargetMode="External"/><Relationship Id="rId3"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46.tiff"/><Relationship Id="rId7" Type="http://schemas.openxmlformats.org/officeDocument/2006/relationships/image" Target="../media/image47.jpeg"/><Relationship Id="rId1" Type="http://schemas.openxmlformats.org/officeDocument/2006/relationships/slideLayout" Target="../slideLayouts/slideLayout7.xml"/><Relationship Id="rId2" Type="http://schemas.openxmlformats.org/officeDocument/2006/relationships/image" Target="../media/image44.png"/></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image" Target="../media/image10.jpeg"/><Relationship Id="rId5" Type="http://schemas.openxmlformats.org/officeDocument/2006/relationships/image" Target="../media/image11.png"/><Relationship Id="rId1" Type="http://schemas.openxmlformats.org/officeDocument/2006/relationships/slideLayout" Target="../slideLayouts/slideLayout4.xml"/><Relationship Id="rId2" Type="http://schemas.openxmlformats.org/officeDocument/2006/relationships/hyperlink" Target="http://www.vemco.com/products/transmitters/index.php"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www.vemco.com/products/receivers/index.php" TargetMode="External"/><Relationship Id="rId4" Type="http://schemas.openxmlformats.org/officeDocument/2006/relationships/image" Target="../media/image13.jpeg"/><Relationship Id="rId5" Type="http://schemas.openxmlformats.org/officeDocument/2006/relationships/image" Target="../media/image14.jpeg"/><Relationship Id="rId1" Type="http://schemas.openxmlformats.org/officeDocument/2006/relationships/slideLayout" Target="../slideLayouts/slideLayout4.xml"/><Relationship Id="rId2" Type="http://schemas.openxmlformats.org/officeDocument/2006/relationships/image" Target="../media/image12.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jpeg"/><Relationship Id="rId3" Type="http://schemas.openxmlformats.org/officeDocument/2006/relationships/hyperlink" Target="http://www.bio.gc.ca/science/monitoring-monitorage/azmp-pmza-eng.php"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jpeg"/><Relationship Id="rId3" Type="http://schemas.openxmlformats.org/officeDocument/2006/relationships/hyperlink" Target="http://www.mar.dfo-mpo.gc.ca"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19.png"/><Relationship Id="rId6"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8.xml.rels><?xml version="1.0" encoding="UTF-8" standalone="yes"?>
<Relationships xmlns="http://schemas.openxmlformats.org/package/2006/relationships"><Relationship Id="rId3" Type="http://schemas.openxmlformats.org/officeDocument/2006/relationships/hyperlink" Target="http://members.devl.oceantrack.org/data/discovery/DAS.htm" TargetMode="External"/><Relationship Id="rId4" Type="http://schemas.openxmlformats.org/officeDocument/2006/relationships/image" Target="../media/image21.jpeg"/><Relationship Id="rId1" Type="http://schemas.openxmlformats.org/officeDocument/2006/relationships/slideLayout" Target="../slideLayouts/slideLayout4.xml"/><Relationship Id="rId2" Type="http://schemas.openxmlformats.org/officeDocument/2006/relationships/hyperlink" Target="http://members.devl.oceantrack.org/data/discovery/MPD.htm"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hyperlink" Target="http://members.devl.oceantrack.org/data/discovery/SGS.htm" TargetMode="External"/><Relationship Id="rId3"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 name="Rectangle 15"/>
          <p:cNvSpPr/>
          <p:nvPr/>
        </p:nvSpPr>
        <p:spPr>
          <a:xfrm>
            <a:off x="705560" y="1539754"/>
            <a:ext cx="7403644" cy="416686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Slide Number Placeholder 10"/>
          <p:cNvSpPr>
            <a:spLocks noGrp="1"/>
          </p:cNvSpPr>
          <p:nvPr>
            <p:ph type="sldNum" sz="quarter" idx="12"/>
          </p:nvPr>
        </p:nvSpPr>
        <p:spPr/>
        <p:txBody>
          <a:bodyPr/>
          <a:lstStyle/>
          <a:p>
            <a:fld id="{B858C088-26E1-3C41-89C7-35C34C97A078}" type="slidenum">
              <a:rPr lang="en-US" smtClean="0"/>
              <a:pPr/>
              <a:t>1</a:t>
            </a:fld>
            <a:endParaRPr lang="en-US"/>
          </a:p>
        </p:txBody>
      </p:sp>
      <p:sp>
        <p:nvSpPr>
          <p:cNvPr id="2" name="Title 1"/>
          <p:cNvSpPr>
            <a:spLocks noGrp="1"/>
          </p:cNvSpPr>
          <p:nvPr>
            <p:ph type="ctrTitle" idx="4294967295"/>
          </p:nvPr>
        </p:nvSpPr>
        <p:spPr>
          <a:xfrm>
            <a:off x="2236200" y="1577110"/>
            <a:ext cx="4875990" cy="855663"/>
          </a:xfrm>
        </p:spPr>
        <p:txBody>
          <a:bodyPr/>
          <a:lstStyle/>
          <a:p>
            <a:r>
              <a:rPr lang="en-US" b="1" dirty="0" smtClean="0">
                <a:solidFill>
                  <a:srgbClr val="FF0000"/>
                </a:solidFill>
                <a:effectLst>
                  <a:outerShdw blurRad="38100" dist="38100" dir="2700000" algn="tl">
                    <a:srgbClr val="000000">
                      <a:alpha val="43137"/>
                    </a:srgbClr>
                  </a:outerShdw>
                </a:effectLst>
              </a:rPr>
              <a:t>O</a:t>
            </a:r>
            <a:r>
              <a:rPr lang="en-US" sz="4000" b="1" dirty="0" smtClean="0">
                <a:solidFill>
                  <a:srgbClr val="FF0000"/>
                </a:solidFill>
                <a:effectLst>
                  <a:outerShdw blurRad="38100" dist="38100" dir="2700000" algn="tl">
                    <a:srgbClr val="000000">
                      <a:alpha val="43137"/>
                    </a:srgbClr>
                  </a:outerShdw>
                </a:effectLst>
              </a:rPr>
              <a:t>TN HALIFAX LINE</a:t>
            </a:r>
            <a:endParaRPr lang="en-US" sz="4000" b="1" dirty="0">
              <a:solidFill>
                <a:srgbClr val="FF0000"/>
              </a:solidFill>
              <a:effectLst>
                <a:outerShdw blurRad="38100" dist="38100" dir="2700000" algn="tl">
                  <a:srgbClr val="000000">
                    <a:alpha val="43137"/>
                  </a:srgbClr>
                </a:outerShdw>
              </a:effectLst>
            </a:endParaRPr>
          </a:p>
        </p:txBody>
      </p:sp>
      <p:sp>
        <p:nvSpPr>
          <p:cNvPr id="3" name="Subtitle 2"/>
          <p:cNvSpPr>
            <a:spLocks noGrp="1"/>
          </p:cNvSpPr>
          <p:nvPr>
            <p:ph type="subTitle" idx="4294967295"/>
          </p:nvPr>
        </p:nvSpPr>
        <p:spPr>
          <a:xfrm>
            <a:off x="2088940" y="3484909"/>
            <a:ext cx="5040046" cy="1752600"/>
          </a:xfrm>
        </p:spPr>
        <p:txBody>
          <a:bodyPr>
            <a:normAutofit/>
          </a:bodyPr>
          <a:lstStyle/>
          <a:p>
            <a:pPr algn="ctr">
              <a:buNone/>
            </a:pPr>
            <a:r>
              <a:rPr lang="en-US" sz="1100" i="1" dirty="0" smtClean="0">
                <a:latin typeface="Times"/>
                <a:cs typeface="Times"/>
              </a:rPr>
              <a:t>Robert Branton</a:t>
            </a:r>
          </a:p>
          <a:p>
            <a:pPr algn="ctr">
              <a:buNone/>
            </a:pPr>
            <a:r>
              <a:rPr lang="en-US" sz="1100" i="1" dirty="0" smtClean="0">
                <a:latin typeface="Times"/>
                <a:cs typeface="Times"/>
              </a:rPr>
              <a:t>Dalhousie University, Halifax Canada</a:t>
            </a:r>
          </a:p>
          <a:p>
            <a:pPr algn="ctr">
              <a:buNone/>
            </a:pPr>
            <a:r>
              <a:rPr lang="en-US" sz="1100" i="1" dirty="0" err="1" smtClean="0">
                <a:solidFill>
                  <a:srgbClr val="08458B"/>
                </a:solidFill>
                <a:latin typeface="Times"/>
                <a:cs typeface="Times"/>
              </a:rPr>
              <a:t>Bob.Branton@dal.ca</a:t>
            </a:r>
            <a:endParaRPr lang="en-US" sz="1100" i="1" dirty="0" smtClean="0">
              <a:solidFill>
                <a:srgbClr val="08458B"/>
              </a:solidFill>
              <a:latin typeface="Times"/>
              <a:cs typeface="Times"/>
            </a:endParaRPr>
          </a:p>
          <a:p>
            <a:pPr algn="ctr">
              <a:buNone/>
            </a:pPr>
            <a:endParaRPr lang="en-US" sz="1000" dirty="0" smtClean="0">
              <a:hlinkClick r:id="rId3"/>
            </a:endParaRPr>
          </a:p>
          <a:p>
            <a:pPr algn="ctr">
              <a:buNone/>
            </a:pPr>
            <a:endParaRPr lang="en-US" sz="1000" dirty="0" smtClean="0">
              <a:hlinkClick r:id="rId3"/>
            </a:endParaRPr>
          </a:p>
          <a:p>
            <a:pPr algn="ctr">
              <a:buNone/>
            </a:pPr>
            <a:r>
              <a:rPr lang="en-US" sz="1100" dirty="0" smtClean="0">
                <a:hlinkClick r:id="rId3"/>
              </a:rPr>
              <a:t>http://</a:t>
            </a:r>
            <a:r>
              <a:rPr lang="en-US" sz="1100" dirty="0" err="1" smtClean="0">
                <a:hlinkClick r:id="rId3"/>
              </a:rPr>
              <a:t>global.oceantrack.org</a:t>
            </a:r>
            <a:endParaRPr lang="en-US" sz="1100" dirty="0" smtClean="0"/>
          </a:p>
          <a:p>
            <a:endParaRPr lang="en-US" dirty="0" smtClean="0"/>
          </a:p>
        </p:txBody>
      </p:sp>
      <p:sp>
        <p:nvSpPr>
          <p:cNvPr id="19" name="TextBox 18"/>
          <p:cNvSpPr txBox="1"/>
          <p:nvPr/>
        </p:nvSpPr>
        <p:spPr>
          <a:xfrm>
            <a:off x="1827835" y="570598"/>
            <a:ext cx="5583701" cy="523220"/>
          </a:xfrm>
          <a:prstGeom prst="rect">
            <a:avLst/>
          </a:prstGeom>
          <a:noFill/>
        </p:spPr>
        <p:txBody>
          <a:bodyPr wrap="none" rtlCol="0">
            <a:spAutoFit/>
          </a:bodyPr>
          <a:lstStyle/>
          <a:p>
            <a:pPr algn="ctr"/>
            <a:r>
              <a:rPr lang="en-US" sz="1400" dirty="0" smtClean="0"/>
              <a:t>20</a:t>
            </a:r>
            <a:r>
              <a:rPr lang="en-US" sz="1400" baseline="30000" dirty="0" smtClean="0"/>
              <a:t>th</a:t>
            </a:r>
            <a:r>
              <a:rPr lang="en-US" sz="1400" dirty="0" smtClean="0"/>
              <a:t> Annual Fisherman and Scientists Research Society Conference</a:t>
            </a:r>
          </a:p>
          <a:p>
            <a:pPr algn="ctr"/>
            <a:r>
              <a:rPr lang="en-US" sz="1400" dirty="0" smtClean="0"/>
              <a:t>20-21 February 2013, Truro, Nova Scotia</a:t>
            </a:r>
            <a:endParaRPr lang="en-US" sz="1400" dirty="0"/>
          </a:p>
        </p:txBody>
      </p:sp>
      <p:pic>
        <p:nvPicPr>
          <p:cNvPr id="23" name="Picture 7"/>
          <p:cNvPicPr>
            <a:picLocks noChangeAspect="1" noChangeArrowheads="1"/>
          </p:cNvPicPr>
          <p:nvPr/>
        </p:nvPicPr>
        <p:blipFill>
          <a:blip r:embed="rId4"/>
          <a:srcRect/>
          <a:stretch>
            <a:fillRect/>
          </a:stretch>
        </p:blipFill>
        <p:spPr bwMode="auto">
          <a:xfrm>
            <a:off x="4057615" y="5109715"/>
            <a:ext cx="1439863" cy="596900"/>
          </a:xfrm>
          <a:prstGeom prst="rect">
            <a:avLst/>
          </a:prstGeom>
          <a:noFill/>
          <a:ln w="9525">
            <a:noFill/>
            <a:round/>
            <a:headEnd/>
            <a:tailEnd/>
          </a:ln>
        </p:spPr>
      </p:pic>
      <p:pic>
        <p:nvPicPr>
          <p:cNvPr id="24" name="Picture 9"/>
          <p:cNvPicPr>
            <a:picLocks noChangeAspect="1" noChangeArrowheads="1"/>
          </p:cNvPicPr>
          <p:nvPr/>
        </p:nvPicPr>
        <p:blipFill>
          <a:blip r:embed="rId5"/>
          <a:srcRect/>
          <a:stretch>
            <a:fillRect/>
          </a:stretch>
        </p:blipFill>
        <p:spPr bwMode="auto">
          <a:xfrm>
            <a:off x="5687447" y="5152533"/>
            <a:ext cx="1439863" cy="460375"/>
          </a:xfrm>
          <a:prstGeom prst="rect">
            <a:avLst/>
          </a:prstGeom>
          <a:noFill/>
          <a:ln w="9525">
            <a:noFill/>
            <a:round/>
            <a:headEnd/>
            <a:tailEnd/>
          </a:ln>
        </p:spPr>
      </p:pic>
      <p:pic>
        <p:nvPicPr>
          <p:cNvPr id="25" name="Picture 24" descr="Screen Shot 2012-05-25 at 11.45.54 PM.png"/>
          <p:cNvPicPr>
            <a:picLocks noChangeAspect="1"/>
          </p:cNvPicPr>
          <p:nvPr/>
        </p:nvPicPr>
        <p:blipFill>
          <a:blip r:embed="rId6"/>
          <a:stretch>
            <a:fillRect/>
          </a:stretch>
        </p:blipFill>
        <p:spPr>
          <a:xfrm>
            <a:off x="2242155" y="5224015"/>
            <a:ext cx="1503680" cy="406400"/>
          </a:xfrm>
          <a:prstGeom prst="rect">
            <a:avLst/>
          </a:prstGeom>
        </p:spPr>
      </p:pic>
      <p:sp>
        <p:nvSpPr>
          <p:cNvPr id="35" name="TextBox 34"/>
          <p:cNvSpPr txBox="1"/>
          <p:nvPr/>
        </p:nvSpPr>
        <p:spPr>
          <a:xfrm>
            <a:off x="2087935" y="-27020"/>
            <a:ext cx="6334063" cy="369332"/>
          </a:xfrm>
          <a:prstGeom prst="rect">
            <a:avLst/>
          </a:prstGeom>
          <a:noFill/>
        </p:spPr>
        <p:txBody>
          <a:bodyPr wrap="square" rtlCol="0">
            <a:spAutoFit/>
          </a:bodyPr>
          <a:lstStyle/>
          <a:p>
            <a:r>
              <a:rPr lang="en-US" b="1" i="1" dirty="0" smtClean="0">
                <a:latin typeface="Times"/>
                <a:cs typeface="Times"/>
              </a:rPr>
              <a:t>global research and technology development initiative</a:t>
            </a:r>
            <a:endParaRPr lang="en-US" dirty="0"/>
          </a:p>
        </p:txBody>
      </p:sp>
      <p:sp>
        <p:nvSpPr>
          <p:cNvPr id="12" name="TextBox 11"/>
          <p:cNvSpPr txBox="1"/>
          <p:nvPr/>
        </p:nvSpPr>
        <p:spPr>
          <a:xfrm>
            <a:off x="2077780" y="2476507"/>
            <a:ext cx="5049530" cy="830997"/>
          </a:xfrm>
          <a:prstGeom prst="rect">
            <a:avLst/>
          </a:prstGeom>
          <a:noFill/>
        </p:spPr>
        <p:txBody>
          <a:bodyPr wrap="square" rtlCol="0">
            <a:spAutoFit/>
          </a:bodyPr>
          <a:lstStyle/>
          <a:p>
            <a:pPr algn="ctr"/>
            <a:r>
              <a:rPr lang="en-US" sz="2400" b="1" dirty="0" smtClean="0">
                <a:solidFill>
                  <a:srgbClr val="FF0000"/>
                </a:solidFill>
                <a:effectLst>
                  <a:outerShdw blurRad="38100" dist="38100" dir="2700000" algn="tl">
                    <a:srgbClr val="000000">
                      <a:alpha val="43137"/>
                    </a:srgbClr>
                  </a:outerShdw>
                </a:effectLst>
              </a:rPr>
              <a:t>World’s Longest Acoustic </a:t>
            </a:r>
          </a:p>
          <a:p>
            <a:pPr algn="ctr"/>
            <a:r>
              <a:rPr lang="en-US" sz="2400" b="1" dirty="0" smtClean="0">
                <a:solidFill>
                  <a:srgbClr val="FF0000"/>
                </a:solidFill>
                <a:effectLst>
                  <a:outerShdw blurRad="38100" dist="38100" dir="2700000" algn="tl">
                    <a:srgbClr val="000000">
                      <a:alpha val="43137"/>
                    </a:srgbClr>
                  </a:outerShdw>
                </a:effectLst>
              </a:rPr>
              <a:t>Receiver Line</a:t>
            </a:r>
            <a:endParaRPr lang="en-US" sz="3200" dirty="0"/>
          </a:p>
        </p:txBody>
      </p:sp>
      <p:pic>
        <p:nvPicPr>
          <p:cNvPr id="13" name="Picture 12"/>
          <p:cNvPicPr>
            <a:picLocks noChangeAspect="1"/>
          </p:cNvPicPr>
          <p:nvPr/>
        </p:nvPicPr>
        <p:blipFill>
          <a:blip r:embed="rId7"/>
          <a:stretch>
            <a:fillRect/>
          </a:stretch>
        </p:blipFill>
        <p:spPr>
          <a:xfrm>
            <a:off x="7550928" y="623628"/>
            <a:ext cx="1225550" cy="609600"/>
          </a:xfrm>
          <a:prstGeom prst="rect">
            <a:avLst/>
          </a:prstGeom>
        </p:spPr>
      </p:pic>
      <p:pic>
        <p:nvPicPr>
          <p:cNvPr id="14" name="Picture 13"/>
          <p:cNvPicPr>
            <a:picLocks noChangeAspect="1"/>
          </p:cNvPicPr>
          <p:nvPr/>
        </p:nvPicPr>
        <p:blipFill>
          <a:blip r:embed="rId8"/>
          <a:stretch>
            <a:fillRect/>
          </a:stretch>
        </p:blipFill>
        <p:spPr>
          <a:xfrm>
            <a:off x="201344" y="617068"/>
            <a:ext cx="1468140" cy="523220"/>
          </a:xfrm>
          <a:prstGeom prst="rect">
            <a:avLst/>
          </a:prstGeom>
        </p:spPr>
      </p:pic>
    </p:spTree>
  </p:cSld>
  <p:clrMapOvr>
    <a:masterClrMapping/>
  </p:clrMapOvr>
  <mc:AlternateContent>
    <mc:Choice xmlns:mp="http://schemas.microsoft.com/office/mac/powerpoint/2008/main" Requires="mp">
      <mp:transition advClick="0" advTm="20000">
        <mp:cube/>
      </mp:transition>
    </mc:Choice>
    <mc:Fallback>
      <p:transition advClick="0" advTm="20000">
        <p:cover/>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err="1" smtClean="0">
                <a:latin typeface="Times New Roman"/>
                <a:cs typeface="Times New Roman"/>
              </a:rPr>
              <a:t>Salmo</a:t>
            </a:r>
            <a:r>
              <a:rPr lang="en-US" i="1" dirty="0" smtClean="0">
                <a:latin typeface="Times New Roman"/>
                <a:cs typeface="Times New Roman"/>
              </a:rPr>
              <a:t> </a:t>
            </a:r>
            <a:r>
              <a:rPr lang="en-US" i="1" dirty="0" err="1" smtClean="0">
                <a:latin typeface="Times New Roman"/>
                <a:cs typeface="Times New Roman"/>
              </a:rPr>
              <a:t>salar</a:t>
            </a:r>
            <a:r>
              <a:rPr lang="en-US" i="1" dirty="0" smtClean="0">
                <a:latin typeface="Times New Roman"/>
                <a:cs typeface="Times New Roman"/>
              </a:rPr>
              <a:t> </a:t>
            </a:r>
            <a:r>
              <a:rPr lang="en-US" dirty="0" smtClean="0"/>
              <a:t>/ Atlantic salmon</a:t>
            </a:r>
            <a:endParaRPr lang="en-US" dirty="0"/>
          </a:p>
        </p:txBody>
      </p:sp>
      <p:sp>
        <p:nvSpPr>
          <p:cNvPr id="3" name="Content Placeholder 2"/>
          <p:cNvSpPr>
            <a:spLocks noGrp="1"/>
          </p:cNvSpPr>
          <p:nvPr>
            <p:ph sz="half" idx="1"/>
          </p:nvPr>
        </p:nvSpPr>
        <p:spPr>
          <a:xfrm>
            <a:off x="457200" y="1533942"/>
            <a:ext cx="4038600" cy="4718304"/>
          </a:xfrm>
        </p:spPr>
        <p:txBody>
          <a:bodyPr>
            <a:normAutofit lnSpcReduction="10000"/>
          </a:bodyPr>
          <a:lstStyle/>
          <a:p>
            <a:r>
              <a:rPr lang="en-US" sz="2595" dirty="0" smtClean="0"/>
              <a:t>DFO-BIO: Bedford Institute of Oceanography </a:t>
            </a:r>
            <a:r>
              <a:rPr lang="en-US" sz="1730" dirty="0" smtClean="0">
                <a:hlinkClick r:id="rId2"/>
              </a:rPr>
              <a:t>(IBFS</a:t>
            </a:r>
            <a:r>
              <a:rPr lang="en-US" sz="1730" dirty="0" smtClean="0"/>
              <a:t>,</a:t>
            </a:r>
            <a:r>
              <a:rPr lang="en-US" sz="1730" dirty="0" smtClean="0">
                <a:hlinkClick r:id="rId3"/>
              </a:rPr>
              <a:t>LHV</a:t>
            </a:r>
            <a:r>
              <a:rPr lang="en-US" sz="1730" dirty="0" smtClean="0"/>
              <a:t>,</a:t>
            </a:r>
            <a:r>
              <a:rPr lang="en-US" sz="1730" dirty="0" smtClean="0">
                <a:hlinkClick r:id="rId4"/>
              </a:rPr>
              <a:t>SMR</a:t>
            </a:r>
            <a:r>
              <a:rPr lang="en-US" sz="1730" dirty="0" smtClean="0"/>
              <a:t>,</a:t>
            </a:r>
            <a:r>
              <a:rPr lang="en-US" sz="1730" dirty="0" smtClean="0">
                <a:hlinkClick r:id="rId5"/>
              </a:rPr>
              <a:t>WRS</a:t>
            </a:r>
            <a:r>
              <a:rPr lang="en-US" sz="1730" dirty="0" smtClean="0"/>
              <a:t>)</a:t>
            </a:r>
            <a:endParaRPr lang="en-US" sz="2595" dirty="0" smtClean="0"/>
          </a:p>
          <a:p>
            <a:r>
              <a:rPr lang="en-US" sz="2595" dirty="0" smtClean="0"/>
              <a:t>NOAA-NMFS-NEFSC: National Marine Fisheries Service, Northeast Fisheries Science Center U Maine </a:t>
            </a:r>
            <a:r>
              <a:rPr lang="en-US" sz="1946" dirty="0" smtClean="0"/>
              <a:t>(</a:t>
            </a:r>
            <a:r>
              <a:rPr lang="en-US" sz="1946" dirty="0" smtClean="0">
                <a:hlinkClick r:id="rId6"/>
              </a:rPr>
              <a:t>PBN</a:t>
            </a:r>
            <a:r>
              <a:rPr lang="en-US" sz="1946" dirty="0" smtClean="0"/>
              <a:t>)</a:t>
            </a:r>
            <a:endParaRPr lang="en-US" sz="2595" dirty="0" smtClean="0"/>
          </a:p>
          <a:p>
            <a:r>
              <a:rPr lang="en-US" sz="2595" dirty="0" smtClean="0"/>
              <a:t>USGS: U.S. Geological Survey </a:t>
            </a:r>
            <a:r>
              <a:rPr lang="en-US" sz="1730" dirty="0" smtClean="0"/>
              <a:t>(</a:t>
            </a:r>
            <a:r>
              <a:rPr lang="en-US" sz="1730" dirty="0" smtClean="0">
                <a:hlinkClick r:id="rId7"/>
              </a:rPr>
              <a:t>PBU</a:t>
            </a:r>
            <a:r>
              <a:rPr lang="en-US" sz="1730" dirty="0" smtClean="0"/>
              <a:t>)</a:t>
            </a:r>
            <a:endParaRPr lang="en-US" sz="2595" dirty="0" smtClean="0"/>
          </a:p>
          <a:p>
            <a:endParaRPr lang="en-US" dirty="0"/>
          </a:p>
        </p:txBody>
      </p:sp>
      <p:pic>
        <p:nvPicPr>
          <p:cNvPr id="5" name="Content Placeholder 4" descr="salmon smolt.png"/>
          <p:cNvPicPr>
            <a:picLocks noGrp="1" noChangeAspect="1"/>
          </p:cNvPicPr>
          <p:nvPr>
            <p:ph sz="half" idx="2"/>
          </p:nvPr>
        </p:nvPicPr>
        <p:blipFill>
          <a:blip r:embed="rId8"/>
          <a:srcRect t="7306" b="9741"/>
          <a:stretch>
            <a:fillRect/>
          </a:stretch>
        </p:blipFill>
        <p:spPr>
          <a:xfrm>
            <a:off x="4648200" y="1520387"/>
            <a:ext cx="4038600" cy="2200790"/>
          </a:xfrm>
        </p:spPr>
      </p:pic>
      <p:sp>
        <p:nvSpPr>
          <p:cNvPr id="6" name="Slide Number Placeholder 5"/>
          <p:cNvSpPr>
            <a:spLocks noGrp="1"/>
          </p:cNvSpPr>
          <p:nvPr>
            <p:ph type="sldNum" sz="quarter" idx="12"/>
          </p:nvPr>
        </p:nvSpPr>
        <p:spPr/>
        <p:txBody>
          <a:bodyPr/>
          <a:lstStyle/>
          <a:p>
            <a:fld id="{B858C088-26E1-3C41-89C7-35C34C97A078}" type="slidenum">
              <a:rPr lang="en-US" smtClean="0"/>
              <a:pPr/>
              <a:t>10</a:t>
            </a:fld>
            <a:endParaRPr lang="en-US"/>
          </a:p>
        </p:txBody>
      </p:sp>
      <p:cxnSp>
        <p:nvCxnSpPr>
          <p:cNvPr id="7" name="Straight Arrow Connector 6"/>
          <p:cNvCxnSpPr/>
          <p:nvPr/>
        </p:nvCxnSpPr>
        <p:spPr>
          <a:xfrm>
            <a:off x="4925331" y="2151365"/>
            <a:ext cx="3531369" cy="31789"/>
          </a:xfrm>
          <a:prstGeom prst="straightConnector1">
            <a:avLst/>
          </a:prstGeom>
          <a:ln>
            <a:solidFill>
              <a:srgbClr val="FFFF00"/>
            </a:solidFill>
            <a:headEnd type="arrow"/>
            <a:tailEnd type="arrow"/>
          </a:ln>
          <a:effectLst>
            <a:outerShdw blurRad="50800" dist="38100" dir="2700000" algn="tl"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6102463" y="1859887"/>
            <a:ext cx="1084190" cy="307777"/>
          </a:xfrm>
          <a:prstGeom prst="rect">
            <a:avLst/>
          </a:prstGeom>
          <a:noFill/>
        </p:spPr>
        <p:txBody>
          <a:bodyPr wrap="square" rtlCol="0">
            <a:spAutoFit/>
          </a:bodyPr>
          <a:lstStyle/>
          <a:p>
            <a:r>
              <a:rPr lang="en-US" sz="1400" dirty="0" smtClean="0">
                <a:solidFill>
                  <a:srgbClr val="F4E824"/>
                </a:solidFill>
                <a:effectLst>
                  <a:outerShdw blurRad="38100" dist="38100" dir="2700000" algn="tl">
                    <a:srgbClr val="000000">
                      <a:alpha val="43137"/>
                    </a:srgbClr>
                  </a:outerShdw>
                </a:effectLst>
              </a:rPr>
              <a:t>10-25 cm</a:t>
            </a:r>
            <a:endParaRPr lang="en-US" sz="1400" dirty="0">
              <a:solidFill>
                <a:srgbClr val="F4E824"/>
              </a:solidFill>
              <a:effectLst>
                <a:outerShdw blurRad="38100" dist="38100" dir="2700000" algn="tl">
                  <a:srgbClr val="000000">
                    <a:alpha val="43137"/>
                  </a:srgbClr>
                </a:outerShdw>
              </a:effectLst>
            </a:endParaRPr>
          </a:p>
        </p:txBody>
      </p:sp>
      <p:pic>
        <p:nvPicPr>
          <p:cNvPr id="11" name="Picture 10" descr="Salmo salar.jpg"/>
          <p:cNvPicPr>
            <a:picLocks noChangeAspect="1"/>
          </p:cNvPicPr>
          <p:nvPr/>
        </p:nvPicPr>
        <p:blipFill>
          <a:blip r:embed="rId9"/>
          <a:srcRect t="13498" b="26997"/>
          <a:stretch>
            <a:fillRect/>
          </a:stretch>
        </p:blipFill>
        <p:spPr>
          <a:xfrm>
            <a:off x="4652021" y="4022982"/>
            <a:ext cx="4015469" cy="1433638"/>
          </a:xfrm>
          <a:prstGeom prst="rect">
            <a:avLst/>
          </a:prstGeom>
        </p:spPr>
      </p:pic>
      <p:cxnSp>
        <p:nvCxnSpPr>
          <p:cNvPr id="12" name="Straight Arrow Connector 11"/>
          <p:cNvCxnSpPr/>
          <p:nvPr/>
        </p:nvCxnSpPr>
        <p:spPr>
          <a:xfrm>
            <a:off x="4820499" y="4296480"/>
            <a:ext cx="3531369" cy="31789"/>
          </a:xfrm>
          <a:prstGeom prst="straightConnector1">
            <a:avLst/>
          </a:prstGeom>
          <a:ln>
            <a:solidFill>
              <a:srgbClr val="FFFF00"/>
            </a:solidFill>
            <a:headEnd type="arrow"/>
            <a:tailEnd type="arrow"/>
          </a:ln>
          <a:effectLst>
            <a:outerShdw blurRad="50800" dist="38100" dir="2700000" algn="tl"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6053103" y="4020492"/>
            <a:ext cx="1133481" cy="307777"/>
          </a:xfrm>
          <a:prstGeom prst="rect">
            <a:avLst/>
          </a:prstGeom>
          <a:noFill/>
        </p:spPr>
        <p:txBody>
          <a:bodyPr wrap="square" rtlCol="0">
            <a:spAutoFit/>
          </a:bodyPr>
          <a:lstStyle/>
          <a:p>
            <a:r>
              <a:rPr lang="en-US" sz="1400" dirty="0" smtClean="0">
                <a:solidFill>
                  <a:srgbClr val="F4E824"/>
                </a:solidFill>
                <a:effectLst>
                  <a:outerShdw blurRad="38100" dist="38100" dir="2700000" algn="tl">
                    <a:srgbClr val="000000">
                      <a:alpha val="43137"/>
                    </a:srgbClr>
                  </a:outerShdw>
                </a:effectLst>
              </a:rPr>
              <a:t>45-100 cm</a:t>
            </a:r>
            <a:endParaRPr lang="en-US" sz="1400" dirty="0">
              <a:solidFill>
                <a:srgbClr val="F4E824"/>
              </a:solidFill>
              <a:effectLst>
                <a:outerShdw blurRad="38100" dist="38100" dir="2700000" algn="tl">
                  <a:srgbClr val="000000">
                    <a:alpha val="43137"/>
                  </a:srgbClr>
                </a:outerShdw>
              </a:effectLst>
            </a:endParaRPr>
          </a:p>
        </p:txBody>
      </p:sp>
      <p:sp>
        <p:nvSpPr>
          <p:cNvPr id="14" name="TextBox 13"/>
          <p:cNvSpPr txBox="1"/>
          <p:nvPr/>
        </p:nvSpPr>
        <p:spPr>
          <a:xfrm>
            <a:off x="6766799" y="5155703"/>
            <a:ext cx="1857375" cy="276999"/>
          </a:xfrm>
          <a:prstGeom prst="rect">
            <a:avLst/>
          </a:prstGeom>
          <a:noFill/>
        </p:spPr>
        <p:txBody>
          <a:bodyPr wrap="none" rtlCol="0">
            <a:spAutoFit/>
          </a:bodyPr>
          <a:lstStyle/>
          <a:p>
            <a:r>
              <a:rPr lang="en-US" sz="1200" dirty="0" smtClean="0"/>
              <a:t>© Claude </a:t>
            </a:r>
            <a:r>
              <a:rPr lang="en-US" sz="1200" dirty="0" err="1" smtClean="0">
                <a:solidFill>
                  <a:srgbClr val="000000"/>
                </a:solidFill>
                <a:latin typeface="Verdana"/>
                <a:ea typeface="Verdana"/>
                <a:cs typeface="Verdana"/>
              </a:rPr>
              <a:t>Nozères</a:t>
            </a:r>
            <a:r>
              <a:rPr lang="en-US" sz="1200" dirty="0" smtClean="0"/>
              <a:t> DFO</a:t>
            </a:r>
            <a:endParaRPr lang="en-US" sz="1200" dirty="0"/>
          </a:p>
        </p:txBody>
      </p:sp>
      <p:sp>
        <p:nvSpPr>
          <p:cNvPr id="15" name="TextBox 14"/>
          <p:cNvSpPr txBox="1"/>
          <p:nvPr/>
        </p:nvSpPr>
        <p:spPr>
          <a:xfrm>
            <a:off x="7120543" y="3402833"/>
            <a:ext cx="1555384" cy="276999"/>
          </a:xfrm>
          <a:prstGeom prst="rect">
            <a:avLst/>
          </a:prstGeom>
          <a:noFill/>
        </p:spPr>
        <p:txBody>
          <a:bodyPr wrap="none" rtlCol="0">
            <a:spAutoFit/>
          </a:bodyPr>
          <a:lstStyle/>
          <a:p>
            <a:r>
              <a:rPr lang="en-US" sz="1200" dirty="0" smtClean="0"/>
              <a:t>© </a:t>
            </a:r>
            <a:r>
              <a:rPr lang="en-US" sz="1200" dirty="0" err="1" smtClean="0"/>
              <a:t>Aron</a:t>
            </a:r>
            <a:r>
              <a:rPr lang="en-US" sz="1200" dirty="0" smtClean="0"/>
              <a:t> Spares, </a:t>
            </a:r>
            <a:r>
              <a:rPr lang="en-US" sz="1200" dirty="0" err="1" smtClean="0"/>
              <a:t>Dal</a:t>
            </a:r>
            <a:endParaRPr lang="en-US" sz="1200" dirty="0"/>
          </a:p>
        </p:txBody>
      </p:sp>
      <p:sp>
        <p:nvSpPr>
          <p:cNvPr id="16" name="TextBox 15"/>
          <p:cNvSpPr txBox="1"/>
          <p:nvPr/>
        </p:nvSpPr>
        <p:spPr>
          <a:xfrm>
            <a:off x="7775197" y="1550087"/>
            <a:ext cx="851578" cy="369332"/>
          </a:xfrm>
          <a:prstGeom prst="rect">
            <a:avLst/>
          </a:prstGeom>
          <a:noFill/>
        </p:spPr>
        <p:txBody>
          <a:bodyPr wrap="none" rtlCol="0">
            <a:spAutoFit/>
          </a:bodyPr>
          <a:lstStyle/>
          <a:p>
            <a:r>
              <a:rPr lang="en-US" dirty="0" err="1" smtClean="0"/>
              <a:t>smolts</a:t>
            </a:r>
            <a:endParaRPr lang="en-US" dirty="0"/>
          </a:p>
        </p:txBody>
      </p:sp>
      <p:sp>
        <p:nvSpPr>
          <p:cNvPr id="17" name="TextBox 16"/>
          <p:cNvSpPr txBox="1"/>
          <p:nvPr/>
        </p:nvSpPr>
        <p:spPr>
          <a:xfrm>
            <a:off x="7868125" y="3924720"/>
            <a:ext cx="800632" cy="369332"/>
          </a:xfrm>
          <a:prstGeom prst="rect">
            <a:avLst/>
          </a:prstGeom>
          <a:noFill/>
        </p:spPr>
        <p:txBody>
          <a:bodyPr wrap="none" rtlCol="0">
            <a:spAutoFit/>
          </a:bodyPr>
          <a:lstStyle/>
          <a:p>
            <a:r>
              <a:rPr lang="en-US" dirty="0" smtClean="0"/>
              <a:t>adults</a:t>
            </a:r>
            <a:endParaRPr lang="en-US" dirty="0"/>
          </a:p>
        </p:txBody>
      </p:sp>
      <p:sp>
        <p:nvSpPr>
          <p:cNvPr id="18" name="TextBox 17"/>
          <p:cNvSpPr txBox="1"/>
          <p:nvPr/>
        </p:nvSpPr>
        <p:spPr>
          <a:xfrm>
            <a:off x="2966831" y="-5"/>
            <a:ext cx="2968719" cy="369332"/>
          </a:xfrm>
          <a:prstGeom prst="rect">
            <a:avLst/>
          </a:prstGeom>
          <a:noFill/>
        </p:spPr>
        <p:txBody>
          <a:bodyPr wrap="none" rtlCol="0">
            <a:spAutoFit/>
          </a:bodyPr>
          <a:lstStyle/>
          <a:p>
            <a:r>
              <a:rPr lang="en-US" dirty="0" smtClean="0"/>
              <a:t>Animals so far detected …</a:t>
            </a:r>
            <a:endParaRPr lang="en-US" dirty="0"/>
          </a:p>
        </p:txBody>
      </p:sp>
    </p:spTree>
  </p:cSld>
  <p:clrMapOvr>
    <a:masterClrMapping/>
  </p:clrMapOvr>
  <mc:AlternateContent>
    <mc:Choice xmlns:mp="http://schemas.microsoft.com/office/mac/powerpoint/2008/main" Requires="mp">
      <mp:transition advClick="0" advTm="20000">
        <mp:cube/>
      </mp:transition>
    </mc:Choice>
    <mc:Fallback>
      <p:transition advClick="0" advTm="20000">
        <p:cover/>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err="1" smtClean="0">
                <a:latin typeface="Times New Roman"/>
                <a:cs typeface="Times New Roman"/>
              </a:rPr>
              <a:t>Squalus</a:t>
            </a:r>
            <a:r>
              <a:rPr lang="en-US" i="1" dirty="0" smtClean="0">
                <a:latin typeface="Times New Roman"/>
                <a:cs typeface="Times New Roman"/>
              </a:rPr>
              <a:t> </a:t>
            </a:r>
            <a:r>
              <a:rPr lang="en-US" i="1" dirty="0" err="1" smtClean="0">
                <a:latin typeface="Times New Roman"/>
                <a:cs typeface="Times New Roman"/>
              </a:rPr>
              <a:t>acanthias</a:t>
            </a:r>
            <a:r>
              <a:rPr lang="en-US" i="1" dirty="0" smtClean="0">
                <a:latin typeface="Times New Roman"/>
                <a:cs typeface="Times New Roman"/>
              </a:rPr>
              <a:t> </a:t>
            </a:r>
            <a:r>
              <a:rPr lang="en-US" dirty="0" smtClean="0"/>
              <a:t>/ spiny dogfish</a:t>
            </a:r>
            <a:endParaRPr lang="en-US" dirty="0"/>
          </a:p>
        </p:txBody>
      </p:sp>
      <p:sp>
        <p:nvSpPr>
          <p:cNvPr id="3" name="Content Placeholder 2"/>
          <p:cNvSpPr>
            <a:spLocks noGrp="1"/>
          </p:cNvSpPr>
          <p:nvPr>
            <p:ph sz="half" idx="1"/>
          </p:nvPr>
        </p:nvSpPr>
        <p:spPr/>
        <p:txBody>
          <a:bodyPr/>
          <a:lstStyle/>
          <a:p>
            <a:r>
              <a:rPr lang="en-US" dirty="0" smtClean="0"/>
              <a:t>DFO-BIO: Bedford Institute of Oceanography </a:t>
            </a:r>
            <a:r>
              <a:rPr lang="en-US" sz="1800" dirty="0" smtClean="0"/>
              <a:t>(</a:t>
            </a:r>
            <a:r>
              <a:rPr lang="en-US" sz="1800" dirty="0" smtClean="0">
                <a:hlinkClick r:id="rId2"/>
              </a:rPr>
              <a:t>WDG</a:t>
            </a:r>
            <a:r>
              <a:rPr lang="en-US" sz="1800" dirty="0" smtClean="0"/>
              <a:t>)</a:t>
            </a:r>
            <a:endParaRPr lang="en-US" dirty="0" smtClean="0"/>
          </a:p>
          <a:p>
            <a:pPr>
              <a:buNone/>
            </a:pPr>
            <a:endParaRPr lang="en-US" dirty="0"/>
          </a:p>
        </p:txBody>
      </p:sp>
      <p:pic>
        <p:nvPicPr>
          <p:cNvPr id="5" name="Content Placeholder 4" descr="Squalus acanthias.jpg"/>
          <p:cNvPicPr>
            <a:picLocks noGrp="1" noChangeAspect="1"/>
          </p:cNvPicPr>
          <p:nvPr>
            <p:ph sz="half" idx="2"/>
          </p:nvPr>
        </p:nvPicPr>
        <p:blipFill>
          <a:blip r:embed="rId3"/>
          <a:srcRect l="21260" t="17225" r="25309" b="26291"/>
          <a:stretch>
            <a:fillRect/>
          </a:stretch>
        </p:blipFill>
        <p:spPr>
          <a:xfrm>
            <a:off x="4612865" y="1782775"/>
            <a:ext cx="4037514" cy="2859703"/>
          </a:xfrm>
        </p:spPr>
      </p:pic>
      <p:sp>
        <p:nvSpPr>
          <p:cNvPr id="6" name="Slide Number Placeholder 5"/>
          <p:cNvSpPr>
            <a:spLocks noGrp="1"/>
          </p:cNvSpPr>
          <p:nvPr>
            <p:ph type="sldNum" sz="quarter" idx="12"/>
          </p:nvPr>
        </p:nvSpPr>
        <p:spPr/>
        <p:txBody>
          <a:bodyPr/>
          <a:lstStyle/>
          <a:p>
            <a:fld id="{B858C088-26E1-3C41-89C7-35C34C97A078}" type="slidenum">
              <a:rPr lang="en-US" smtClean="0"/>
              <a:pPr/>
              <a:t>11</a:t>
            </a:fld>
            <a:endParaRPr lang="en-US"/>
          </a:p>
        </p:txBody>
      </p:sp>
      <p:cxnSp>
        <p:nvCxnSpPr>
          <p:cNvPr id="8" name="Straight Arrow Connector 7"/>
          <p:cNvCxnSpPr/>
          <p:nvPr/>
        </p:nvCxnSpPr>
        <p:spPr>
          <a:xfrm>
            <a:off x="4894354" y="2958463"/>
            <a:ext cx="3407461" cy="1588"/>
          </a:xfrm>
          <a:prstGeom prst="straightConnector1">
            <a:avLst/>
          </a:prstGeom>
          <a:ln>
            <a:solidFill>
              <a:srgbClr val="FFFF00"/>
            </a:solidFill>
            <a:headEnd type="arrow"/>
            <a:tailEnd type="arrow"/>
          </a:ln>
          <a:effectLst>
            <a:outerShdw blurRad="50800" dist="38100" dir="2700000" algn="tl"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6164414" y="2649877"/>
            <a:ext cx="991260" cy="307777"/>
          </a:xfrm>
          <a:prstGeom prst="rect">
            <a:avLst/>
          </a:prstGeom>
          <a:noFill/>
        </p:spPr>
        <p:txBody>
          <a:bodyPr wrap="square" rtlCol="0">
            <a:spAutoFit/>
          </a:bodyPr>
          <a:lstStyle/>
          <a:p>
            <a:r>
              <a:rPr lang="en-US" sz="1400" dirty="0" smtClean="0">
                <a:solidFill>
                  <a:srgbClr val="F4E824"/>
                </a:solidFill>
                <a:effectLst>
                  <a:outerShdw blurRad="38100" dist="38100" dir="2700000" algn="tl">
                    <a:srgbClr val="000000">
                      <a:alpha val="43137"/>
                    </a:srgbClr>
                  </a:outerShdw>
                </a:effectLst>
              </a:rPr>
              <a:t>60-90 cm</a:t>
            </a:r>
            <a:endParaRPr lang="en-US" sz="1400" dirty="0">
              <a:solidFill>
                <a:srgbClr val="F4E824"/>
              </a:solidFill>
              <a:effectLst>
                <a:outerShdw blurRad="38100" dist="38100" dir="2700000" algn="tl">
                  <a:srgbClr val="000000">
                    <a:alpha val="43137"/>
                  </a:srgbClr>
                </a:outerShdw>
              </a:effectLst>
            </a:endParaRPr>
          </a:p>
        </p:txBody>
      </p:sp>
      <p:sp>
        <p:nvSpPr>
          <p:cNvPr id="11" name="TextBox 10"/>
          <p:cNvSpPr txBox="1"/>
          <p:nvPr/>
        </p:nvSpPr>
        <p:spPr>
          <a:xfrm>
            <a:off x="6160287" y="4347723"/>
            <a:ext cx="2445276" cy="276999"/>
          </a:xfrm>
          <a:prstGeom prst="rect">
            <a:avLst/>
          </a:prstGeom>
          <a:noFill/>
        </p:spPr>
        <p:txBody>
          <a:bodyPr wrap="none" rtlCol="0">
            <a:spAutoFit/>
          </a:bodyPr>
          <a:lstStyle/>
          <a:p>
            <a:r>
              <a:rPr lang="en-US" sz="1200" dirty="0" smtClean="0"/>
              <a:t>© Canadian Shark Research Lab</a:t>
            </a:r>
            <a:endParaRPr lang="en-US" sz="1200" dirty="0"/>
          </a:p>
        </p:txBody>
      </p:sp>
      <p:sp>
        <p:nvSpPr>
          <p:cNvPr id="10" name="TextBox 9"/>
          <p:cNvSpPr txBox="1"/>
          <p:nvPr/>
        </p:nvSpPr>
        <p:spPr>
          <a:xfrm>
            <a:off x="2966831" y="-5"/>
            <a:ext cx="2968719" cy="369332"/>
          </a:xfrm>
          <a:prstGeom prst="rect">
            <a:avLst/>
          </a:prstGeom>
          <a:noFill/>
        </p:spPr>
        <p:txBody>
          <a:bodyPr wrap="none" rtlCol="0">
            <a:spAutoFit/>
          </a:bodyPr>
          <a:lstStyle/>
          <a:p>
            <a:r>
              <a:rPr lang="en-US" dirty="0" smtClean="0"/>
              <a:t>Animals so far detected …</a:t>
            </a:r>
            <a:endParaRPr lang="en-US" dirty="0"/>
          </a:p>
        </p:txBody>
      </p:sp>
      <p:sp>
        <p:nvSpPr>
          <p:cNvPr id="12" name="TextBox 11"/>
          <p:cNvSpPr txBox="1"/>
          <p:nvPr/>
        </p:nvSpPr>
        <p:spPr>
          <a:xfrm>
            <a:off x="2588831" y="5049488"/>
            <a:ext cx="3531736" cy="369332"/>
          </a:xfrm>
          <a:prstGeom prst="rect">
            <a:avLst/>
          </a:prstGeom>
          <a:noFill/>
        </p:spPr>
        <p:txBody>
          <a:bodyPr wrap="none" rtlCol="0">
            <a:spAutoFit/>
          </a:bodyPr>
          <a:lstStyle/>
          <a:p>
            <a:r>
              <a:rPr lang="en-US" dirty="0" smtClean="0">
                <a:hlinkClick r:id="rId4"/>
              </a:rPr>
              <a:t>www.marinebiodiversity.ca/shark</a:t>
            </a:r>
            <a:endParaRPr lang="en-US" dirty="0"/>
          </a:p>
        </p:txBody>
      </p:sp>
    </p:spTree>
  </p:cSld>
  <p:clrMapOvr>
    <a:masterClrMapping/>
  </p:clrMapOvr>
  <mc:AlternateContent>
    <mc:Choice xmlns:mp="http://schemas.microsoft.com/office/mac/powerpoint/2008/main" Requires="mp">
      <mp:transition advClick="0" advTm="20000">
        <mp:cube/>
      </mp:transition>
    </mc:Choice>
    <mc:Fallback>
      <p:transition advClick="0" advTm="20000">
        <p:cover/>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4" name="Content Placeholder 13" descr="4647619592_e0f73692c9.jpg"/>
          <p:cNvPicPr>
            <a:picLocks noGrp="1" noChangeAspect="1"/>
          </p:cNvPicPr>
          <p:nvPr>
            <p:ph sz="half" idx="2"/>
          </p:nvPr>
        </p:nvPicPr>
        <p:blipFill>
          <a:blip r:embed="rId2"/>
          <a:srcRect t="-33006" b="-33006"/>
          <a:stretch>
            <a:fillRect/>
          </a:stretch>
        </p:blipFill>
        <p:spPr>
          <a:xfrm>
            <a:off x="4648200" y="811626"/>
            <a:ext cx="4038600" cy="4718304"/>
          </a:xfrm>
        </p:spPr>
      </p:pic>
      <p:sp>
        <p:nvSpPr>
          <p:cNvPr id="2" name="Title 1"/>
          <p:cNvSpPr>
            <a:spLocks noGrp="1"/>
          </p:cNvSpPr>
          <p:nvPr>
            <p:ph type="title"/>
          </p:nvPr>
        </p:nvSpPr>
        <p:spPr/>
        <p:txBody>
          <a:bodyPr/>
          <a:lstStyle/>
          <a:p>
            <a:r>
              <a:rPr lang="en-US" i="1" dirty="0" err="1" smtClean="0">
                <a:latin typeface="Times New Roman"/>
                <a:cs typeface="Times New Roman"/>
              </a:rPr>
              <a:t>Thunnus</a:t>
            </a:r>
            <a:r>
              <a:rPr lang="en-US" i="1" dirty="0" smtClean="0">
                <a:latin typeface="Times New Roman"/>
                <a:cs typeface="Times New Roman"/>
              </a:rPr>
              <a:t> </a:t>
            </a:r>
            <a:r>
              <a:rPr lang="en-US" i="1" dirty="0" err="1" smtClean="0">
                <a:latin typeface="Times New Roman"/>
                <a:cs typeface="Times New Roman"/>
              </a:rPr>
              <a:t>thynnus</a:t>
            </a:r>
            <a:r>
              <a:rPr lang="en-US" i="1" dirty="0" smtClean="0">
                <a:latin typeface="Times New Roman"/>
                <a:cs typeface="Times New Roman"/>
              </a:rPr>
              <a:t> </a:t>
            </a:r>
            <a:r>
              <a:rPr lang="en-US" dirty="0" smtClean="0"/>
              <a:t>/ Atlantic tuna</a:t>
            </a:r>
            <a:endParaRPr lang="en-US" dirty="0"/>
          </a:p>
        </p:txBody>
      </p:sp>
      <p:sp>
        <p:nvSpPr>
          <p:cNvPr id="3" name="Content Placeholder 2"/>
          <p:cNvSpPr>
            <a:spLocks noGrp="1"/>
          </p:cNvSpPr>
          <p:nvPr>
            <p:ph sz="half" idx="1"/>
          </p:nvPr>
        </p:nvSpPr>
        <p:spPr/>
        <p:txBody>
          <a:bodyPr/>
          <a:lstStyle/>
          <a:p>
            <a:r>
              <a:rPr lang="en-US" dirty="0" smtClean="0"/>
              <a:t>Stanford U: Stanford University / Tag A Giant Program </a:t>
            </a:r>
            <a:r>
              <a:rPr lang="en-US" sz="1800" dirty="0" smtClean="0"/>
              <a:t>(</a:t>
            </a:r>
            <a:r>
              <a:rPr lang="en-US" sz="1800" dirty="0" smtClean="0">
                <a:hlinkClick r:id="rId3"/>
              </a:rPr>
              <a:t>TAG</a:t>
            </a:r>
            <a:r>
              <a:rPr lang="en-US" sz="1800" dirty="0" smtClean="0"/>
              <a:t>)</a:t>
            </a:r>
            <a:endParaRPr lang="en-US" dirty="0"/>
          </a:p>
        </p:txBody>
      </p:sp>
      <p:sp>
        <p:nvSpPr>
          <p:cNvPr id="6" name="Slide Number Placeholder 5"/>
          <p:cNvSpPr>
            <a:spLocks noGrp="1"/>
          </p:cNvSpPr>
          <p:nvPr>
            <p:ph type="sldNum" sz="quarter" idx="12"/>
          </p:nvPr>
        </p:nvSpPr>
        <p:spPr/>
        <p:txBody>
          <a:bodyPr/>
          <a:lstStyle/>
          <a:p>
            <a:fld id="{B858C088-26E1-3C41-89C7-35C34C97A078}" type="slidenum">
              <a:rPr lang="en-US" smtClean="0"/>
              <a:pPr/>
              <a:t>12</a:t>
            </a:fld>
            <a:endParaRPr lang="en-US"/>
          </a:p>
        </p:txBody>
      </p:sp>
      <p:cxnSp>
        <p:nvCxnSpPr>
          <p:cNvPr id="7" name="Straight Arrow Connector 6"/>
          <p:cNvCxnSpPr/>
          <p:nvPr/>
        </p:nvCxnSpPr>
        <p:spPr>
          <a:xfrm>
            <a:off x="5030434" y="2096231"/>
            <a:ext cx="3407461" cy="1588"/>
          </a:xfrm>
          <a:prstGeom prst="straightConnector1">
            <a:avLst/>
          </a:prstGeom>
          <a:ln>
            <a:solidFill>
              <a:srgbClr val="FFFF00"/>
            </a:solidFill>
            <a:headEnd type="arrow"/>
            <a:tailEnd type="arrow"/>
          </a:ln>
          <a:effectLst>
            <a:outerShdw blurRad="50800" dist="38100" dir="2700000" algn="tl"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6102778" y="1802763"/>
            <a:ext cx="1192282" cy="307777"/>
          </a:xfrm>
          <a:prstGeom prst="rect">
            <a:avLst/>
          </a:prstGeom>
          <a:noFill/>
        </p:spPr>
        <p:txBody>
          <a:bodyPr wrap="square" rtlCol="0">
            <a:spAutoFit/>
          </a:bodyPr>
          <a:lstStyle/>
          <a:p>
            <a:r>
              <a:rPr lang="en-US" sz="1400" dirty="0" smtClean="0">
                <a:solidFill>
                  <a:srgbClr val="F4E824"/>
                </a:solidFill>
                <a:effectLst>
                  <a:outerShdw blurRad="38100" dist="38100" dir="2700000" algn="tl">
                    <a:srgbClr val="000000">
                      <a:alpha val="43137"/>
                    </a:srgbClr>
                  </a:outerShdw>
                </a:effectLst>
              </a:rPr>
              <a:t>160-300 cm</a:t>
            </a:r>
            <a:endParaRPr lang="en-US" sz="1400" dirty="0">
              <a:solidFill>
                <a:srgbClr val="F4E824"/>
              </a:solidFill>
              <a:effectLst>
                <a:outerShdw blurRad="38100" dist="38100" dir="2700000" algn="tl">
                  <a:srgbClr val="000000">
                    <a:alpha val="43137"/>
                  </a:srgbClr>
                </a:outerShdw>
              </a:effectLst>
            </a:endParaRPr>
          </a:p>
        </p:txBody>
      </p:sp>
      <p:sp>
        <p:nvSpPr>
          <p:cNvPr id="10" name="TextBox 9"/>
          <p:cNvSpPr txBox="1"/>
          <p:nvPr/>
        </p:nvSpPr>
        <p:spPr>
          <a:xfrm>
            <a:off x="2966831" y="-5"/>
            <a:ext cx="2968719" cy="369332"/>
          </a:xfrm>
          <a:prstGeom prst="rect">
            <a:avLst/>
          </a:prstGeom>
          <a:noFill/>
        </p:spPr>
        <p:txBody>
          <a:bodyPr wrap="none" rtlCol="0">
            <a:spAutoFit/>
          </a:bodyPr>
          <a:lstStyle/>
          <a:p>
            <a:r>
              <a:rPr lang="en-US" dirty="0" smtClean="0"/>
              <a:t>Animals so far detected …</a:t>
            </a:r>
            <a:endParaRPr lang="en-US" dirty="0"/>
          </a:p>
        </p:txBody>
      </p:sp>
      <p:sp>
        <p:nvSpPr>
          <p:cNvPr id="16" name="TextBox 15"/>
          <p:cNvSpPr txBox="1"/>
          <p:nvPr/>
        </p:nvSpPr>
        <p:spPr>
          <a:xfrm>
            <a:off x="7378687" y="4217984"/>
            <a:ext cx="1185178" cy="307777"/>
          </a:xfrm>
          <a:prstGeom prst="rect">
            <a:avLst/>
          </a:prstGeom>
          <a:noFill/>
        </p:spPr>
        <p:txBody>
          <a:bodyPr wrap="none" rtlCol="0">
            <a:spAutoFit/>
          </a:bodyPr>
          <a:lstStyle/>
          <a:p>
            <a:r>
              <a:rPr lang="en-US" sz="1400" dirty="0" smtClean="0">
                <a:solidFill>
                  <a:schemeClr val="tx1">
                    <a:lumMod val="50000"/>
                    <a:lumOff val="50000"/>
                  </a:schemeClr>
                </a:solidFill>
              </a:rPr>
              <a:t>© </a:t>
            </a:r>
            <a:r>
              <a:rPr lang="en-US" sz="1400" dirty="0" err="1" smtClean="0">
                <a:solidFill>
                  <a:schemeClr val="tx1">
                    <a:lumMod val="50000"/>
                    <a:lumOff val="50000"/>
                  </a:schemeClr>
                </a:solidFill>
              </a:rPr>
              <a:t>birdologist</a:t>
            </a:r>
            <a:endParaRPr lang="en-US" sz="1400" dirty="0">
              <a:solidFill>
                <a:schemeClr val="tx1">
                  <a:lumMod val="50000"/>
                  <a:lumOff val="50000"/>
                </a:schemeClr>
              </a:solidFill>
            </a:endParaRPr>
          </a:p>
        </p:txBody>
      </p:sp>
      <p:sp>
        <p:nvSpPr>
          <p:cNvPr id="17" name="TextBox 16"/>
          <p:cNvSpPr txBox="1"/>
          <p:nvPr/>
        </p:nvSpPr>
        <p:spPr>
          <a:xfrm>
            <a:off x="3538147" y="5121744"/>
            <a:ext cx="2172390" cy="369332"/>
          </a:xfrm>
          <a:prstGeom prst="rect">
            <a:avLst/>
          </a:prstGeom>
          <a:noFill/>
        </p:spPr>
        <p:txBody>
          <a:bodyPr wrap="none" rtlCol="0">
            <a:spAutoFit/>
          </a:bodyPr>
          <a:lstStyle/>
          <a:p>
            <a:r>
              <a:rPr lang="en-US" dirty="0" smtClean="0">
                <a:hlinkClick r:id="rId4"/>
              </a:rPr>
              <a:t>www.tagagiant.org/</a:t>
            </a:r>
            <a:endParaRPr lang="en-US" dirty="0"/>
          </a:p>
        </p:txBody>
      </p:sp>
    </p:spTree>
  </p:cSld>
  <p:clrMapOvr>
    <a:masterClrMapping/>
  </p:clrMapOvr>
  <mc:AlternateContent>
    <mc:Choice xmlns:mp="http://schemas.microsoft.com/office/mac/powerpoint/2008/main" Requires="mp">
      <mp:transition advClick="0" advTm="20000">
        <mp:cube/>
      </mp:transition>
    </mc:Choice>
    <mc:Fallback>
      <p:transition advClick="0" advTm="20000">
        <p:cover/>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dirty="0" err="1" smtClean="0">
                <a:latin typeface="Arial Narrow"/>
                <a:cs typeface="Arial Narrow"/>
              </a:rPr>
              <a:t>Satlantic</a:t>
            </a:r>
            <a:r>
              <a:rPr lang="en-US" sz="3600" dirty="0" smtClean="0">
                <a:latin typeface="Arial Narrow"/>
                <a:cs typeface="Arial Narrow"/>
              </a:rPr>
              <a:t> Benthic Pods</a:t>
            </a:r>
          </a:p>
        </p:txBody>
      </p:sp>
      <p:sp>
        <p:nvSpPr>
          <p:cNvPr id="12" name="Content Placeholder 11"/>
          <p:cNvSpPr>
            <a:spLocks noGrp="1"/>
          </p:cNvSpPr>
          <p:nvPr>
            <p:ph sz="half" idx="1"/>
          </p:nvPr>
        </p:nvSpPr>
        <p:spPr>
          <a:xfrm>
            <a:off x="333296" y="1688842"/>
            <a:ext cx="4191000" cy="4718304"/>
          </a:xfrm>
        </p:spPr>
        <p:txBody>
          <a:bodyPr/>
          <a:lstStyle/>
          <a:p>
            <a:r>
              <a:rPr lang="en-US" dirty="0" smtClean="0"/>
              <a:t>Year long time series of</a:t>
            </a:r>
          </a:p>
          <a:p>
            <a:pPr lvl="1"/>
            <a:r>
              <a:rPr lang="en-US" dirty="0" smtClean="0"/>
              <a:t>Bottom pressure</a:t>
            </a:r>
          </a:p>
          <a:p>
            <a:pPr lvl="1"/>
            <a:r>
              <a:rPr lang="en-US" dirty="0" smtClean="0"/>
              <a:t>Temperature</a:t>
            </a:r>
          </a:p>
          <a:p>
            <a:pPr lvl="1"/>
            <a:r>
              <a:rPr lang="en-US" dirty="0" smtClean="0"/>
              <a:t>Salinity</a:t>
            </a:r>
            <a:endParaRPr lang="en-US" dirty="0"/>
          </a:p>
        </p:txBody>
      </p:sp>
      <p:pic>
        <p:nvPicPr>
          <p:cNvPr id="14" name="Content Placeholder 13" descr="benthicpod.jpg"/>
          <p:cNvPicPr>
            <a:picLocks noGrp="1" noChangeAspect="1"/>
          </p:cNvPicPr>
          <p:nvPr>
            <p:ph sz="half" idx="2"/>
          </p:nvPr>
        </p:nvPicPr>
        <p:blipFill>
          <a:blip r:embed="rId2"/>
          <a:srcRect t="-37706" b="-37706"/>
          <a:stretch>
            <a:fillRect/>
          </a:stretch>
        </p:blipFill>
        <p:spPr>
          <a:xfrm>
            <a:off x="4648200" y="1224142"/>
            <a:ext cx="4038600" cy="4718304"/>
          </a:xfrm>
        </p:spPr>
      </p:pic>
      <p:sp>
        <p:nvSpPr>
          <p:cNvPr id="15" name="Slide Number Placeholder 14"/>
          <p:cNvSpPr>
            <a:spLocks noGrp="1"/>
          </p:cNvSpPr>
          <p:nvPr>
            <p:ph type="sldNum" sz="quarter" idx="12"/>
          </p:nvPr>
        </p:nvSpPr>
        <p:spPr/>
        <p:txBody>
          <a:bodyPr/>
          <a:lstStyle/>
          <a:p>
            <a:fld id="{B858C088-26E1-3C41-89C7-35C34C97A078}" type="slidenum">
              <a:rPr lang="en-US" smtClean="0"/>
              <a:pPr/>
              <a:t>13</a:t>
            </a:fld>
            <a:endParaRPr lang="en-US"/>
          </a:p>
        </p:txBody>
      </p:sp>
      <p:sp>
        <p:nvSpPr>
          <p:cNvPr id="16" name="TextBox 15"/>
          <p:cNvSpPr txBox="1"/>
          <p:nvPr/>
        </p:nvSpPr>
        <p:spPr>
          <a:xfrm>
            <a:off x="1061232" y="3872384"/>
            <a:ext cx="2725288" cy="369332"/>
          </a:xfrm>
          <a:prstGeom prst="rect">
            <a:avLst/>
          </a:prstGeom>
          <a:noFill/>
        </p:spPr>
        <p:txBody>
          <a:bodyPr wrap="none" rtlCol="0">
            <a:spAutoFit/>
          </a:bodyPr>
          <a:lstStyle/>
          <a:p>
            <a:r>
              <a:rPr lang="en-US" dirty="0" smtClean="0">
                <a:hlinkClick r:id="rId3"/>
              </a:rPr>
              <a:t>satlantic.com/benthicpod</a:t>
            </a:r>
            <a:endParaRPr lang="en-US" dirty="0"/>
          </a:p>
        </p:txBody>
      </p:sp>
      <p:sp>
        <p:nvSpPr>
          <p:cNvPr id="7" name="TextBox 6"/>
          <p:cNvSpPr txBox="1"/>
          <p:nvPr/>
        </p:nvSpPr>
        <p:spPr>
          <a:xfrm>
            <a:off x="2879218" y="-21903"/>
            <a:ext cx="3315218" cy="369332"/>
          </a:xfrm>
          <a:prstGeom prst="rect">
            <a:avLst/>
          </a:prstGeom>
          <a:noFill/>
        </p:spPr>
        <p:txBody>
          <a:bodyPr wrap="none" rtlCol="0">
            <a:spAutoFit/>
          </a:bodyPr>
          <a:lstStyle/>
          <a:p>
            <a:r>
              <a:rPr lang="en-US" dirty="0" smtClean="0"/>
              <a:t>Oceanographic Instruments …</a:t>
            </a:r>
            <a:endParaRPr lang="en-US" dirty="0"/>
          </a:p>
        </p:txBody>
      </p:sp>
    </p:spTree>
  </p:cSld>
  <p:clrMapOvr>
    <a:masterClrMapping/>
  </p:clrMapOvr>
  <mc:AlternateContent>
    <mc:Choice xmlns:mp="http://schemas.microsoft.com/office/mac/powerpoint/2008/main" Requires="mp">
      <mp:transition advClick="0" advTm="20000">
        <mp:cube/>
      </mp:transition>
    </mc:Choice>
    <mc:Fallback>
      <p:transition advClick="0" advTm="20000">
        <p:cover/>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pPr algn="ctr"/>
            <a:r>
              <a:rPr lang="en-US" sz="3600" dirty="0" smtClean="0">
                <a:latin typeface="Arial Narrow"/>
                <a:cs typeface="Arial Narrow"/>
              </a:rPr>
              <a:t>Stand alone moorings</a:t>
            </a:r>
            <a:endParaRPr lang="en-US" sz="3600" dirty="0">
              <a:latin typeface="Arial Narrow"/>
              <a:cs typeface="Arial Narrow"/>
            </a:endParaRPr>
          </a:p>
        </p:txBody>
      </p:sp>
      <p:sp>
        <p:nvSpPr>
          <p:cNvPr id="6" name="Text Placeholder 5"/>
          <p:cNvSpPr>
            <a:spLocks noGrp="1"/>
          </p:cNvSpPr>
          <p:nvPr>
            <p:ph type="body" idx="1"/>
          </p:nvPr>
        </p:nvSpPr>
        <p:spPr/>
        <p:txBody>
          <a:bodyPr>
            <a:normAutofit fontScale="92500" lnSpcReduction="10000"/>
          </a:bodyPr>
          <a:lstStyle/>
          <a:p>
            <a:r>
              <a:rPr lang="en-US" dirty="0" smtClean="0"/>
              <a:t>Teledyne Acoustic Doppler Current Profilers</a:t>
            </a:r>
            <a:endParaRPr lang="en-US" dirty="0"/>
          </a:p>
        </p:txBody>
      </p:sp>
      <p:sp>
        <p:nvSpPr>
          <p:cNvPr id="8" name="Text Placeholder 7"/>
          <p:cNvSpPr>
            <a:spLocks noGrp="1"/>
          </p:cNvSpPr>
          <p:nvPr>
            <p:ph type="body" sz="quarter" idx="3"/>
          </p:nvPr>
        </p:nvSpPr>
        <p:spPr/>
        <p:txBody>
          <a:bodyPr>
            <a:normAutofit fontScale="92500" lnSpcReduction="10000"/>
          </a:bodyPr>
          <a:lstStyle/>
          <a:p>
            <a:r>
              <a:rPr lang="en-US" dirty="0" smtClean="0"/>
              <a:t>Seabird Conductivity Temperature and Pressure Recorders </a:t>
            </a:r>
            <a:endParaRPr lang="en-US" dirty="0"/>
          </a:p>
        </p:txBody>
      </p:sp>
      <p:pic>
        <p:nvPicPr>
          <p:cNvPr id="10" name="Content Placeholder 4" descr="web_quartermaster0506.jpg"/>
          <p:cNvPicPr>
            <a:picLocks noGrp="1" noChangeAspect="1"/>
          </p:cNvPicPr>
          <p:nvPr>
            <p:ph sz="half" idx="2"/>
          </p:nvPr>
        </p:nvPicPr>
        <p:blipFill>
          <a:blip r:embed="rId2"/>
          <a:srcRect t="-7311" b="-7311"/>
          <a:stretch>
            <a:fillRect/>
          </a:stretch>
        </p:blipFill>
        <p:spPr>
          <a:xfrm>
            <a:off x="550128" y="2097620"/>
            <a:ext cx="3709196" cy="3727467"/>
          </a:xfrm>
        </p:spPr>
      </p:pic>
      <p:pic>
        <p:nvPicPr>
          <p:cNvPr id="11" name="Content Placeholder 4" descr="37smtakeapartlowres.JPG"/>
          <p:cNvPicPr>
            <a:picLocks noGrp="1" noChangeAspect="1"/>
          </p:cNvPicPr>
          <p:nvPr>
            <p:ph sz="quarter" idx="4"/>
          </p:nvPr>
        </p:nvPicPr>
        <p:blipFill>
          <a:blip r:embed="rId3"/>
          <a:srcRect l="-73615" r="-73615"/>
          <a:stretch>
            <a:fillRect/>
          </a:stretch>
        </p:blipFill>
        <p:spPr>
          <a:xfrm>
            <a:off x="5173056" y="2438401"/>
            <a:ext cx="3128750" cy="3144162"/>
          </a:xfrm>
        </p:spPr>
      </p:pic>
      <p:sp>
        <p:nvSpPr>
          <p:cNvPr id="12" name="TextBox 11"/>
          <p:cNvSpPr txBox="1"/>
          <p:nvPr/>
        </p:nvSpPr>
        <p:spPr>
          <a:xfrm>
            <a:off x="2911827" y="2416364"/>
            <a:ext cx="1492781" cy="1169551"/>
          </a:xfrm>
          <a:prstGeom prst="rect">
            <a:avLst/>
          </a:prstGeom>
          <a:noFill/>
        </p:spPr>
        <p:txBody>
          <a:bodyPr wrap="square" rtlCol="0">
            <a:spAutoFit/>
          </a:bodyPr>
          <a:lstStyle/>
          <a:p>
            <a:r>
              <a:rPr lang="en-US" sz="1400" dirty="0" smtClean="0"/>
              <a:t>Remotely monitoring ocean currents throughout the water column…</a:t>
            </a:r>
          </a:p>
        </p:txBody>
      </p:sp>
      <p:sp>
        <p:nvSpPr>
          <p:cNvPr id="13" name="Slide Number Placeholder 12"/>
          <p:cNvSpPr>
            <a:spLocks noGrp="1"/>
          </p:cNvSpPr>
          <p:nvPr>
            <p:ph type="sldNum" sz="quarter" idx="12"/>
          </p:nvPr>
        </p:nvSpPr>
        <p:spPr/>
        <p:txBody>
          <a:bodyPr/>
          <a:lstStyle/>
          <a:p>
            <a:fld id="{B858C088-26E1-3C41-89C7-35C34C97A078}" type="slidenum">
              <a:rPr lang="en-US" smtClean="0"/>
              <a:pPr/>
              <a:t>14</a:t>
            </a:fld>
            <a:endParaRPr lang="en-US"/>
          </a:p>
        </p:txBody>
      </p:sp>
      <p:sp>
        <p:nvSpPr>
          <p:cNvPr id="14" name="TextBox 13"/>
          <p:cNvSpPr txBox="1"/>
          <p:nvPr/>
        </p:nvSpPr>
        <p:spPr>
          <a:xfrm>
            <a:off x="5374483" y="5739108"/>
            <a:ext cx="2636459" cy="338554"/>
          </a:xfrm>
          <a:prstGeom prst="rect">
            <a:avLst/>
          </a:prstGeom>
          <a:noFill/>
        </p:spPr>
        <p:txBody>
          <a:bodyPr wrap="none" rtlCol="0">
            <a:spAutoFit/>
          </a:bodyPr>
          <a:lstStyle/>
          <a:p>
            <a:r>
              <a:rPr lang="en-US" sz="1600" dirty="0" smtClean="0">
                <a:hlinkClick r:id="rId4"/>
              </a:rPr>
              <a:t>www.seabird.com/products</a:t>
            </a:r>
            <a:endParaRPr lang="en-US" sz="1600" dirty="0"/>
          </a:p>
        </p:txBody>
      </p:sp>
      <p:sp>
        <p:nvSpPr>
          <p:cNvPr id="15" name="TextBox 14"/>
          <p:cNvSpPr txBox="1"/>
          <p:nvPr/>
        </p:nvSpPr>
        <p:spPr>
          <a:xfrm>
            <a:off x="387227" y="5701167"/>
            <a:ext cx="4175742" cy="338554"/>
          </a:xfrm>
          <a:prstGeom prst="rect">
            <a:avLst/>
          </a:prstGeom>
          <a:noFill/>
        </p:spPr>
        <p:txBody>
          <a:bodyPr wrap="none" rtlCol="0">
            <a:spAutoFit/>
          </a:bodyPr>
          <a:lstStyle/>
          <a:p>
            <a:r>
              <a:rPr lang="en-US" sz="1600" dirty="0" smtClean="0">
                <a:hlinkClick r:id="rId5"/>
              </a:rPr>
              <a:t>www.rdinstruments.com/quartermaster.aspx</a:t>
            </a:r>
            <a:endParaRPr lang="en-US" sz="1600" dirty="0"/>
          </a:p>
        </p:txBody>
      </p:sp>
      <p:sp>
        <p:nvSpPr>
          <p:cNvPr id="16" name="TextBox 15"/>
          <p:cNvSpPr txBox="1"/>
          <p:nvPr/>
        </p:nvSpPr>
        <p:spPr>
          <a:xfrm>
            <a:off x="2879218" y="-21903"/>
            <a:ext cx="3315218" cy="369332"/>
          </a:xfrm>
          <a:prstGeom prst="rect">
            <a:avLst/>
          </a:prstGeom>
          <a:noFill/>
        </p:spPr>
        <p:txBody>
          <a:bodyPr wrap="none" rtlCol="0">
            <a:spAutoFit/>
          </a:bodyPr>
          <a:lstStyle/>
          <a:p>
            <a:r>
              <a:rPr lang="en-US" dirty="0" smtClean="0"/>
              <a:t>Oceanographic Instruments …</a:t>
            </a:r>
            <a:endParaRPr lang="en-US" dirty="0"/>
          </a:p>
        </p:txBody>
      </p:sp>
    </p:spTree>
  </p:cSld>
  <p:clrMapOvr>
    <a:masterClrMapping/>
  </p:clrMapOvr>
  <mc:AlternateContent>
    <mc:Choice xmlns:mp="http://schemas.microsoft.com/office/mac/powerpoint/2008/main" Requires="mp">
      <mp:transition advClick="0" advTm="20000">
        <mp:cube/>
      </mp:transition>
    </mc:Choice>
    <mc:Fallback>
      <p:transition advClick="0" advTm="20000">
        <p:cover/>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Title 6"/>
          <p:cNvSpPr>
            <a:spLocks noGrp="1"/>
          </p:cNvSpPr>
          <p:nvPr>
            <p:ph type="title"/>
          </p:nvPr>
        </p:nvSpPr>
        <p:spPr>
          <a:xfrm>
            <a:off x="364272" y="502420"/>
            <a:ext cx="8640336" cy="990600"/>
          </a:xfrm>
        </p:spPr>
        <p:txBody>
          <a:bodyPr>
            <a:noAutofit/>
          </a:bodyPr>
          <a:lstStyle/>
          <a:p>
            <a:r>
              <a:rPr lang="en-US" sz="3600" dirty="0" smtClean="0"/>
              <a:t>Remotely operated / autonomous vehicles</a:t>
            </a:r>
            <a:endParaRPr lang="en-US" sz="3600" dirty="0"/>
          </a:p>
        </p:txBody>
      </p:sp>
      <p:sp>
        <p:nvSpPr>
          <p:cNvPr id="11" name="Text Placeholder 10"/>
          <p:cNvSpPr>
            <a:spLocks noGrp="1"/>
          </p:cNvSpPr>
          <p:nvPr>
            <p:ph type="body" idx="1"/>
          </p:nvPr>
        </p:nvSpPr>
        <p:spPr/>
        <p:txBody>
          <a:bodyPr/>
          <a:lstStyle/>
          <a:p>
            <a:r>
              <a:rPr lang="en-US" dirty="0" smtClean="0"/>
              <a:t>Liquid Robotics Wave Glider</a:t>
            </a:r>
            <a:endParaRPr lang="en-US" dirty="0"/>
          </a:p>
        </p:txBody>
      </p:sp>
      <p:pic>
        <p:nvPicPr>
          <p:cNvPr id="10" name="Content Placeholder 9" descr="wave glider.jpg"/>
          <p:cNvPicPr>
            <a:picLocks noGrp="1" noChangeAspect="1"/>
          </p:cNvPicPr>
          <p:nvPr>
            <p:ph sz="half" idx="2"/>
          </p:nvPr>
        </p:nvPicPr>
        <p:blipFill>
          <a:blip r:embed="rId2"/>
          <a:srcRect t="-16990" b="-16990"/>
          <a:stretch>
            <a:fillRect/>
          </a:stretch>
        </p:blipFill>
        <p:spPr>
          <a:xfrm>
            <a:off x="457200" y="2314480"/>
            <a:ext cx="3931920" cy="3951288"/>
          </a:xfrm>
        </p:spPr>
      </p:pic>
      <p:sp>
        <p:nvSpPr>
          <p:cNvPr id="12" name="Text Placeholder 11"/>
          <p:cNvSpPr>
            <a:spLocks noGrp="1"/>
          </p:cNvSpPr>
          <p:nvPr>
            <p:ph type="body" sz="quarter" idx="3"/>
          </p:nvPr>
        </p:nvSpPr>
        <p:spPr/>
        <p:txBody>
          <a:bodyPr/>
          <a:lstStyle/>
          <a:p>
            <a:r>
              <a:rPr lang="en-US" dirty="0" err="1" smtClean="0"/>
              <a:t>WEBBResearch</a:t>
            </a:r>
            <a:r>
              <a:rPr lang="en-US" dirty="0" smtClean="0"/>
              <a:t> Slocum Glider</a:t>
            </a:r>
            <a:endParaRPr lang="en-US" dirty="0"/>
          </a:p>
        </p:txBody>
      </p:sp>
      <p:pic>
        <p:nvPicPr>
          <p:cNvPr id="14" name="Content Placeholder 13" descr="SlocumGlider_70_137254.jpg"/>
          <p:cNvPicPr>
            <a:picLocks noGrp="1" noChangeAspect="1"/>
          </p:cNvPicPr>
          <p:nvPr>
            <p:ph sz="quarter" idx="4"/>
          </p:nvPr>
        </p:nvPicPr>
        <p:blipFill>
          <a:blip r:embed="rId3"/>
          <a:srcRect t="-16990" b="-16990"/>
          <a:stretch>
            <a:fillRect/>
          </a:stretch>
        </p:blipFill>
        <p:spPr>
          <a:xfrm>
            <a:off x="4754880" y="2268010"/>
            <a:ext cx="3931920" cy="3951288"/>
          </a:xfrm>
        </p:spPr>
      </p:pic>
      <p:sp>
        <p:nvSpPr>
          <p:cNvPr id="15" name="Slide Number Placeholder 14"/>
          <p:cNvSpPr>
            <a:spLocks noGrp="1"/>
          </p:cNvSpPr>
          <p:nvPr>
            <p:ph type="sldNum" sz="quarter" idx="12"/>
          </p:nvPr>
        </p:nvSpPr>
        <p:spPr/>
        <p:txBody>
          <a:bodyPr/>
          <a:lstStyle/>
          <a:p>
            <a:fld id="{B858C088-26E1-3C41-89C7-35C34C97A078}" type="slidenum">
              <a:rPr lang="en-US" smtClean="0"/>
              <a:pPr/>
              <a:t>15</a:t>
            </a:fld>
            <a:endParaRPr lang="en-US"/>
          </a:p>
        </p:txBody>
      </p:sp>
      <p:sp>
        <p:nvSpPr>
          <p:cNvPr id="16" name="TextBox 15"/>
          <p:cNvSpPr txBox="1"/>
          <p:nvPr/>
        </p:nvSpPr>
        <p:spPr>
          <a:xfrm>
            <a:off x="4754880" y="5762091"/>
            <a:ext cx="4096194" cy="338554"/>
          </a:xfrm>
          <a:prstGeom prst="rect">
            <a:avLst/>
          </a:prstGeom>
          <a:noFill/>
        </p:spPr>
        <p:txBody>
          <a:bodyPr wrap="none" rtlCol="0">
            <a:spAutoFit/>
          </a:bodyPr>
          <a:lstStyle/>
          <a:p>
            <a:r>
              <a:rPr lang="en-US" sz="1600" dirty="0" smtClean="0">
                <a:hlinkClick r:id="rId4"/>
              </a:rPr>
              <a:t>www.webbresearch.com/electricglider.aspx</a:t>
            </a:r>
            <a:endParaRPr lang="en-US" sz="1600" dirty="0"/>
          </a:p>
        </p:txBody>
      </p:sp>
      <p:sp>
        <p:nvSpPr>
          <p:cNvPr id="17" name="TextBox 16"/>
          <p:cNvSpPr txBox="1"/>
          <p:nvPr/>
        </p:nvSpPr>
        <p:spPr>
          <a:xfrm>
            <a:off x="410736" y="5775355"/>
            <a:ext cx="3308142" cy="307777"/>
          </a:xfrm>
          <a:prstGeom prst="rect">
            <a:avLst/>
          </a:prstGeom>
          <a:noFill/>
        </p:spPr>
        <p:txBody>
          <a:bodyPr wrap="none" rtlCol="0">
            <a:spAutoFit/>
          </a:bodyPr>
          <a:lstStyle/>
          <a:p>
            <a:r>
              <a:rPr lang="en-US" sz="1400" dirty="0" smtClean="0">
                <a:hlinkClick r:id="rId5"/>
              </a:rPr>
              <a:t>liquidr.com/technology/wave-glider.html</a:t>
            </a:r>
            <a:endParaRPr lang="en-US" sz="1400" dirty="0"/>
          </a:p>
        </p:txBody>
      </p:sp>
      <p:sp>
        <p:nvSpPr>
          <p:cNvPr id="13" name="TextBox 12"/>
          <p:cNvSpPr txBox="1"/>
          <p:nvPr/>
        </p:nvSpPr>
        <p:spPr>
          <a:xfrm>
            <a:off x="2879218" y="-21903"/>
            <a:ext cx="3315218" cy="369332"/>
          </a:xfrm>
          <a:prstGeom prst="rect">
            <a:avLst/>
          </a:prstGeom>
          <a:noFill/>
        </p:spPr>
        <p:txBody>
          <a:bodyPr wrap="none" rtlCol="0">
            <a:spAutoFit/>
          </a:bodyPr>
          <a:lstStyle/>
          <a:p>
            <a:r>
              <a:rPr lang="en-US" dirty="0" smtClean="0"/>
              <a:t>Oceanographic Instruments …</a:t>
            </a:r>
            <a:endParaRPr lang="en-US" dirty="0"/>
          </a:p>
        </p:txBody>
      </p:sp>
      <p:pic>
        <p:nvPicPr>
          <p:cNvPr id="19" name="Picture 18" descr="Screen Shot 2013-02-18 at 12.59.13 PM.png"/>
          <p:cNvPicPr>
            <a:picLocks noChangeAspect="1"/>
          </p:cNvPicPr>
          <p:nvPr/>
        </p:nvPicPr>
        <p:blipFill>
          <a:blip r:embed="rId6"/>
          <a:stretch>
            <a:fillRect/>
          </a:stretch>
        </p:blipFill>
        <p:spPr>
          <a:xfrm>
            <a:off x="457201" y="2788381"/>
            <a:ext cx="1502424" cy="1064668"/>
          </a:xfrm>
          <a:prstGeom prst="rect">
            <a:avLst/>
          </a:prstGeom>
        </p:spPr>
      </p:pic>
      <p:pic>
        <p:nvPicPr>
          <p:cNvPr id="20" name="Picture 19" descr="Screen Shot 2013-02-18 at 1.00.21 PM.png"/>
          <p:cNvPicPr>
            <a:picLocks noChangeAspect="1"/>
          </p:cNvPicPr>
          <p:nvPr/>
        </p:nvPicPr>
        <p:blipFill>
          <a:blip r:embed="rId7"/>
          <a:stretch>
            <a:fillRect/>
          </a:stretch>
        </p:blipFill>
        <p:spPr>
          <a:xfrm>
            <a:off x="4732984" y="2755534"/>
            <a:ext cx="1461452" cy="1051220"/>
          </a:xfrm>
          <a:prstGeom prst="rect">
            <a:avLst/>
          </a:prstGeom>
        </p:spPr>
      </p:pic>
      <p:pic>
        <p:nvPicPr>
          <p:cNvPr id="21" name="Picture 20" descr="sci_water_temp_m14_time-depth_s0.png"/>
          <p:cNvPicPr>
            <a:picLocks noChangeAspect="1"/>
          </p:cNvPicPr>
          <p:nvPr/>
        </p:nvPicPr>
        <p:blipFill>
          <a:blip r:embed="rId8"/>
          <a:stretch>
            <a:fillRect/>
          </a:stretch>
        </p:blipFill>
        <p:spPr>
          <a:xfrm>
            <a:off x="7036230" y="4825069"/>
            <a:ext cx="1650570" cy="893226"/>
          </a:xfrm>
          <a:prstGeom prst="rect">
            <a:avLst/>
          </a:prstGeom>
        </p:spPr>
      </p:pic>
    </p:spTree>
  </p:cSld>
  <p:clrMapOvr>
    <a:masterClrMapping/>
  </p:clrMapOvr>
  <mc:AlternateContent>
    <mc:Choice xmlns:mp="http://schemas.microsoft.com/office/mac/powerpoint/2008/main" Requires="mp">
      <mp:transition advClick="0" advTm="20000">
        <mp:cube/>
      </mp:transition>
    </mc:Choice>
    <mc:Fallback>
      <p:transition advClick="0" advTm="20000">
        <p:cover/>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smtClean="0"/>
              <a:t>Credits</a:t>
            </a:r>
            <a:endParaRPr lang="en-US" dirty="0"/>
          </a:p>
        </p:txBody>
      </p:sp>
      <p:sp>
        <p:nvSpPr>
          <p:cNvPr id="10" name="Content Placeholder 9"/>
          <p:cNvSpPr>
            <a:spLocks noGrp="1"/>
          </p:cNvSpPr>
          <p:nvPr>
            <p:ph sz="half" idx="1"/>
          </p:nvPr>
        </p:nvSpPr>
        <p:spPr>
          <a:xfrm>
            <a:off x="457200" y="1476270"/>
            <a:ext cx="4038600" cy="4718304"/>
          </a:xfrm>
        </p:spPr>
        <p:txBody>
          <a:bodyPr>
            <a:normAutofit/>
          </a:bodyPr>
          <a:lstStyle/>
          <a:p>
            <a:pPr>
              <a:buNone/>
            </a:pPr>
            <a:r>
              <a:rPr lang="en-US" dirty="0" smtClean="0"/>
              <a:t>Halifax Line</a:t>
            </a:r>
          </a:p>
          <a:p>
            <a:pPr lvl="1"/>
            <a:r>
              <a:rPr lang="en-US" dirty="0" smtClean="0"/>
              <a:t>Scientific Contacts …</a:t>
            </a:r>
          </a:p>
          <a:p>
            <a:pPr lvl="2"/>
            <a:r>
              <a:rPr lang="en-US" dirty="0" smtClean="0"/>
              <a:t>Hebert, Dave - </a:t>
            </a:r>
            <a:r>
              <a:rPr lang="en-US" dirty="0" smtClean="0">
                <a:hlinkClick r:id="rId2"/>
              </a:rPr>
              <a:t>david.hebert@dfo-mpo.gc.ca</a:t>
            </a:r>
            <a:endParaRPr lang="en-US" dirty="0" smtClean="0"/>
          </a:p>
          <a:p>
            <a:pPr lvl="2"/>
            <a:r>
              <a:rPr lang="en-US" dirty="0" smtClean="0"/>
              <a:t>Smith, Peter C. - </a:t>
            </a:r>
            <a:r>
              <a:rPr lang="en-US" dirty="0" smtClean="0">
                <a:hlinkClick r:id="rId3"/>
              </a:rPr>
              <a:t>peter.c.smith@dfo-mpo.gc.ca</a:t>
            </a:r>
            <a:endParaRPr lang="en-US" dirty="0" smtClean="0"/>
          </a:p>
          <a:p>
            <a:pPr lvl="1"/>
            <a:r>
              <a:rPr lang="en-US" dirty="0" smtClean="0"/>
              <a:t>Institution …</a:t>
            </a:r>
          </a:p>
          <a:p>
            <a:pPr lvl="2"/>
            <a:r>
              <a:rPr lang="en-US" dirty="0" smtClean="0"/>
              <a:t>DFO-BIO: Fisheries and Oceans Canada, Bedford Institute of Oceanography</a:t>
            </a:r>
          </a:p>
        </p:txBody>
      </p:sp>
      <p:pic>
        <p:nvPicPr>
          <p:cNvPr id="7" name="Content Placeholder 6" descr="map_OTNGlobal.png"/>
          <p:cNvPicPr>
            <a:picLocks noGrp="1" noChangeAspect="1"/>
          </p:cNvPicPr>
          <p:nvPr>
            <p:ph sz="half" idx="2"/>
          </p:nvPr>
        </p:nvPicPr>
        <p:blipFill>
          <a:blip r:embed="rId4"/>
          <a:srcRect l="6644" t="17052" r="6644" b="18159"/>
          <a:stretch>
            <a:fillRect/>
          </a:stretch>
        </p:blipFill>
        <p:spPr>
          <a:xfrm>
            <a:off x="4353476" y="1918164"/>
            <a:ext cx="4437458" cy="3315645"/>
          </a:xfrm>
        </p:spPr>
      </p:pic>
      <p:sp>
        <p:nvSpPr>
          <p:cNvPr id="11" name="Slide Number Placeholder 10"/>
          <p:cNvSpPr>
            <a:spLocks noGrp="1"/>
          </p:cNvSpPr>
          <p:nvPr>
            <p:ph type="sldNum" sz="quarter" idx="12"/>
          </p:nvPr>
        </p:nvSpPr>
        <p:spPr/>
        <p:txBody>
          <a:bodyPr/>
          <a:lstStyle/>
          <a:p>
            <a:fld id="{B858C088-26E1-3C41-89C7-35C34C97A078}" type="slidenum">
              <a:rPr lang="en-US" smtClean="0"/>
              <a:pPr/>
              <a:t>16</a:t>
            </a:fld>
            <a:endParaRPr lang="en-US"/>
          </a:p>
        </p:txBody>
      </p:sp>
      <p:sp>
        <p:nvSpPr>
          <p:cNvPr id="5" name="TextBox 4"/>
          <p:cNvSpPr txBox="1"/>
          <p:nvPr/>
        </p:nvSpPr>
        <p:spPr>
          <a:xfrm>
            <a:off x="3069390" y="-42184"/>
            <a:ext cx="3114801" cy="369332"/>
          </a:xfrm>
          <a:prstGeom prst="rect">
            <a:avLst/>
          </a:prstGeom>
          <a:noFill/>
        </p:spPr>
        <p:txBody>
          <a:bodyPr wrap="square" rtlCol="0">
            <a:spAutoFit/>
          </a:bodyPr>
          <a:lstStyle/>
          <a:p>
            <a:r>
              <a:rPr lang="en-US" b="1" i="1" dirty="0" smtClean="0">
                <a:latin typeface="Times"/>
                <a:cs typeface="Times"/>
              </a:rPr>
              <a:t>operated by regional experts</a:t>
            </a:r>
            <a:endParaRPr lang="en-US" b="1" i="1" dirty="0">
              <a:latin typeface="Times"/>
              <a:cs typeface="Times"/>
            </a:endParaRPr>
          </a:p>
        </p:txBody>
      </p:sp>
      <p:cxnSp>
        <p:nvCxnSpPr>
          <p:cNvPr id="16" name="Straight Arrow Connector 15"/>
          <p:cNvCxnSpPr/>
          <p:nvPr/>
        </p:nvCxnSpPr>
        <p:spPr>
          <a:xfrm rot="16200000" flipV="1">
            <a:off x="5998681" y="3164801"/>
            <a:ext cx="229922" cy="18489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4681656" y="1285633"/>
            <a:ext cx="3751748" cy="369332"/>
          </a:xfrm>
          <a:prstGeom prst="rect">
            <a:avLst/>
          </a:prstGeom>
          <a:noFill/>
        </p:spPr>
        <p:txBody>
          <a:bodyPr wrap="none" rtlCol="0">
            <a:spAutoFit/>
          </a:bodyPr>
          <a:lstStyle/>
          <a:p>
            <a:r>
              <a:rPr lang="en-US" dirty="0" smtClean="0"/>
              <a:t> just one part of a global network… </a:t>
            </a:r>
            <a:endParaRPr lang="en-US" dirty="0"/>
          </a:p>
        </p:txBody>
      </p:sp>
      <p:sp>
        <p:nvSpPr>
          <p:cNvPr id="12" name="TextBox 11"/>
          <p:cNvSpPr txBox="1"/>
          <p:nvPr/>
        </p:nvSpPr>
        <p:spPr>
          <a:xfrm>
            <a:off x="6122239" y="3310247"/>
            <a:ext cx="492443" cy="276999"/>
          </a:xfrm>
          <a:prstGeom prst="rect">
            <a:avLst/>
          </a:prstGeom>
          <a:noFill/>
        </p:spPr>
        <p:txBody>
          <a:bodyPr wrap="none" rtlCol="0">
            <a:spAutoFit/>
          </a:bodyPr>
          <a:lstStyle/>
          <a:p>
            <a:r>
              <a:rPr lang="en-US" sz="1200" dirty="0" smtClean="0">
                <a:solidFill>
                  <a:schemeClr val="bg1"/>
                </a:solidFill>
                <a:effectLst>
                  <a:outerShdw blurRad="38100" dist="38100" dir="2700000" algn="tl">
                    <a:srgbClr val="000000">
                      <a:alpha val="43137"/>
                    </a:srgbClr>
                  </a:outerShdw>
                </a:effectLst>
              </a:rPr>
              <a:t>HFX</a:t>
            </a:r>
            <a:endParaRPr lang="en-US" sz="1200" dirty="0">
              <a:solidFill>
                <a:schemeClr val="bg1"/>
              </a:solidFill>
              <a:effectLst>
                <a:outerShdw blurRad="38100" dist="38100" dir="2700000" algn="tl">
                  <a:srgbClr val="000000">
                    <a:alpha val="43137"/>
                  </a:srgbClr>
                </a:outerShdw>
              </a:effectLst>
            </a:endParaRPr>
          </a:p>
        </p:txBody>
      </p:sp>
    </p:spTree>
  </p:cSld>
  <p:clrMapOvr>
    <a:masterClrMapping/>
  </p:clrMapOvr>
  <mc:AlternateContent>
    <mc:Choice xmlns:mp="http://schemas.microsoft.com/office/mac/powerpoint/2008/main" Requires="mp">
      <mp:transition advClick="0" advTm="20000">
        <mp:cube/>
      </mp:transition>
    </mc:Choice>
    <mc:Fallback>
      <p:transition advClick="0" advTm="20000">
        <p:cover/>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 name="Rectangle 12"/>
          <p:cNvSpPr/>
          <p:nvPr/>
        </p:nvSpPr>
        <p:spPr>
          <a:xfrm>
            <a:off x="4581620" y="1524000"/>
            <a:ext cx="4412198" cy="447205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85862" y="486930"/>
            <a:ext cx="8958138" cy="990600"/>
          </a:xfrm>
        </p:spPr>
        <p:txBody>
          <a:bodyPr>
            <a:noAutofit/>
          </a:bodyPr>
          <a:lstStyle/>
          <a:p>
            <a:r>
              <a:rPr lang="en-US" sz="3600" dirty="0" smtClean="0">
                <a:latin typeface="Arial Narrow"/>
                <a:cs typeface="Arial Narrow"/>
              </a:rPr>
              <a:t>Intelligent open access to publicly funded research data</a:t>
            </a:r>
            <a:endParaRPr lang="en-US" sz="3600" dirty="0">
              <a:latin typeface="Arial Narrow"/>
              <a:cs typeface="Arial Narrow"/>
            </a:endParaRPr>
          </a:p>
        </p:txBody>
      </p:sp>
      <p:sp>
        <p:nvSpPr>
          <p:cNvPr id="3" name="Content Placeholder 2"/>
          <p:cNvSpPr>
            <a:spLocks noGrp="1"/>
          </p:cNvSpPr>
          <p:nvPr>
            <p:ph sz="half" idx="1"/>
          </p:nvPr>
        </p:nvSpPr>
        <p:spPr>
          <a:xfrm>
            <a:off x="457200" y="1450259"/>
            <a:ext cx="4038600" cy="4718304"/>
          </a:xfrm>
        </p:spPr>
        <p:txBody>
          <a:bodyPr>
            <a:normAutofit/>
          </a:bodyPr>
          <a:lstStyle/>
          <a:p>
            <a:r>
              <a:rPr lang="en-US" dirty="0" smtClean="0"/>
              <a:t>all data to be available in timely manner as condition of funding</a:t>
            </a:r>
          </a:p>
          <a:p>
            <a:r>
              <a:rPr lang="en-US" dirty="0" smtClean="0"/>
              <a:t>except:</a:t>
            </a:r>
          </a:p>
          <a:p>
            <a:pPr lvl="1"/>
            <a:r>
              <a:rPr lang="en-US" dirty="0" smtClean="0"/>
              <a:t>endangered species</a:t>
            </a:r>
          </a:p>
          <a:p>
            <a:pPr lvl="1"/>
            <a:r>
              <a:rPr lang="en-US" dirty="0" smtClean="0"/>
              <a:t>thesis data of Highly Qualified Personnel in training</a:t>
            </a:r>
          </a:p>
        </p:txBody>
      </p:sp>
      <p:pic>
        <p:nvPicPr>
          <p:cNvPr id="12" name="Picture 11" descr="Screen Shot 2012-10-21 at 3.24.08 PM.png"/>
          <p:cNvPicPr>
            <a:picLocks noChangeAspect="1"/>
          </p:cNvPicPr>
          <p:nvPr/>
        </p:nvPicPr>
        <p:blipFill>
          <a:blip r:embed="rId3"/>
          <a:srcRect l="1622"/>
          <a:stretch>
            <a:fillRect/>
          </a:stretch>
        </p:blipFill>
        <p:spPr>
          <a:xfrm>
            <a:off x="4765184" y="3349803"/>
            <a:ext cx="4041764" cy="2594771"/>
          </a:xfrm>
          <a:prstGeom prst="rect">
            <a:avLst/>
          </a:prstGeom>
        </p:spPr>
      </p:pic>
      <p:pic>
        <p:nvPicPr>
          <p:cNvPr id="11" name="Content Placeholder 10" descr="Screen Shot 2012-10-21 at 3.23.05 PM.png"/>
          <p:cNvPicPr>
            <a:picLocks noGrp="1" noChangeAspect="1"/>
          </p:cNvPicPr>
          <p:nvPr>
            <p:ph sz="half" idx="2"/>
          </p:nvPr>
        </p:nvPicPr>
        <p:blipFill>
          <a:blip r:embed="rId4"/>
          <a:srcRect t="7306" b="7306"/>
          <a:stretch>
            <a:fillRect/>
          </a:stretch>
        </p:blipFill>
        <p:spPr>
          <a:xfrm>
            <a:off x="4768348" y="1580618"/>
            <a:ext cx="4038600" cy="1814777"/>
          </a:xfrm>
        </p:spPr>
      </p:pic>
      <p:sp>
        <p:nvSpPr>
          <p:cNvPr id="14" name="TextBox 13"/>
          <p:cNvSpPr txBox="1"/>
          <p:nvPr/>
        </p:nvSpPr>
        <p:spPr>
          <a:xfrm>
            <a:off x="1493251" y="6366765"/>
            <a:ext cx="6350316" cy="338554"/>
          </a:xfrm>
          <a:prstGeom prst="rect">
            <a:avLst/>
          </a:prstGeom>
          <a:noFill/>
        </p:spPr>
        <p:txBody>
          <a:bodyPr wrap="none" rtlCol="0">
            <a:spAutoFit/>
          </a:bodyPr>
          <a:lstStyle/>
          <a:p>
            <a:r>
              <a:rPr lang="en-US" sz="1600" dirty="0" smtClean="0">
                <a:hlinkClick r:id="rId5"/>
              </a:rPr>
              <a:t>http://rds-sdr.cisti-icist.nrc-cnrc.gc.ca/eng/events/data_summit_2011</a:t>
            </a:r>
            <a:endParaRPr lang="en-US" sz="1600" dirty="0"/>
          </a:p>
        </p:txBody>
      </p:sp>
      <p:sp>
        <p:nvSpPr>
          <p:cNvPr id="8" name="Slide Number Placeholder 7"/>
          <p:cNvSpPr>
            <a:spLocks noGrp="1"/>
          </p:cNvSpPr>
          <p:nvPr>
            <p:ph type="sldNum" sz="quarter" idx="12"/>
          </p:nvPr>
        </p:nvSpPr>
        <p:spPr/>
        <p:txBody>
          <a:bodyPr/>
          <a:lstStyle/>
          <a:p>
            <a:fld id="{E34DA194-6E72-4A4B-BBEE-526D1626C85A}" type="slidenum">
              <a:rPr lang="en-US" smtClean="0"/>
              <a:pPr/>
              <a:t>17</a:t>
            </a:fld>
            <a:endParaRPr lang="en-US"/>
          </a:p>
        </p:txBody>
      </p:sp>
      <p:sp>
        <p:nvSpPr>
          <p:cNvPr id="9" name="TextBox 8"/>
          <p:cNvSpPr txBox="1"/>
          <p:nvPr/>
        </p:nvSpPr>
        <p:spPr>
          <a:xfrm>
            <a:off x="3310981" y="-30478"/>
            <a:ext cx="2359127" cy="369332"/>
          </a:xfrm>
          <a:prstGeom prst="rect">
            <a:avLst/>
          </a:prstGeom>
          <a:noFill/>
        </p:spPr>
        <p:txBody>
          <a:bodyPr wrap="square" rtlCol="0">
            <a:spAutoFit/>
          </a:bodyPr>
          <a:lstStyle/>
          <a:p>
            <a:r>
              <a:rPr lang="en-US" dirty="0" smtClean="0"/>
              <a:t>Data management …</a:t>
            </a:r>
            <a:endParaRPr lang="en-US" dirty="0"/>
          </a:p>
        </p:txBody>
      </p:sp>
    </p:spTree>
  </p:cSld>
  <p:clrMapOvr>
    <a:masterClrMapping/>
  </p:clrMapOvr>
  <mc:AlternateContent>
    <mc:Choice xmlns:mp="http://schemas.microsoft.com/office/mac/powerpoint/2008/main" Requires="mp">
      <mp:transition advClick="0" advTm="20000">
        <mp:cube/>
      </mp:transition>
    </mc:Choice>
    <mc:Fallback>
      <p:transition advClick="0" advTm="20000">
        <p:cover/>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722" name="Text Box 1"/>
          <p:cNvSpPr txBox="1">
            <a:spLocks noChangeArrowheads="1"/>
          </p:cNvSpPr>
          <p:nvPr/>
        </p:nvSpPr>
        <p:spPr bwMode="auto">
          <a:xfrm>
            <a:off x="0" y="274638"/>
            <a:ext cx="9144000" cy="1143000"/>
          </a:xfrm>
          <a:prstGeom prst="rect">
            <a:avLst/>
          </a:prstGeom>
          <a:noFill/>
          <a:ln w="9525">
            <a:noFill/>
            <a:round/>
            <a:headEnd/>
            <a:tailEnd/>
          </a:ln>
        </p:spPr>
        <p:txBody>
          <a:bodyPr anchor="ctr">
            <a:prstTxWarp prst="textNoShape">
              <a:avLst/>
            </a:prstTxWarp>
          </a:bodyPr>
          <a:lstStyle/>
          <a:p>
            <a:pPr algn="ct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CA" sz="3200" dirty="0" smtClean="0">
                <a:solidFill>
                  <a:srgbClr val="1F497D"/>
                </a:solidFill>
                <a:latin typeface="Arial Narrow"/>
                <a:cs typeface="Arial Narrow"/>
              </a:rPr>
              <a:t>Built in long term sustainability </a:t>
            </a:r>
            <a:r>
              <a:rPr lang="en-CA" sz="3200" dirty="0">
                <a:solidFill>
                  <a:srgbClr val="1F497D"/>
                </a:solidFill>
                <a:latin typeface="Arial Narrow"/>
                <a:cs typeface="Arial Narrow"/>
              </a:rPr>
              <a:t>and</a:t>
            </a:r>
            <a:r>
              <a:rPr lang="en-CA" sz="3200" dirty="0" smtClean="0">
                <a:solidFill>
                  <a:srgbClr val="1F497D"/>
                </a:solidFill>
                <a:latin typeface="Arial Narrow"/>
                <a:cs typeface="Arial Narrow"/>
              </a:rPr>
              <a:t> global accessibility</a:t>
            </a:r>
            <a:endParaRPr lang="en-CA" sz="3200" dirty="0">
              <a:solidFill>
                <a:srgbClr val="1F497D"/>
              </a:solidFill>
              <a:latin typeface="Arial Narrow"/>
              <a:cs typeface="Arial Narrow"/>
            </a:endParaRPr>
          </a:p>
        </p:txBody>
      </p:sp>
      <p:pic>
        <p:nvPicPr>
          <p:cNvPr id="30723" name="Picture 2"/>
          <p:cNvPicPr>
            <a:picLocks noChangeAspect="1" noChangeArrowheads="1"/>
          </p:cNvPicPr>
          <p:nvPr/>
        </p:nvPicPr>
        <p:blipFill>
          <a:blip r:embed="rId3"/>
          <a:srcRect/>
          <a:stretch>
            <a:fillRect/>
          </a:stretch>
        </p:blipFill>
        <p:spPr bwMode="auto">
          <a:xfrm>
            <a:off x="4876800" y="1268413"/>
            <a:ext cx="3600450" cy="4864100"/>
          </a:xfrm>
          <a:prstGeom prst="rect">
            <a:avLst/>
          </a:prstGeom>
          <a:noFill/>
          <a:ln w="9525">
            <a:noFill/>
            <a:round/>
            <a:headEnd/>
            <a:tailEnd/>
          </a:ln>
        </p:spPr>
      </p:pic>
      <p:pic>
        <p:nvPicPr>
          <p:cNvPr id="30724" name="Picture 3"/>
          <p:cNvPicPr>
            <a:picLocks noChangeAspect="1" noChangeArrowheads="1"/>
          </p:cNvPicPr>
          <p:nvPr/>
        </p:nvPicPr>
        <p:blipFill>
          <a:blip r:embed="rId4"/>
          <a:srcRect/>
          <a:stretch>
            <a:fillRect/>
          </a:stretch>
        </p:blipFill>
        <p:spPr bwMode="auto">
          <a:xfrm>
            <a:off x="666750" y="1187450"/>
            <a:ext cx="3600450" cy="4921250"/>
          </a:xfrm>
          <a:prstGeom prst="rect">
            <a:avLst/>
          </a:prstGeom>
          <a:noFill/>
          <a:ln w="9525">
            <a:noFill/>
            <a:round/>
            <a:headEnd/>
            <a:tailEnd/>
          </a:ln>
        </p:spPr>
      </p:pic>
      <p:sp>
        <p:nvSpPr>
          <p:cNvPr id="30725" name="Text Box 4"/>
          <p:cNvSpPr txBox="1">
            <a:spLocks noChangeArrowheads="1"/>
          </p:cNvSpPr>
          <p:nvPr/>
        </p:nvSpPr>
        <p:spPr bwMode="auto">
          <a:xfrm>
            <a:off x="1157880" y="6354763"/>
            <a:ext cx="4872038" cy="427037"/>
          </a:xfrm>
          <a:prstGeom prst="rect">
            <a:avLst/>
          </a:prstGeom>
          <a:noFill/>
          <a:ln w="9525">
            <a:noFill/>
            <a:round/>
            <a:headEnd/>
            <a:tailEnd/>
          </a:ln>
        </p:spPr>
        <p:txBody>
          <a:bodyPr lIns="90000" tIns="45000" rIns="90000" bIns="45000">
            <a:prstTxWarp prst="textNoShape">
              <a:avLst/>
            </a:prstTxWarp>
          </a:bodyPr>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CA" sz="1400" dirty="0" smtClean="0">
                <a:solidFill>
                  <a:srgbClr val="000000"/>
                </a:solidFill>
                <a:hlinkClick r:id="rId5"/>
              </a:rPr>
              <a:t>meds</a:t>
            </a:r>
            <a:r>
              <a:rPr lang="en-CA" sz="1400" dirty="0">
                <a:solidFill>
                  <a:srgbClr val="000000"/>
                </a:solidFill>
                <a:hlinkClick r:id="rId5"/>
              </a:rPr>
              <a:t>-sdmm.dfo-mpo.gc.ca/isdm-</a:t>
            </a:r>
            <a:r>
              <a:rPr lang="en-CA" sz="1400" dirty="0" smtClean="0">
                <a:solidFill>
                  <a:srgbClr val="000000"/>
                </a:solidFill>
                <a:hlinkClick r:id="rId5"/>
              </a:rPr>
              <a:t>gdsi</a:t>
            </a:r>
            <a:endParaRPr lang="en-CA" sz="1400" dirty="0">
              <a:solidFill>
                <a:srgbClr val="000000"/>
              </a:solidFill>
              <a:hlinkClick r:id="rId5"/>
            </a:endParaRPr>
          </a:p>
        </p:txBody>
      </p:sp>
      <p:sp>
        <p:nvSpPr>
          <p:cNvPr id="30726" name="Text Box 5"/>
          <p:cNvSpPr txBox="1">
            <a:spLocks noChangeArrowheads="1"/>
          </p:cNvSpPr>
          <p:nvPr/>
        </p:nvSpPr>
        <p:spPr bwMode="auto">
          <a:xfrm>
            <a:off x="6022588" y="6339273"/>
            <a:ext cx="1308100" cy="427037"/>
          </a:xfrm>
          <a:prstGeom prst="rect">
            <a:avLst/>
          </a:prstGeom>
          <a:noFill/>
          <a:ln w="9525">
            <a:noFill/>
            <a:round/>
            <a:headEnd/>
            <a:tailEnd/>
          </a:ln>
        </p:spPr>
        <p:txBody>
          <a:bodyPr lIns="90000" tIns="45000" rIns="90000" bIns="45000">
            <a:prstTxWarp prst="textNoShape">
              <a:avLst/>
            </a:prstTxWarp>
          </a:bodyPr>
          <a:lstStyle/>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CA" sz="1400" dirty="0" smtClean="0">
                <a:solidFill>
                  <a:srgbClr val="000000"/>
                </a:solidFill>
                <a:hlinkClick r:id="rId6"/>
              </a:rPr>
              <a:t>iobis.org</a:t>
            </a:r>
            <a:endParaRPr lang="en-CA" sz="1400" dirty="0">
              <a:solidFill>
                <a:srgbClr val="000000"/>
              </a:solidFill>
              <a:hlinkClick r:id="rId6"/>
            </a:endParaRPr>
          </a:p>
        </p:txBody>
      </p:sp>
      <p:sp>
        <p:nvSpPr>
          <p:cNvPr id="30727" name="AutoShape 6"/>
          <p:cNvSpPr>
            <a:spLocks noChangeArrowheads="1"/>
          </p:cNvSpPr>
          <p:nvPr/>
        </p:nvSpPr>
        <p:spPr bwMode="auto">
          <a:xfrm>
            <a:off x="2700338" y="3060700"/>
            <a:ext cx="3959225" cy="1439863"/>
          </a:xfrm>
          <a:prstGeom prst="roundRect">
            <a:avLst>
              <a:gd name="adj" fmla="val 106"/>
            </a:avLst>
          </a:prstGeom>
          <a:solidFill>
            <a:srgbClr val="99CCFF"/>
          </a:solidFill>
          <a:ln w="9525">
            <a:solidFill>
              <a:srgbClr val="000000"/>
            </a:solidFill>
            <a:round/>
            <a:headEnd/>
            <a:tailEnd/>
          </a:ln>
        </p:spPr>
        <p:txBody>
          <a:bodyPr wrap="none" anchor="ctr">
            <a:prstTxWarp prst="textNoShape">
              <a:avLst/>
            </a:prstTxWarp>
          </a:bodyPr>
          <a:lstStyle/>
          <a:p>
            <a:endParaRPr lang="en-US"/>
          </a:p>
        </p:txBody>
      </p:sp>
      <p:pic>
        <p:nvPicPr>
          <p:cNvPr id="30728" name="Picture 7"/>
          <p:cNvPicPr>
            <a:picLocks noChangeAspect="1" noChangeArrowheads="1"/>
          </p:cNvPicPr>
          <p:nvPr/>
        </p:nvPicPr>
        <p:blipFill>
          <a:blip r:embed="rId7"/>
          <a:srcRect/>
          <a:stretch>
            <a:fillRect/>
          </a:stretch>
        </p:blipFill>
        <p:spPr bwMode="auto">
          <a:xfrm>
            <a:off x="2909888" y="3167063"/>
            <a:ext cx="3600450" cy="917575"/>
          </a:xfrm>
          <a:prstGeom prst="rect">
            <a:avLst/>
          </a:prstGeom>
          <a:noFill/>
          <a:ln w="9525">
            <a:noFill/>
            <a:round/>
            <a:headEnd/>
            <a:tailEnd/>
          </a:ln>
        </p:spPr>
      </p:pic>
      <p:sp>
        <p:nvSpPr>
          <p:cNvPr id="30729" name="Text Box 8"/>
          <p:cNvSpPr txBox="1">
            <a:spLocks noChangeArrowheads="1"/>
          </p:cNvSpPr>
          <p:nvPr/>
        </p:nvSpPr>
        <p:spPr bwMode="auto">
          <a:xfrm>
            <a:off x="3862388" y="4078288"/>
            <a:ext cx="1719262" cy="427037"/>
          </a:xfrm>
          <a:prstGeom prst="rect">
            <a:avLst/>
          </a:prstGeom>
          <a:noFill/>
          <a:ln w="9525">
            <a:noFill/>
            <a:round/>
            <a:headEnd/>
            <a:tailEnd/>
          </a:ln>
        </p:spPr>
        <p:txBody>
          <a:bodyPr lIns="90000" tIns="45000" rIns="90000" bIns="45000">
            <a:prstTxWarp prst="textNoShape">
              <a:avLst/>
            </a:prstTxWarp>
          </a:bodyPr>
          <a:lstStyle/>
          <a:p>
            <a: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CA">
                <a:solidFill>
                  <a:srgbClr val="000000"/>
                </a:solidFill>
                <a:hlinkClick r:id="rId8"/>
              </a:rPr>
              <a:t>www.iode.org</a:t>
            </a:r>
          </a:p>
        </p:txBody>
      </p:sp>
      <p:sp>
        <p:nvSpPr>
          <p:cNvPr id="10" name="Slide Number Placeholder 9"/>
          <p:cNvSpPr>
            <a:spLocks noGrp="1"/>
          </p:cNvSpPr>
          <p:nvPr>
            <p:ph type="sldNum" sz="quarter" idx="12"/>
          </p:nvPr>
        </p:nvSpPr>
        <p:spPr/>
        <p:txBody>
          <a:bodyPr/>
          <a:lstStyle/>
          <a:p>
            <a:fld id="{B858C088-26E1-3C41-89C7-35C34C97A078}" type="slidenum">
              <a:rPr lang="en-US" smtClean="0"/>
              <a:pPr/>
              <a:t>18</a:t>
            </a:fld>
            <a:endParaRPr lang="en-US"/>
          </a:p>
        </p:txBody>
      </p:sp>
      <p:sp>
        <p:nvSpPr>
          <p:cNvPr id="11" name="TextBox 10"/>
          <p:cNvSpPr txBox="1"/>
          <p:nvPr/>
        </p:nvSpPr>
        <p:spPr>
          <a:xfrm>
            <a:off x="3310981" y="-30478"/>
            <a:ext cx="2359127" cy="369332"/>
          </a:xfrm>
          <a:prstGeom prst="rect">
            <a:avLst/>
          </a:prstGeom>
          <a:noFill/>
        </p:spPr>
        <p:txBody>
          <a:bodyPr wrap="square" rtlCol="0">
            <a:spAutoFit/>
          </a:bodyPr>
          <a:lstStyle/>
          <a:p>
            <a:r>
              <a:rPr lang="en-US" dirty="0" smtClean="0"/>
              <a:t>Data management …</a:t>
            </a:r>
            <a:endParaRPr lang="en-US" dirty="0"/>
          </a:p>
        </p:txBody>
      </p:sp>
    </p:spTree>
  </p:cSld>
  <p:clrMapOvr>
    <a:masterClrMapping/>
  </p:clrMapOvr>
  <mc:AlternateContent>
    <mc:Choice xmlns:mp="http://schemas.microsoft.com/office/mac/powerpoint/2008/main" Requires="mp">
      <mp:transition advClick="0" advTm="20000">
        <mp:cube/>
      </mp:transition>
    </mc:Choice>
    <mc:Fallback>
      <p:transition advClick="0" advTm="20000">
        <p:cover/>
      </p:transition>
    </mc:Fallback>
  </mc:AlternateContent>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517860"/>
            <a:ext cx="7848600" cy="1927225"/>
          </a:xfrm>
        </p:spPr>
        <p:txBody>
          <a:bodyPr/>
          <a:lstStyle/>
          <a:p>
            <a:r>
              <a:rPr lang="en-US" dirty="0" smtClean="0"/>
              <a:t>Thank you</a:t>
            </a:r>
            <a:endParaRPr lang="en-US" dirty="0"/>
          </a:p>
        </p:txBody>
      </p:sp>
      <p:sp>
        <p:nvSpPr>
          <p:cNvPr id="5" name="Subtitle 4"/>
          <p:cNvSpPr>
            <a:spLocks noGrp="1"/>
          </p:cNvSpPr>
          <p:nvPr>
            <p:ph type="subTitle" idx="1"/>
          </p:nvPr>
        </p:nvSpPr>
        <p:spPr>
          <a:xfrm>
            <a:off x="685800" y="4512050"/>
            <a:ext cx="7848600" cy="1752600"/>
          </a:xfrm>
        </p:spPr>
        <p:txBody>
          <a:bodyPr>
            <a:normAutofit/>
          </a:bodyPr>
          <a:lstStyle/>
          <a:p>
            <a:r>
              <a:rPr lang="en-US" dirty="0" smtClean="0"/>
              <a:t>Some browsing suggestions:</a:t>
            </a:r>
          </a:p>
          <a:p>
            <a:pPr>
              <a:buFont typeface="Arial"/>
              <a:buChar char="•"/>
            </a:pPr>
            <a:r>
              <a:rPr lang="en-US" sz="2000" dirty="0" smtClean="0">
                <a:hlinkClick r:id="rId2"/>
              </a:rPr>
              <a:t>oceantrackingnetwork.org</a:t>
            </a:r>
            <a:endParaRPr lang="en-US" sz="2000" dirty="0" smtClean="0"/>
          </a:p>
          <a:p>
            <a:pPr>
              <a:buFont typeface="Arial"/>
              <a:buChar char="•"/>
            </a:pPr>
            <a:r>
              <a:rPr lang="en-US" sz="2000" dirty="0" smtClean="0">
                <a:hlinkClick r:id="rId3"/>
              </a:rPr>
              <a:t>members.oceantrack.org/data</a:t>
            </a:r>
            <a:endParaRPr lang="en-US" sz="2000" dirty="0" smtClean="0"/>
          </a:p>
          <a:p>
            <a:pPr>
              <a:buFont typeface="Arial"/>
              <a:buChar char="•"/>
            </a:pPr>
            <a:r>
              <a:rPr lang="en-US" sz="2000" dirty="0" smtClean="0">
                <a:hlinkClick r:id="rId4"/>
              </a:rPr>
              <a:t>global.oceantrack.org/docs/2012-otn-annual-report</a:t>
            </a:r>
            <a:endParaRPr lang="en-US" sz="2000" dirty="0"/>
          </a:p>
        </p:txBody>
      </p:sp>
      <p:sp>
        <p:nvSpPr>
          <p:cNvPr id="4" name="TextBox 3"/>
          <p:cNvSpPr txBox="1"/>
          <p:nvPr/>
        </p:nvSpPr>
        <p:spPr>
          <a:xfrm>
            <a:off x="3095480" y="6298121"/>
            <a:ext cx="3029495" cy="461665"/>
          </a:xfrm>
          <a:prstGeom prst="rect">
            <a:avLst/>
          </a:prstGeom>
          <a:noFill/>
        </p:spPr>
        <p:txBody>
          <a:bodyPr wrap="none" rtlCol="0">
            <a:spAutoFit/>
          </a:bodyPr>
          <a:lstStyle/>
          <a:p>
            <a:r>
              <a:rPr lang="en-US" sz="2400" dirty="0" err="1" smtClean="0"/>
              <a:t>Bob.Branton@dal.ca</a:t>
            </a:r>
            <a:endParaRPr lang="en-US" sz="2400" dirty="0"/>
          </a:p>
        </p:txBody>
      </p:sp>
      <p:sp>
        <p:nvSpPr>
          <p:cNvPr id="6" name="Slide Number Placeholder 5"/>
          <p:cNvSpPr>
            <a:spLocks noGrp="1"/>
          </p:cNvSpPr>
          <p:nvPr>
            <p:ph type="sldNum" sz="quarter" idx="12"/>
          </p:nvPr>
        </p:nvSpPr>
        <p:spPr/>
        <p:txBody>
          <a:bodyPr/>
          <a:lstStyle/>
          <a:p>
            <a:fld id="{B858C088-26E1-3C41-89C7-35C34C97A078}" type="slidenum">
              <a:rPr lang="en-US" smtClean="0"/>
              <a:pPr/>
              <a:t>19</a:t>
            </a:fld>
            <a:endParaRPr lang="en-US"/>
          </a:p>
        </p:txBody>
      </p:sp>
      <p:pic>
        <p:nvPicPr>
          <p:cNvPr id="7" name="Picture 6" descr="Screen Shot 2013-02-09 at 9.49.47 PM.png"/>
          <p:cNvPicPr>
            <a:picLocks noChangeAspect="1"/>
          </p:cNvPicPr>
          <p:nvPr/>
        </p:nvPicPr>
        <p:blipFill>
          <a:blip r:embed="rId5"/>
          <a:stretch>
            <a:fillRect/>
          </a:stretch>
        </p:blipFill>
        <p:spPr>
          <a:xfrm>
            <a:off x="2701101" y="881483"/>
            <a:ext cx="2889250" cy="2093595"/>
          </a:xfrm>
          <a:prstGeom prst="rect">
            <a:avLst/>
          </a:prstGeom>
        </p:spPr>
      </p:pic>
      <p:pic>
        <p:nvPicPr>
          <p:cNvPr id="8" name="Picture 7" descr="Screen Shot 2013-02-09 at 9.49.27 PM.png"/>
          <p:cNvPicPr>
            <a:picLocks noChangeAspect="1"/>
          </p:cNvPicPr>
          <p:nvPr/>
        </p:nvPicPr>
        <p:blipFill>
          <a:blip r:embed="rId6"/>
          <a:srcRect r="2164"/>
          <a:stretch>
            <a:fillRect/>
          </a:stretch>
        </p:blipFill>
        <p:spPr>
          <a:xfrm>
            <a:off x="1069477" y="884716"/>
            <a:ext cx="2551544" cy="2090361"/>
          </a:xfrm>
          <a:prstGeom prst="rect">
            <a:avLst/>
          </a:prstGeom>
        </p:spPr>
      </p:pic>
      <p:pic>
        <p:nvPicPr>
          <p:cNvPr id="9" name="Picture 8" descr="Screen Shot 2013-02-09 at 9.49.05 PM.png"/>
          <p:cNvPicPr>
            <a:picLocks noChangeAspect="1"/>
          </p:cNvPicPr>
          <p:nvPr/>
        </p:nvPicPr>
        <p:blipFill>
          <a:blip r:embed="rId7"/>
          <a:srcRect l="7016"/>
          <a:stretch>
            <a:fillRect/>
          </a:stretch>
        </p:blipFill>
        <p:spPr>
          <a:xfrm>
            <a:off x="5227044" y="881483"/>
            <a:ext cx="2964729" cy="2067784"/>
          </a:xfrm>
          <a:prstGeom prst="rect">
            <a:avLst/>
          </a:prstGeom>
        </p:spPr>
      </p:pic>
      <p:sp>
        <p:nvSpPr>
          <p:cNvPr id="10" name="TextBox 9"/>
          <p:cNvSpPr txBox="1"/>
          <p:nvPr/>
        </p:nvSpPr>
        <p:spPr>
          <a:xfrm>
            <a:off x="945573" y="2973987"/>
            <a:ext cx="7404716" cy="369332"/>
          </a:xfrm>
          <a:prstGeom prst="rect">
            <a:avLst/>
          </a:prstGeom>
          <a:noFill/>
        </p:spPr>
        <p:txBody>
          <a:bodyPr wrap="none" rtlCol="0">
            <a:spAutoFit/>
          </a:bodyPr>
          <a:lstStyle/>
          <a:p>
            <a:r>
              <a:rPr lang="en-US" dirty="0" smtClean="0"/>
              <a:t>Bob Branton, Marta </a:t>
            </a:r>
            <a:r>
              <a:rPr lang="en-US" dirty="0" err="1" smtClean="0"/>
              <a:t>Mihoff</a:t>
            </a:r>
            <a:r>
              <a:rPr lang="en-US" dirty="0" smtClean="0"/>
              <a:t>, Brian Jones, Lenore Bajona, Susan </a:t>
            </a:r>
            <a:r>
              <a:rPr lang="en-US" dirty="0" err="1" smtClean="0"/>
              <a:t>Dufault</a:t>
            </a:r>
            <a:endParaRPr lang="en-US" dirty="0"/>
          </a:p>
        </p:txBody>
      </p:sp>
      <p:sp>
        <p:nvSpPr>
          <p:cNvPr id="11" name="TextBox 10"/>
          <p:cNvSpPr txBox="1"/>
          <p:nvPr/>
        </p:nvSpPr>
        <p:spPr>
          <a:xfrm>
            <a:off x="945573" y="449191"/>
            <a:ext cx="5017607" cy="369332"/>
          </a:xfrm>
          <a:prstGeom prst="rect">
            <a:avLst/>
          </a:prstGeom>
          <a:noFill/>
        </p:spPr>
        <p:txBody>
          <a:bodyPr wrap="none" rtlCol="0">
            <a:spAutoFit/>
          </a:bodyPr>
          <a:lstStyle/>
          <a:p>
            <a:r>
              <a:rPr lang="en-US" dirty="0" smtClean="0"/>
              <a:t>Supported by: OTN Data Management Team …</a:t>
            </a:r>
            <a:endParaRPr lang="en-US" dirty="0"/>
          </a:p>
        </p:txBody>
      </p:sp>
      <p:sp>
        <p:nvSpPr>
          <p:cNvPr id="12" name="TextBox 11"/>
          <p:cNvSpPr txBox="1"/>
          <p:nvPr/>
        </p:nvSpPr>
        <p:spPr>
          <a:xfrm>
            <a:off x="3310981" y="-30478"/>
            <a:ext cx="2359127" cy="369332"/>
          </a:xfrm>
          <a:prstGeom prst="rect">
            <a:avLst/>
          </a:prstGeom>
          <a:noFill/>
        </p:spPr>
        <p:txBody>
          <a:bodyPr wrap="square" rtlCol="0">
            <a:spAutoFit/>
          </a:bodyPr>
          <a:lstStyle/>
          <a:p>
            <a:r>
              <a:rPr lang="en-US" dirty="0" smtClean="0"/>
              <a:t>Data management …</a:t>
            </a:r>
            <a:endParaRPr lang="en-US" dirty="0"/>
          </a:p>
        </p:txBody>
      </p:sp>
    </p:spTree>
  </p:cSld>
  <p:clrMapOvr>
    <a:masterClrMapping/>
  </p:clrMapOvr>
  <mc:AlternateContent>
    <mc:Choice xmlns:mp="http://schemas.microsoft.com/office/mac/powerpoint/2008/main" Requires="mp">
      <mp:transition advClick="0" advTm="20000">
        <mp:cube/>
      </mp:transition>
    </mc:Choice>
    <mc:Fallback>
      <p:transition advClick="0" advTm="20000">
        <p:cover/>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About this presentation</a:t>
            </a:r>
            <a:endParaRPr lang="en-US" dirty="0"/>
          </a:p>
        </p:txBody>
      </p:sp>
      <p:sp>
        <p:nvSpPr>
          <p:cNvPr id="4" name="Content Placeholder 3"/>
          <p:cNvSpPr>
            <a:spLocks noGrp="1"/>
          </p:cNvSpPr>
          <p:nvPr>
            <p:ph sz="half" idx="1"/>
          </p:nvPr>
        </p:nvSpPr>
        <p:spPr/>
        <p:txBody>
          <a:bodyPr/>
          <a:lstStyle/>
          <a:p>
            <a:r>
              <a:rPr lang="en-US" dirty="0" smtClean="0"/>
              <a:t>What is Tracking</a:t>
            </a:r>
          </a:p>
          <a:p>
            <a:r>
              <a:rPr lang="en-US" dirty="0" smtClean="0"/>
              <a:t>Challenges</a:t>
            </a:r>
          </a:p>
          <a:p>
            <a:r>
              <a:rPr lang="en-US" dirty="0" smtClean="0"/>
              <a:t>Animals and Institutions</a:t>
            </a:r>
          </a:p>
          <a:p>
            <a:r>
              <a:rPr lang="en-US" dirty="0" smtClean="0"/>
              <a:t>Oceanographic instruments</a:t>
            </a:r>
          </a:p>
          <a:p>
            <a:r>
              <a:rPr lang="en-US" dirty="0" smtClean="0"/>
              <a:t>Data Management</a:t>
            </a:r>
            <a:endParaRPr lang="en-US" dirty="0"/>
          </a:p>
        </p:txBody>
      </p:sp>
      <p:sp>
        <p:nvSpPr>
          <p:cNvPr id="5" name="TextBox 4"/>
          <p:cNvSpPr txBox="1"/>
          <p:nvPr/>
        </p:nvSpPr>
        <p:spPr>
          <a:xfrm>
            <a:off x="2197306" y="6285669"/>
            <a:ext cx="4290169" cy="369332"/>
          </a:xfrm>
          <a:prstGeom prst="rect">
            <a:avLst/>
          </a:prstGeom>
          <a:noFill/>
        </p:spPr>
        <p:txBody>
          <a:bodyPr wrap="none" rtlCol="0">
            <a:spAutoFit/>
          </a:bodyPr>
          <a:lstStyle/>
          <a:p>
            <a:r>
              <a:rPr lang="en-US" dirty="0" smtClean="0">
                <a:hlinkClick r:id="rId2"/>
              </a:rPr>
              <a:t>members.oceantrack.org/data/discovery</a:t>
            </a:r>
            <a:endParaRPr lang="en-US" dirty="0" smtClean="0"/>
          </a:p>
        </p:txBody>
      </p:sp>
      <p:sp>
        <p:nvSpPr>
          <p:cNvPr id="6" name="TextBox 5"/>
          <p:cNvSpPr txBox="1"/>
          <p:nvPr/>
        </p:nvSpPr>
        <p:spPr>
          <a:xfrm>
            <a:off x="2574000" y="-42184"/>
            <a:ext cx="3973075" cy="369332"/>
          </a:xfrm>
          <a:prstGeom prst="rect">
            <a:avLst/>
          </a:prstGeom>
          <a:noFill/>
        </p:spPr>
        <p:txBody>
          <a:bodyPr wrap="square" rtlCol="0">
            <a:spAutoFit/>
          </a:bodyPr>
          <a:lstStyle/>
          <a:p>
            <a:r>
              <a:rPr lang="en-US" b="1" i="1" dirty="0" smtClean="0">
                <a:latin typeface="Times"/>
                <a:cs typeface="Times"/>
              </a:rPr>
              <a:t>generating knowledge on valued species</a:t>
            </a:r>
            <a:endParaRPr lang="en-US" b="1" i="1" dirty="0">
              <a:latin typeface="Times"/>
              <a:cs typeface="Times"/>
            </a:endParaRPr>
          </a:p>
        </p:txBody>
      </p:sp>
      <p:pic>
        <p:nvPicPr>
          <p:cNvPr id="10" name="Content Placeholder 9" descr="hfx meta data.png"/>
          <p:cNvPicPr>
            <a:picLocks noGrp="1" noChangeAspect="1"/>
          </p:cNvPicPr>
          <p:nvPr>
            <p:ph sz="half" idx="2"/>
          </p:nvPr>
        </p:nvPicPr>
        <p:blipFill>
          <a:blip r:embed="rId3"/>
          <a:srcRect l="-935" r="-935"/>
          <a:stretch>
            <a:fillRect/>
          </a:stretch>
        </p:blipFill>
        <p:spPr>
          <a:xfrm>
            <a:off x="4648200" y="1344882"/>
            <a:ext cx="4038600" cy="4718304"/>
          </a:xfrm>
        </p:spPr>
      </p:pic>
    </p:spTree>
  </p:cSld>
  <p:clrMapOvr>
    <a:masterClrMapping/>
  </p:clrMapOvr>
  <mc:AlternateContent>
    <mc:Choice xmlns:mp="http://schemas.microsoft.com/office/mac/powerpoint/2008/main" Requires="mp">
      <mp:transition advClick="0" advTm="20000">
        <mp:cube/>
      </mp:transition>
    </mc:Choice>
    <mc:Fallback>
      <p:transition advClick="0" advTm="20000">
        <p:cover/>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 name="Rectangle 10"/>
          <p:cNvSpPr/>
          <p:nvPr/>
        </p:nvSpPr>
        <p:spPr>
          <a:xfrm>
            <a:off x="1363040" y="1245660"/>
            <a:ext cx="6349888" cy="482250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a:ln w="9525">
            <a:solidFill>
              <a:schemeClr val="tx1">
                <a:lumMod val="50000"/>
                <a:lumOff val="50000"/>
              </a:schemeClr>
            </a:solidFill>
          </a:ln>
          <a:effectLst>
            <a:outerShdw blurRad="63500" dir="13500000" kx="2700000" rotWithShape="0">
              <a:schemeClr val="tx1">
                <a:alpha val="15000"/>
              </a:schemeClr>
            </a:outerShdw>
          </a:effectLst>
        </p:spPr>
        <p:txBody>
          <a:bodyPr/>
          <a:lstStyle/>
          <a:p>
            <a:fld id="{B858C088-26E1-3C41-89C7-35C34C97A078}" type="slidenum">
              <a:rPr lang="en-US" smtClean="0"/>
              <a:pPr/>
              <a:t>20</a:t>
            </a:fld>
            <a:endParaRPr lang="en-US"/>
          </a:p>
        </p:txBody>
      </p:sp>
      <p:pic>
        <p:nvPicPr>
          <p:cNvPr id="6" name="Picture 5"/>
          <p:cNvPicPr>
            <a:picLocks noChangeAspect="1"/>
          </p:cNvPicPr>
          <p:nvPr/>
        </p:nvPicPr>
        <p:blipFill>
          <a:blip r:embed="rId2"/>
          <a:stretch>
            <a:fillRect/>
          </a:stretch>
        </p:blipFill>
        <p:spPr>
          <a:xfrm>
            <a:off x="4534094" y="1753910"/>
            <a:ext cx="2704428" cy="1359941"/>
          </a:xfrm>
          <a:prstGeom prst="rect">
            <a:avLst/>
          </a:prstGeom>
          <a:ln w="9525">
            <a:noFill/>
          </a:ln>
          <a:effectLst/>
        </p:spPr>
      </p:pic>
      <p:pic>
        <p:nvPicPr>
          <p:cNvPr id="8" name="Picture 7"/>
          <p:cNvPicPr>
            <a:picLocks noChangeAspect="1"/>
          </p:cNvPicPr>
          <p:nvPr/>
        </p:nvPicPr>
        <p:blipFill>
          <a:blip r:embed="rId3"/>
          <a:stretch>
            <a:fillRect/>
          </a:stretch>
        </p:blipFill>
        <p:spPr>
          <a:xfrm>
            <a:off x="1716519" y="3736434"/>
            <a:ext cx="2054870" cy="2155380"/>
          </a:xfrm>
          <a:prstGeom prst="rect">
            <a:avLst/>
          </a:prstGeom>
          <a:ln w="9525">
            <a:noFill/>
          </a:ln>
          <a:effectLst/>
        </p:spPr>
      </p:pic>
      <p:sp>
        <p:nvSpPr>
          <p:cNvPr id="12" name="TextBox 11"/>
          <p:cNvSpPr txBox="1"/>
          <p:nvPr/>
        </p:nvSpPr>
        <p:spPr>
          <a:xfrm>
            <a:off x="1827835" y="493148"/>
            <a:ext cx="5583701" cy="523220"/>
          </a:xfrm>
          <a:prstGeom prst="rect">
            <a:avLst/>
          </a:prstGeom>
          <a:noFill/>
        </p:spPr>
        <p:txBody>
          <a:bodyPr wrap="none" rtlCol="0">
            <a:spAutoFit/>
          </a:bodyPr>
          <a:lstStyle/>
          <a:p>
            <a:pPr algn="ctr"/>
            <a:r>
              <a:rPr lang="en-US" sz="1400" dirty="0" smtClean="0"/>
              <a:t>20</a:t>
            </a:r>
            <a:r>
              <a:rPr lang="en-US" sz="1400" baseline="30000" dirty="0" smtClean="0"/>
              <a:t>th</a:t>
            </a:r>
            <a:r>
              <a:rPr lang="en-US" sz="1400" dirty="0" smtClean="0"/>
              <a:t> Annual Fisherman and Scientists Research Society Conference</a:t>
            </a:r>
          </a:p>
          <a:p>
            <a:pPr algn="ctr"/>
            <a:r>
              <a:rPr lang="en-US" sz="1400" dirty="0" smtClean="0"/>
              <a:t>20-21 February 2013, Truro, Nova Scotia</a:t>
            </a:r>
            <a:endParaRPr lang="en-US" sz="1400" dirty="0"/>
          </a:p>
        </p:txBody>
      </p:sp>
      <p:pic>
        <p:nvPicPr>
          <p:cNvPr id="13" name="Picture 12"/>
          <p:cNvPicPr>
            <a:picLocks noChangeAspect="1"/>
          </p:cNvPicPr>
          <p:nvPr/>
        </p:nvPicPr>
        <p:blipFill>
          <a:blip r:embed="rId4"/>
          <a:stretch>
            <a:fillRect/>
          </a:stretch>
        </p:blipFill>
        <p:spPr>
          <a:xfrm>
            <a:off x="7597392" y="546178"/>
            <a:ext cx="1225550" cy="609600"/>
          </a:xfrm>
          <a:prstGeom prst="rect">
            <a:avLst/>
          </a:prstGeom>
        </p:spPr>
      </p:pic>
      <p:pic>
        <p:nvPicPr>
          <p:cNvPr id="14" name="Picture 13"/>
          <p:cNvPicPr>
            <a:picLocks noChangeAspect="1"/>
          </p:cNvPicPr>
          <p:nvPr/>
        </p:nvPicPr>
        <p:blipFill>
          <a:blip r:embed="rId5"/>
          <a:stretch>
            <a:fillRect/>
          </a:stretch>
        </p:blipFill>
        <p:spPr>
          <a:xfrm>
            <a:off x="201344" y="539618"/>
            <a:ext cx="1468140" cy="523220"/>
          </a:xfrm>
          <a:prstGeom prst="rect">
            <a:avLst/>
          </a:prstGeom>
        </p:spPr>
      </p:pic>
      <p:sp>
        <p:nvSpPr>
          <p:cNvPr id="15" name="TextBox 14"/>
          <p:cNvSpPr txBox="1"/>
          <p:nvPr/>
        </p:nvSpPr>
        <p:spPr>
          <a:xfrm>
            <a:off x="4043900" y="3321180"/>
            <a:ext cx="1591268" cy="523220"/>
          </a:xfrm>
          <a:prstGeom prst="rect">
            <a:avLst/>
          </a:prstGeom>
          <a:noFill/>
        </p:spPr>
        <p:txBody>
          <a:bodyPr wrap="none" rtlCol="0">
            <a:spAutoFit/>
          </a:bodyPr>
          <a:lstStyle/>
          <a:p>
            <a:r>
              <a:rPr lang="en-US" sz="2800" b="1" i="1" dirty="0" smtClean="0">
                <a:solidFill>
                  <a:srgbClr val="FF0000"/>
                </a:solidFill>
                <a:latin typeface="Times New Roman"/>
                <a:cs typeface="Times New Roman"/>
              </a:rPr>
              <a:t>The End</a:t>
            </a:r>
            <a:endParaRPr lang="en-US" sz="2800" b="1" i="1" dirty="0">
              <a:solidFill>
                <a:srgbClr val="FF0000"/>
              </a:solidFill>
              <a:latin typeface="Times New Roman"/>
              <a:cs typeface="Times New Roman"/>
            </a:endParaRPr>
          </a:p>
        </p:txBody>
      </p:sp>
      <p:pic>
        <p:nvPicPr>
          <p:cNvPr id="16" name="Picture 15"/>
          <p:cNvPicPr>
            <a:picLocks noChangeAspect="1"/>
          </p:cNvPicPr>
          <p:nvPr/>
        </p:nvPicPr>
        <p:blipFill>
          <a:blip r:embed="rId6"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rot="21311543">
            <a:off x="3792501" y="3131045"/>
            <a:ext cx="4091302" cy="4265589"/>
          </a:xfrm>
          <a:prstGeom prst="rect">
            <a:avLst/>
          </a:prstGeom>
        </p:spPr>
      </p:pic>
      <p:pic>
        <p:nvPicPr>
          <p:cNvPr id="17" name="Picture 16"/>
          <p:cNvPicPr>
            <a:picLocks noChangeAspect="1"/>
          </p:cNvPicPr>
          <p:nvPr/>
        </p:nvPicPr>
        <p:blipFill>
          <a:blip r:embed="rId7" cstate="print">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584821" y="1622201"/>
            <a:ext cx="2374416" cy="1780813"/>
          </a:xfrm>
          <a:prstGeom prst="rect">
            <a:avLst/>
          </a:prstGeom>
        </p:spPr>
      </p:pic>
    </p:spTree>
  </p:cSld>
  <p:clrMapOvr>
    <a:masterClrMapping/>
  </p:clrMapOvr>
  <mc:AlternateContent>
    <mc:Choice xmlns:mp="http://schemas.microsoft.com/office/mac/powerpoint/2008/main" Requires="mp">
      <mp:transition advClick="0" advTm="20000">
        <mp:cube/>
      </mp:transition>
    </mc:Choice>
    <mc:Fallback>
      <p:transition advClick="0" advTm="20000">
        <p:cover/>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lvl="1" algn="ctr" rtl="0">
              <a:spcBef>
                <a:spcPct val="0"/>
              </a:spcBef>
            </a:pPr>
            <a:r>
              <a:rPr lang="en-US" sz="3200" dirty="0" smtClean="0"/>
              <a:t>Surgically Implanting </a:t>
            </a:r>
            <a:r>
              <a:rPr lang="en-US" sz="3200" dirty="0" err="1" smtClean="0"/>
              <a:t>Pinger</a:t>
            </a:r>
            <a:r>
              <a:rPr lang="en-US" sz="3200" dirty="0" smtClean="0"/>
              <a:t> Tags</a:t>
            </a:r>
            <a:endParaRPr lang="en-US" sz="3200" dirty="0"/>
          </a:p>
        </p:txBody>
      </p:sp>
      <p:sp>
        <p:nvSpPr>
          <p:cNvPr id="6" name="Slide Number Placeholder 5"/>
          <p:cNvSpPr>
            <a:spLocks noGrp="1"/>
          </p:cNvSpPr>
          <p:nvPr>
            <p:ph type="sldNum" sz="quarter" idx="12"/>
          </p:nvPr>
        </p:nvSpPr>
        <p:spPr/>
        <p:txBody>
          <a:bodyPr/>
          <a:lstStyle/>
          <a:p>
            <a:fld id="{B858C088-26E1-3C41-89C7-35C34C97A078}" type="slidenum">
              <a:rPr lang="en-US" smtClean="0"/>
              <a:pPr/>
              <a:t>3</a:t>
            </a:fld>
            <a:endParaRPr lang="en-US"/>
          </a:p>
        </p:txBody>
      </p:sp>
      <p:sp>
        <p:nvSpPr>
          <p:cNvPr id="13" name="Content Placeholder 12"/>
          <p:cNvSpPr>
            <a:spLocks noGrp="1"/>
          </p:cNvSpPr>
          <p:nvPr>
            <p:ph sz="half" idx="1"/>
          </p:nvPr>
        </p:nvSpPr>
        <p:spPr/>
        <p:txBody>
          <a:bodyPr/>
          <a:lstStyle/>
          <a:p>
            <a:r>
              <a:rPr lang="en-US" dirty="0" smtClean="0"/>
              <a:t>VEMCO acoustic tags</a:t>
            </a:r>
          </a:p>
          <a:p>
            <a:pPr lvl="1"/>
            <a:r>
              <a:rPr lang="en-US" dirty="0" smtClean="0"/>
              <a:t>Optional Sensors</a:t>
            </a:r>
          </a:p>
          <a:p>
            <a:pPr lvl="2"/>
            <a:r>
              <a:rPr lang="en-US" dirty="0" smtClean="0"/>
              <a:t>Temperature</a:t>
            </a:r>
          </a:p>
          <a:p>
            <a:pPr lvl="2"/>
            <a:r>
              <a:rPr lang="en-US" dirty="0" smtClean="0"/>
              <a:t>Depth</a:t>
            </a:r>
          </a:p>
          <a:p>
            <a:pPr lvl="2"/>
            <a:r>
              <a:rPr lang="en-US" dirty="0" smtClean="0"/>
              <a:t>Acceleration</a:t>
            </a:r>
          </a:p>
        </p:txBody>
      </p:sp>
      <p:sp>
        <p:nvSpPr>
          <p:cNvPr id="14" name="TextBox 13"/>
          <p:cNvSpPr txBox="1"/>
          <p:nvPr/>
        </p:nvSpPr>
        <p:spPr>
          <a:xfrm>
            <a:off x="449243" y="5612232"/>
            <a:ext cx="4148354" cy="369332"/>
          </a:xfrm>
          <a:prstGeom prst="rect">
            <a:avLst/>
          </a:prstGeom>
          <a:noFill/>
        </p:spPr>
        <p:txBody>
          <a:bodyPr wrap="none" rtlCol="0">
            <a:spAutoFit/>
          </a:bodyPr>
          <a:lstStyle/>
          <a:p>
            <a:r>
              <a:rPr lang="en-US" dirty="0" smtClean="0">
                <a:hlinkClick r:id="rId2"/>
              </a:rPr>
              <a:t>www.vemco.com/products/transmitters</a:t>
            </a:r>
            <a:endParaRPr lang="en-US" dirty="0"/>
          </a:p>
        </p:txBody>
      </p:sp>
      <p:sp>
        <p:nvSpPr>
          <p:cNvPr id="9" name="TextBox 8"/>
          <p:cNvSpPr txBox="1"/>
          <p:nvPr/>
        </p:nvSpPr>
        <p:spPr>
          <a:xfrm>
            <a:off x="3056500" y="-21903"/>
            <a:ext cx="2613366" cy="369332"/>
          </a:xfrm>
          <a:prstGeom prst="rect">
            <a:avLst/>
          </a:prstGeom>
          <a:noFill/>
        </p:spPr>
        <p:txBody>
          <a:bodyPr wrap="none" rtlCol="0">
            <a:spAutoFit/>
          </a:bodyPr>
          <a:lstStyle/>
          <a:p>
            <a:r>
              <a:rPr lang="en-US" dirty="0" smtClean="0"/>
              <a:t>Tracking instruments …</a:t>
            </a:r>
            <a:endParaRPr lang="en-US" dirty="0"/>
          </a:p>
        </p:txBody>
      </p:sp>
      <p:pic>
        <p:nvPicPr>
          <p:cNvPr id="8" name="Picture 7" descr="tuna.jpg"/>
          <p:cNvPicPr>
            <a:picLocks noChangeAspect="1"/>
          </p:cNvPicPr>
          <p:nvPr/>
        </p:nvPicPr>
        <p:blipFill>
          <a:blip r:embed="rId3"/>
          <a:stretch>
            <a:fillRect/>
          </a:stretch>
        </p:blipFill>
        <p:spPr>
          <a:xfrm>
            <a:off x="5345960" y="1420523"/>
            <a:ext cx="3017219" cy="4544005"/>
          </a:xfrm>
          <a:prstGeom prst="rect">
            <a:avLst/>
          </a:prstGeom>
        </p:spPr>
      </p:pic>
      <p:pic>
        <p:nvPicPr>
          <p:cNvPr id="12" name="Content Placeholder 11" descr="v6onhand.jpg"/>
          <p:cNvPicPr>
            <a:picLocks noGrp="1" noChangeAspect="1"/>
          </p:cNvPicPr>
          <p:nvPr>
            <p:ph sz="half" idx="2"/>
          </p:nvPr>
        </p:nvPicPr>
        <p:blipFill>
          <a:blip r:embed="rId4"/>
          <a:srcRect t="-23142" b="-23142"/>
          <a:stretch>
            <a:fillRect/>
          </a:stretch>
        </p:blipFill>
        <p:spPr>
          <a:xfrm>
            <a:off x="7013938" y="4641976"/>
            <a:ext cx="1349241" cy="1576321"/>
          </a:xfrm>
        </p:spPr>
      </p:pic>
      <p:pic>
        <p:nvPicPr>
          <p:cNvPr id="11" name="Picture 10" descr="Screen Shot 2013-02-18 at 2.03.42 PM.png"/>
          <p:cNvPicPr>
            <a:picLocks noChangeAspect="1"/>
          </p:cNvPicPr>
          <p:nvPr/>
        </p:nvPicPr>
        <p:blipFill>
          <a:blip r:embed="rId5"/>
          <a:stretch>
            <a:fillRect/>
          </a:stretch>
        </p:blipFill>
        <p:spPr>
          <a:xfrm>
            <a:off x="1274230" y="3926746"/>
            <a:ext cx="2752137" cy="1430459"/>
          </a:xfrm>
          <a:prstGeom prst="rect">
            <a:avLst/>
          </a:prstGeom>
        </p:spPr>
      </p:pic>
    </p:spTree>
  </p:cSld>
  <p:clrMapOvr>
    <a:masterClrMapping/>
  </p:clrMapOvr>
  <mc:AlternateContent>
    <mc:Choice xmlns:mp="http://schemas.microsoft.com/office/mac/powerpoint/2008/main" Requires="mp">
      <mp:transition advClick="0" advTm="20000">
        <mp:cube/>
      </mp:transition>
    </mc:Choice>
    <mc:Fallback>
      <p:transition advClick="0" advTm="20000">
        <p:cover/>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2888"/>
            <a:ext cx="8229600" cy="990600"/>
          </a:xfrm>
        </p:spPr>
        <p:txBody>
          <a:bodyPr>
            <a:normAutofit/>
          </a:bodyPr>
          <a:lstStyle/>
          <a:p>
            <a:pPr algn="ctr"/>
            <a:r>
              <a:rPr lang="en-US" sz="3200" dirty="0" smtClean="0"/>
              <a:t>Operating Passive Acoustic Moorings</a:t>
            </a:r>
            <a:endParaRPr lang="en-US" sz="3200" dirty="0"/>
          </a:p>
        </p:txBody>
      </p:sp>
      <p:sp>
        <p:nvSpPr>
          <p:cNvPr id="3" name="Content Placeholder 2"/>
          <p:cNvSpPr>
            <a:spLocks noGrp="1"/>
          </p:cNvSpPr>
          <p:nvPr>
            <p:ph sz="half" idx="1"/>
          </p:nvPr>
        </p:nvSpPr>
        <p:spPr>
          <a:xfrm>
            <a:off x="457200" y="1345259"/>
            <a:ext cx="4038600" cy="4891497"/>
          </a:xfrm>
        </p:spPr>
        <p:txBody>
          <a:bodyPr/>
          <a:lstStyle/>
          <a:p>
            <a:pPr>
              <a:buNone/>
            </a:pPr>
            <a:r>
              <a:rPr lang="en-US" dirty="0" smtClean="0"/>
              <a:t>VEMCO receivers</a:t>
            </a:r>
          </a:p>
          <a:p>
            <a:pPr lvl="1"/>
            <a:r>
              <a:rPr lang="en-US" dirty="0" smtClean="0"/>
              <a:t>~ 800 </a:t>
            </a:r>
            <a:r>
              <a:rPr lang="en-US" dirty="0" err="1" smtClean="0"/>
              <a:t>metre</a:t>
            </a:r>
            <a:r>
              <a:rPr lang="en-US" dirty="0" smtClean="0"/>
              <a:t> spacing</a:t>
            </a:r>
          </a:p>
          <a:p>
            <a:pPr lvl="1"/>
            <a:r>
              <a:rPr lang="en-US" dirty="0" smtClean="0"/>
              <a:t>~ 50-200 </a:t>
            </a:r>
            <a:r>
              <a:rPr lang="en-US" dirty="0" err="1" smtClean="0"/>
              <a:t>metre</a:t>
            </a:r>
            <a:r>
              <a:rPr lang="en-US" dirty="0" smtClean="0"/>
              <a:t> depth</a:t>
            </a:r>
          </a:p>
          <a:p>
            <a:pPr lvl="1"/>
            <a:r>
              <a:rPr lang="en-US" dirty="0" smtClean="0"/>
              <a:t>models / battery life</a:t>
            </a:r>
          </a:p>
          <a:p>
            <a:pPr lvl="2"/>
            <a:r>
              <a:rPr lang="en-US" dirty="0" smtClean="0"/>
              <a:t>VR2W / 1 yr</a:t>
            </a:r>
          </a:p>
          <a:p>
            <a:pPr lvl="2"/>
            <a:r>
              <a:rPr lang="en-US" dirty="0" smtClean="0"/>
              <a:t>VR3 / 3 yr</a:t>
            </a:r>
          </a:p>
          <a:p>
            <a:pPr lvl="2"/>
            <a:r>
              <a:rPr lang="en-US" dirty="0" smtClean="0"/>
              <a:t>VR4 / 5 yr</a:t>
            </a:r>
          </a:p>
          <a:p>
            <a:pPr>
              <a:buNone/>
            </a:pPr>
            <a:endParaRPr lang="en-US" dirty="0" smtClean="0"/>
          </a:p>
        </p:txBody>
      </p:sp>
      <p:pic>
        <p:nvPicPr>
          <p:cNvPr id="5" name="Content Placeholder 4" descr="receiver.jpg"/>
          <p:cNvPicPr>
            <a:picLocks noGrp="1" noChangeAspect="1"/>
          </p:cNvPicPr>
          <p:nvPr>
            <p:ph sz="half" idx="2"/>
          </p:nvPr>
        </p:nvPicPr>
        <p:blipFill>
          <a:blip r:embed="rId2"/>
          <a:srcRect l="19427" t="15591" r="8088" b="4252"/>
          <a:stretch>
            <a:fillRect/>
          </a:stretch>
        </p:blipFill>
        <p:spPr>
          <a:xfrm>
            <a:off x="5517599" y="1637492"/>
            <a:ext cx="2761678" cy="4071976"/>
          </a:xfrm>
        </p:spPr>
      </p:pic>
      <p:sp>
        <p:nvSpPr>
          <p:cNvPr id="6" name="Slide Number Placeholder 5"/>
          <p:cNvSpPr>
            <a:spLocks noGrp="1"/>
          </p:cNvSpPr>
          <p:nvPr>
            <p:ph type="sldNum" sz="quarter" idx="12"/>
          </p:nvPr>
        </p:nvSpPr>
        <p:spPr/>
        <p:txBody>
          <a:bodyPr/>
          <a:lstStyle/>
          <a:p>
            <a:fld id="{B858C088-26E1-3C41-89C7-35C34C97A078}" type="slidenum">
              <a:rPr lang="en-US" smtClean="0"/>
              <a:pPr/>
              <a:t>4</a:t>
            </a:fld>
            <a:endParaRPr lang="en-US"/>
          </a:p>
        </p:txBody>
      </p:sp>
      <p:sp>
        <p:nvSpPr>
          <p:cNvPr id="10" name="TextBox 9"/>
          <p:cNvSpPr txBox="1"/>
          <p:nvPr/>
        </p:nvSpPr>
        <p:spPr>
          <a:xfrm>
            <a:off x="480229" y="5712004"/>
            <a:ext cx="3879087" cy="369332"/>
          </a:xfrm>
          <a:prstGeom prst="rect">
            <a:avLst/>
          </a:prstGeom>
          <a:noFill/>
        </p:spPr>
        <p:txBody>
          <a:bodyPr wrap="none" rtlCol="0">
            <a:spAutoFit/>
          </a:bodyPr>
          <a:lstStyle/>
          <a:p>
            <a:r>
              <a:rPr lang="en-US" dirty="0" smtClean="0">
                <a:hlinkClick r:id="rId3"/>
              </a:rPr>
              <a:t>www.vemco.com/products/receivers</a:t>
            </a:r>
            <a:endParaRPr lang="en-US" dirty="0"/>
          </a:p>
        </p:txBody>
      </p:sp>
      <p:sp>
        <p:nvSpPr>
          <p:cNvPr id="7" name="TextBox 6"/>
          <p:cNvSpPr txBox="1"/>
          <p:nvPr/>
        </p:nvSpPr>
        <p:spPr>
          <a:xfrm>
            <a:off x="2890180" y="-21903"/>
            <a:ext cx="2613366" cy="369332"/>
          </a:xfrm>
          <a:prstGeom prst="rect">
            <a:avLst/>
          </a:prstGeom>
          <a:noFill/>
        </p:spPr>
        <p:txBody>
          <a:bodyPr wrap="none" rtlCol="0">
            <a:spAutoFit/>
          </a:bodyPr>
          <a:lstStyle/>
          <a:p>
            <a:r>
              <a:rPr lang="en-US" dirty="0" smtClean="0"/>
              <a:t>Tracking instruments …</a:t>
            </a:r>
            <a:endParaRPr lang="en-US" dirty="0"/>
          </a:p>
        </p:txBody>
      </p:sp>
      <p:pic>
        <p:nvPicPr>
          <p:cNvPr id="8" name="Picture 7" descr="vr4_uwm.jpg"/>
          <p:cNvPicPr>
            <a:picLocks noChangeAspect="1"/>
          </p:cNvPicPr>
          <p:nvPr/>
        </p:nvPicPr>
        <p:blipFill>
          <a:blip r:embed="rId4"/>
          <a:stretch>
            <a:fillRect/>
          </a:stretch>
        </p:blipFill>
        <p:spPr>
          <a:xfrm>
            <a:off x="2149838" y="4490293"/>
            <a:ext cx="833142" cy="1251941"/>
          </a:xfrm>
          <a:prstGeom prst="rect">
            <a:avLst/>
          </a:prstGeom>
        </p:spPr>
      </p:pic>
      <p:pic>
        <p:nvPicPr>
          <p:cNvPr id="9" name="Picture 8" descr="vr2w.jpg"/>
          <p:cNvPicPr>
            <a:picLocks noChangeAspect="1"/>
          </p:cNvPicPr>
          <p:nvPr/>
        </p:nvPicPr>
        <p:blipFill>
          <a:blip r:embed="rId5"/>
          <a:stretch>
            <a:fillRect/>
          </a:stretch>
        </p:blipFill>
        <p:spPr>
          <a:xfrm>
            <a:off x="1378363" y="4485748"/>
            <a:ext cx="790700" cy="1251941"/>
          </a:xfrm>
          <a:prstGeom prst="rect">
            <a:avLst/>
          </a:prstGeom>
        </p:spPr>
      </p:pic>
    </p:spTree>
  </p:cSld>
  <p:clrMapOvr>
    <a:masterClrMapping/>
  </p:clrMapOvr>
  <mc:AlternateContent>
    <mc:Choice xmlns:mp="http://schemas.microsoft.com/office/mac/powerpoint/2008/main" Requires="mp">
      <mp:transition advClick="0" advTm="20000">
        <mp:cube/>
      </mp:transition>
    </mc:Choice>
    <mc:Fallback>
      <p:transition advClick="0" advTm="20000">
        <p:cover/>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200" dirty="0" smtClean="0">
                <a:latin typeface="Arial Narrow"/>
                <a:cs typeface="Arial Narrow"/>
              </a:rPr>
              <a:t>Uniting animal trackers with oceanographers </a:t>
            </a:r>
          </a:p>
        </p:txBody>
      </p:sp>
      <p:pic>
        <p:nvPicPr>
          <p:cNvPr id="17" name="Content Placeholder 16" descr="AZMP02_eng.jpg"/>
          <p:cNvPicPr>
            <a:picLocks noGrp="1" noChangeAspect="1"/>
          </p:cNvPicPr>
          <p:nvPr>
            <p:ph idx="1"/>
          </p:nvPr>
        </p:nvPicPr>
        <p:blipFill>
          <a:blip r:embed="rId2"/>
          <a:srcRect l="-15966" r="-15966"/>
          <a:stretch>
            <a:fillRect/>
          </a:stretch>
        </p:blipFill>
        <p:spPr>
          <a:xfrm>
            <a:off x="818484" y="1392169"/>
            <a:ext cx="7188144" cy="4259641"/>
          </a:xfrm>
          <a:solidFill>
            <a:schemeClr val="bg1"/>
          </a:solidFill>
        </p:spPr>
      </p:pic>
      <p:sp>
        <p:nvSpPr>
          <p:cNvPr id="15" name="Slide Number Placeholder 14"/>
          <p:cNvSpPr>
            <a:spLocks noGrp="1"/>
          </p:cNvSpPr>
          <p:nvPr>
            <p:ph type="sldNum" sz="quarter" idx="12"/>
          </p:nvPr>
        </p:nvSpPr>
        <p:spPr/>
        <p:txBody>
          <a:bodyPr/>
          <a:lstStyle/>
          <a:p>
            <a:fld id="{B858C088-26E1-3C41-89C7-35C34C97A078}" type="slidenum">
              <a:rPr lang="en-US" smtClean="0"/>
              <a:pPr/>
              <a:t>5</a:t>
            </a:fld>
            <a:endParaRPr lang="en-US"/>
          </a:p>
        </p:txBody>
      </p:sp>
      <p:sp>
        <p:nvSpPr>
          <p:cNvPr id="16" name="TextBox 15"/>
          <p:cNvSpPr txBox="1"/>
          <p:nvPr/>
        </p:nvSpPr>
        <p:spPr>
          <a:xfrm>
            <a:off x="1812151" y="5684657"/>
            <a:ext cx="5457857" cy="369332"/>
          </a:xfrm>
          <a:prstGeom prst="rect">
            <a:avLst/>
          </a:prstGeom>
          <a:noFill/>
        </p:spPr>
        <p:txBody>
          <a:bodyPr wrap="none" rtlCol="0">
            <a:spAutoFit/>
          </a:bodyPr>
          <a:lstStyle/>
          <a:p>
            <a:r>
              <a:rPr lang="en-US" dirty="0" smtClean="0">
                <a:hlinkClick r:id="rId3"/>
              </a:rPr>
              <a:t>http://www.bio.gc.ca/science/monitoring-monitorage</a:t>
            </a:r>
            <a:endParaRPr lang="en-US" dirty="0"/>
          </a:p>
        </p:txBody>
      </p:sp>
      <p:sp>
        <p:nvSpPr>
          <p:cNvPr id="18" name="Oval 17"/>
          <p:cNvSpPr/>
          <p:nvPr/>
        </p:nvSpPr>
        <p:spPr>
          <a:xfrm>
            <a:off x="4181993" y="3317455"/>
            <a:ext cx="1696881" cy="1193412"/>
          </a:xfrm>
          <a:prstGeom prst="ellipse">
            <a:avLst/>
          </a:prstGeom>
          <a:noFill/>
          <a:ln w="381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p:cNvSpPr txBox="1"/>
          <p:nvPr/>
        </p:nvSpPr>
        <p:spPr>
          <a:xfrm>
            <a:off x="3470426" y="-21903"/>
            <a:ext cx="2317577" cy="369332"/>
          </a:xfrm>
          <a:prstGeom prst="rect">
            <a:avLst/>
          </a:prstGeom>
          <a:noFill/>
        </p:spPr>
        <p:txBody>
          <a:bodyPr wrap="none" rtlCol="0">
            <a:spAutoFit/>
          </a:bodyPr>
          <a:lstStyle/>
          <a:p>
            <a:r>
              <a:rPr lang="en-US" i="1" dirty="0" smtClean="0"/>
              <a:t>Basic Challenges …</a:t>
            </a:r>
            <a:endParaRPr lang="en-US" i="1" dirty="0"/>
          </a:p>
        </p:txBody>
      </p:sp>
    </p:spTree>
  </p:cSld>
  <p:clrMapOvr>
    <a:masterClrMapping/>
  </p:clrMapOvr>
  <mc:AlternateContent>
    <mc:Choice xmlns:mp="http://schemas.microsoft.com/office/mac/powerpoint/2008/main" Requires="mp">
      <mp:transition advClick="0" advTm="20000">
        <mp:cube/>
      </mp:transition>
    </mc:Choice>
    <mc:Fallback>
      <p:transition advClick="0" advTm="20000">
        <p:cover/>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26106" y="347472"/>
            <a:ext cx="9143999" cy="990600"/>
          </a:xfrm>
        </p:spPr>
        <p:txBody>
          <a:bodyPr>
            <a:noAutofit/>
          </a:bodyPr>
          <a:lstStyle/>
          <a:p>
            <a:pPr algn="ctr"/>
            <a:r>
              <a:rPr lang="en-US" sz="3200" dirty="0" smtClean="0">
                <a:latin typeface="Arial Narrow"/>
                <a:cs typeface="Arial Narrow"/>
              </a:rPr>
              <a:t>Avoiding intense fishing in Emerald Basin and on </a:t>
            </a:r>
            <a:r>
              <a:rPr lang="en-US" sz="3200" dirty="0" err="1" smtClean="0">
                <a:latin typeface="Arial Narrow"/>
                <a:cs typeface="Arial Narrow"/>
              </a:rPr>
              <a:t>Sambro</a:t>
            </a:r>
            <a:r>
              <a:rPr lang="en-US" sz="3200" dirty="0" smtClean="0">
                <a:latin typeface="Arial Narrow"/>
                <a:cs typeface="Arial Narrow"/>
              </a:rPr>
              <a:t> Bank</a:t>
            </a:r>
            <a:endParaRPr lang="en-US" sz="3200" dirty="0">
              <a:latin typeface="Arial Narrow"/>
              <a:cs typeface="Arial Narrow"/>
            </a:endParaRPr>
          </a:p>
        </p:txBody>
      </p:sp>
      <p:pic>
        <p:nvPicPr>
          <p:cNvPr id="5" name="Content Placeholder 4" descr="lg_img017.jpg"/>
          <p:cNvPicPr>
            <a:picLocks noGrp="1" noChangeAspect="1"/>
          </p:cNvPicPr>
          <p:nvPr>
            <p:ph idx="1"/>
          </p:nvPr>
        </p:nvPicPr>
        <p:blipFill>
          <a:blip r:embed="rId2"/>
          <a:srcRect l="-59" r="5826"/>
          <a:stretch>
            <a:fillRect/>
          </a:stretch>
        </p:blipFill>
        <p:spPr>
          <a:xfrm>
            <a:off x="1958890" y="1336870"/>
            <a:ext cx="5188094" cy="4177894"/>
          </a:xfrm>
        </p:spPr>
      </p:pic>
      <p:sp>
        <p:nvSpPr>
          <p:cNvPr id="6" name="TextBox 5"/>
          <p:cNvSpPr txBox="1"/>
          <p:nvPr/>
        </p:nvSpPr>
        <p:spPr>
          <a:xfrm>
            <a:off x="5049236" y="3980832"/>
            <a:ext cx="2199354" cy="1477328"/>
          </a:xfrm>
          <a:prstGeom prst="rect">
            <a:avLst/>
          </a:prstGeom>
          <a:noFill/>
        </p:spPr>
        <p:txBody>
          <a:bodyPr wrap="square" rtlCol="0">
            <a:spAutoFit/>
          </a:bodyPr>
          <a:lstStyle/>
          <a:p>
            <a:r>
              <a:rPr lang="en-US" dirty="0" smtClean="0">
                <a:solidFill>
                  <a:srgbClr val="FFFFFF"/>
                </a:solidFill>
                <a:effectLst>
                  <a:outerShdw blurRad="38100" dist="38100" dir="2700000" algn="tl">
                    <a:srgbClr val="000000">
                      <a:alpha val="43137"/>
                    </a:srgbClr>
                  </a:outerShdw>
                </a:effectLst>
              </a:rPr>
              <a:t>2010 FSRS/OTN Workshop + public consultations at Port Mouton &amp; </a:t>
            </a:r>
            <a:r>
              <a:rPr lang="en-US" dirty="0" err="1" smtClean="0">
                <a:solidFill>
                  <a:srgbClr val="FFFFFF"/>
                </a:solidFill>
                <a:effectLst>
                  <a:outerShdw blurRad="38100" dist="38100" dir="2700000" algn="tl">
                    <a:srgbClr val="000000">
                      <a:alpha val="43137"/>
                    </a:srgbClr>
                  </a:outerShdw>
                </a:effectLst>
              </a:rPr>
              <a:t>Sambro</a:t>
            </a:r>
            <a:endParaRPr lang="en-US" dirty="0">
              <a:solidFill>
                <a:srgbClr val="FFFFFF"/>
              </a:solidFill>
              <a:effectLst>
                <a:outerShdw blurRad="38100" dist="38100" dir="2700000" algn="tl">
                  <a:srgbClr val="000000">
                    <a:alpha val="43137"/>
                  </a:srgbClr>
                </a:outerShdw>
              </a:effectLst>
            </a:endParaRPr>
          </a:p>
        </p:txBody>
      </p:sp>
      <p:sp>
        <p:nvSpPr>
          <p:cNvPr id="10" name="Slide Number Placeholder 9"/>
          <p:cNvSpPr>
            <a:spLocks noGrp="1"/>
          </p:cNvSpPr>
          <p:nvPr>
            <p:ph type="sldNum" sz="quarter" idx="12"/>
          </p:nvPr>
        </p:nvSpPr>
        <p:spPr/>
        <p:txBody>
          <a:bodyPr/>
          <a:lstStyle/>
          <a:p>
            <a:fld id="{B858C088-26E1-3C41-89C7-35C34C97A078}" type="slidenum">
              <a:rPr lang="en-US" smtClean="0"/>
              <a:pPr/>
              <a:t>6</a:t>
            </a:fld>
            <a:endParaRPr lang="en-US"/>
          </a:p>
        </p:txBody>
      </p:sp>
      <p:sp>
        <p:nvSpPr>
          <p:cNvPr id="11" name="TextBox 10"/>
          <p:cNvSpPr txBox="1"/>
          <p:nvPr/>
        </p:nvSpPr>
        <p:spPr>
          <a:xfrm>
            <a:off x="4056755" y="3649998"/>
            <a:ext cx="1003429" cy="523220"/>
          </a:xfrm>
          <a:prstGeom prst="rect">
            <a:avLst/>
          </a:prstGeom>
          <a:noFill/>
        </p:spPr>
        <p:txBody>
          <a:bodyPr wrap="square" rtlCol="0">
            <a:spAutoFit/>
          </a:bodyPr>
          <a:lstStyle/>
          <a:p>
            <a:pPr algn="ctr"/>
            <a:r>
              <a:rPr lang="en-US" sz="1400" dirty="0" smtClean="0"/>
              <a:t>Emerald </a:t>
            </a:r>
          </a:p>
          <a:p>
            <a:pPr algn="ctr"/>
            <a:r>
              <a:rPr lang="en-US" sz="1400" dirty="0" smtClean="0"/>
              <a:t>Basin</a:t>
            </a:r>
            <a:endParaRPr lang="en-US" sz="1400" dirty="0"/>
          </a:p>
        </p:txBody>
      </p:sp>
      <p:sp>
        <p:nvSpPr>
          <p:cNvPr id="13" name="TextBox 12"/>
          <p:cNvSpPr txBox="1"/>
          <p:nvPr/>
        </p:nvSpPr>
        <p:spPr>
          <a:xfrm>
            <a:off x="2670859" y="3088844"/>
            <a:ext cx="968033" cy="523220"/>
          </a:xfrm>
          <a:prstGeom prst="rect">
            <a:avLst/>
          </a:prstGeom>
          <a:noFill/>
        </p:spPr>
        <p:txBody>
          <a:bodyPr wrap="square" rtlCol="0">
            <a:spAutoFit/>
          </a:bodyPr>
          <a:lstStyle/>
          <a:p>
            <a:pPr algn="ctr"/>
            <a:r>
              <a:rPr lang="en-US" sz="1400" dirty="0" err="1" smtClean="0"/>
              <a:t>Sambro</a:t>
            </a:r>
            <a:endParaRPr lang="en-US" sz="1400" dirty="0" smtClean="0"/>
          </a:p>
          <a:p>
            <a:pPr algn="ctr"/>
            <a:r>
              <a:rPr lang="en-US" sz="1400" dirty="0" smtClean="0"/>
              <a:t>Bank</a:t>
            </a:r>
            <a:endParaRPr lang="en-US" sz="1400" dirty="0"/>
          </a:p>
        </p:txBody>
      </p:sp>
      <p:sp>
        <p:nvSpPr>
          <p:cNvPr id="18" name="TextBox 17"/>
          <p:cNvSpPr txBox="1"/>
          <p:nvPr/>
        </p:nvSpPr>
        <p:spPr>
          <a:xfrm>
            <a:off x="1936089" y="5529756"/>
            <a:ext cx="5252134" cy="369332"/>
          </a:xfrm>
          <a:prstGeom prst="rect">
            <a:avLst/>
          </a:prstGeom>
          <a:noFill/>
        </p:spPr>
        <p:txBody>
          <a:bodyPr wrap="none" rtlCol="0">
            <a:spAutoFit/>
          </a:bodyPr>
          <a:lstStyle/>
          <a:p>
            <a:r>
              <a:rPr lang="en-US" dirty="0" smtClean="0">
                <a:hlinkClick r:id="rId3"/>
              </a:rPr>
              <a:t>www.mar.dfo-mpo.gc.ca</a:t>
            </a:r>
            <a:r>
              <a:rPr lang="en-US" dirty="0" smtClean="0"/>
              <a:t> Atlas of Human Activities</a:t>
            </a:r>
            <a:endParaRPr lang="en-US" dirty="0"/>
          </a:p>
        </p:txBody>
      </p:sp>
      <p:cxnSp>
        <p:nvCxnSpPr>
          <p:cNvPr id="15" name="Straight Arrow Connector 14"/>
          <p:cNvCxnSpPr/>
          <p:nvPr/>
        </p:nvCxnSpPr>
        <p:spPr>
          <a:xfrm>
            <a:off x="3393761" y="3406363"/>
            <a:ext cx="306532" cy="200058"/>
          </a:xfrm>
          <a:prstGeom prst="straightConnector1">
            <a:avLst/>
          </a:prstGeom>
          <a:ln w="19050">
            <a:solidFill>
              <a:schemeClr val="tx1"/>
            </a:solidFill>
            <a:tailEnd type="triangle" w="med" len="sm"/>
          </a:ln>
          <a:effectLst>
            <a:outerShdw blurRad="50800" dist="38100" dir="2700000" algn="tl"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rot="10800000">
            <a:off x="3918382" y="3732504"/>
            <a:ext cx="355441" cy="232685"/>
          </a:xfrm>
          <a:prstGeom prst="straightConnector1">
            <a:avLst/>
          </a:prstGeom>
          <a:ln w="19050">
            <a:solidFill>
              <a:schemeClr val="tx1"/>
            </a:solidFill>
            <a:tailEnd type="triangle" w="med" len="sm"/>
          </a:ln>
          <a:effectLst>
            <a:outerShdw blurRad="50800" dist="38100" dir="2700000" algn="tl"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sp>
        <p:nvSpPr>
          <p:cNvPr id="30" name="TextBox 29"/>
          <p:cNvSpPr txBox="1"/>
          <p:nvPr/>
        </p:nvSpPr>
        <p:spPr>
          <a:xfrm>
            <a:off x="3470426" y="-21903"/>
            <a:ext cx="2317577" cy="369332"/>
          </a:xfrm>
          <a:prstGeom prst="rect">
            <a:avLst/>
          </a:prstGeom>
          <a:noFill/>
        </p:spPr>
        <p:txBody>
          <a:bodyPr wrap="none" rtlCol="0">
            <a:spAutoFit/>
          </a:bodyPr>
          <a:lstStyle/>
          <a:p>
            <a:r>
              <a:rPr lang="en-US" i="1" dirty="0" smtClean="0"/>
              <a:t>Basic Challenges …</a:t>
            </a:r>
            <a:endParaRPr lang="en-US" i="1" dirty="0"/>
          </a:p>
        </p:txBody>
      </p:sp>
    </p:spTree>
  </p:cSld>
  <p:clrMapOvr>
    <a:masterClrMapping/>
  </p:clrMapOvr>
  <mc:AlternateContent>
    <mc:Choice xmlns:mp="http://schemas.microsoft.com/office/mac/powerpoint/2008/main" Requires="mp">
      <mp:transition advClick="0" advTm="20000">
        <mp:cube/>
      </mp:transition>
    </mc:Choice>
    <mc:Fallback>
      <p:transition advClick="0" advTm="20000">
        <p:cover/>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3" name="Content Placeholder 32" descr="hfxline.png"/>
          <p:cNvPicPr>
            <a:picLocks noGrp="1" noChangeAspect="1"/>
          </p:cNvPicPr>
          <p:nvPr>
            <p:ph idx="1"/>
          </p:nvPr>
        </p:nvPicPr>
        <p:blipFill>
          <a:blip r:embed="rId3"/>
          <a:srcRect l="26486" t="6341" r="18735"/>
          <a:stretch>
            <a:fillRect/>
          </a:stretch>
        </p:blipFill>
        <p:spPr>
          <a:xfrm>
            <a:off x="1350386" y="1382812"/>
            <a:ext cx="3825056" cy="4567528"/>
          </a:xfrm>
        </p:spPr>
      </p:pic>
      <p:sp>
        <p:nvSpPr>
          <p:cNvPr id="2" name="Title 1"/>
          <p:cNvSpPr>
            <a:spLocks noGrp="1"/>
          </p:cNvSpPr>
          <p:nvPr>
            <p:ph type="title"/>
          </p:nvPr>
        </p:nvSpPr>
        <p:spPr>
          <a:xfrm>
            <a:off x="78500" y="347900"/>
            <a:ext cx="9168119" cy="990600"/>
          </a:xfrm>
        </p:spPr>
        <p:txBody>
          <a:bodyPr>
            <a:noAutofit/>
          </a:bodyPr>
          <a:lstStyle/>
          <a:p>
            <a:pPr algn="ctr"/>
            <a:r>
              <a:rPr lang="en-US" sz="3800" i="1" dirty="0" smtClean="0">
                <a:latin typeface="Arial Narrow"/>
                <a:cs typeface="Arial Narrow"/>
              </a:rPr>
              <a:t>A massive undertaking that took 4 years to complete</a:t>
            </a:r>
            <a:r>
              <a:rPr lang="en-US" i="1" dirty="0" smtClean="0">
                <a:latin typeface="Arial Narrow"/>
                <a:cs typeface="Arial Narrow"/>
              </a:rPr>
              <a:t>!</a:t>
            </a:r>
            <a:endParaRPr lang="en-US" sz="3600" dirty="0" smtClean="0">
              <a:latin typeface="Arial Narrow"/>
              <a:cs typeface="Arial Narrow"/>
            </a:endParaRPr>
          </a:p>
        </p:txBody>
      </p:sp>
      <p:sp>
        <p:nvSpPr>
          <p:cNvPr id="6" name="TextBox 5"/>
          <p:cNvSpPr txBox="1"/>
          <p:nvPr/>
        </p:nvSpPr>
        <p:spPr>
          <a:xfrm>
            <a:off x="3221708" y="1533435"/>
            <a:ext cx="813043" cy="523220"/>
          </a:xfrm>
          <a:prstGeom prst="rect">
            <a:avLst/>
          </a:prstGeom>
          <a:noFill/>
        </p:spPr>
        <p:txBody>
          <a:bodyPr wrap="none" rtlCol="0">
            <a:spAutoFit/>
          </a:bodyPr>
          <a:lstStyle/>
          <a:p>
            <a:pPr algn="ctr"/>
            <a:r>
              <a:rPr lang="en-US" sz="1400" dirty="0" smtClean="0">
                <a:solidFill>
                  <a:schemeClr val="bg1"/>
                </a:solidFill>
                <a:effectLst>
                  <a:outerShdw blurRad="38100" dist="38100" dir="2700000" algn="tl">
                    <a:srgbClr val="000000">
                      <a:alpha val="43137"/>
                    </a:srgbClr>
                  </a:outerShdw>
                </a:effectLst>
              </a:rPr>
              <a:t>Halifax</a:t>
            </a:r>
          </a:p>
          <a:p>
            <a:pPr algn="ctr"/>
            <a:r>
              <a:rPr lang="en-US" sz="1400" dirty="0" err="1" smtClean="0">
                <a:solidFill>
                  <a:schemeClr val="bg1"/>
                </a:solidFill>
                <a:effectLst>
                  <a:outerShdw blurRad="38100" dist="38100" dir="2700000" algn="tl">
                    <a:srgbClr val="000000">
                      <a:alpha val="43137"/>
                    </a:srgbClr>
                  </a:outerShdw>
                </a:effectLst>
              </a:rPr>
              <a:t>harbour</a:t>
            </a:r>
            <a:r>
              <a:rPr lang="en-US" sz="1400" dirty="0" smtClean="0">
                <a:solidFill>
                  <a:schemeClr val="bg1"/>
                </a:solidFill>
                <a:effectLst>
                  <a:outerShdw blurRad="38100" dist="38100" dir="2700000" algn="tl">
                    <a:srgbClr val="000000">
                      <a:alpha val="43137"/>
                    </a:srgbClr>
                  </a:outerShdw>
                </a:effectLst>
              </a:rPr>
              <a:t> </a:t>
            </a:r>
            <a:endParaRPr lang="en-US" sz="1400" dirty="0">
              <a:solidFill>
                <a:schemeClr val="bg1"/>
              </a:solidFill>
              <a:effectLst>
                <a:outerShdw blurRad="38100" dist="38100" dir="2700000" algn="tl">
                  <a:srgbClr val="000000">
                    <a:alpha val="43137"/>
                  </a:srgbClr>
                </a:outerShdw>
              </a:effectLst>
            </a:endParaRPr>
          </a:p>
        </p:txBody>
      </p:sp>
      <p:sp>
        <p:nvSpPr>
          <p:cNvPr id="16" name="TextBox 15"/>
          <p:cNvSpPr txBox="1"/>
          <p:nvPr/>
        </p:nvSpPr>
        <p:spPr>
          <a:xfrm>
            <a:off x="1924082" y="4863698"/>
            <a:ext cx="1069524" cy="523220"/>
          </a:xfrm>
          <a:prstGeom prst="rect">
            <a:avLst/>
          </a:prstGeom>
          <a:noFill/>
        </p:spPr>
        <p:txBody>
          <a:bodyPr wrap="none" rtlCol="0">
            <a:spAutoFit/>
          </a:bodyPr>
          <a:lstStyle/>
          <a:p>
            <a:r>
              <a:rPr lang="en-US" sz="1400" dirty="0" smtClean="0">
                <a:solidFill>
                  <a:srgbClr val="FFFFFF"/>
                </a:solidFill>
                <a:effectLst>
                  <a:outerShdw blurRad="38100" dist="38100" dir="2700000" algn="tl">
                    <a:srgbClr val="000000">
                      <a:alpha val="43137"/>
                    </a:srgbClr>
                  </a:outerShdw>
                </a:effectLst>
              </a:rPr>
              <a:t>continental </a:t>
            </a:r>
          </a:p>
          <a:p>
            <a:r>
              <a:rPr lang="en-US" sz="1400" dirty="0" smtClean="0">
                <a:solidFill>
                  <a:srgbClr val="FFFFFF"/>
                </a:solidFill>
                <a:effectLst>
                  <a:outerShdw blurRad="38100" dist="38100" dir="2700000" algn="tl">
                    <a:srgbClr val="000000">
                      <a:alpha val="43137"/>
                    </a:srgbClr>
                  </a:outerShdw>
                </a:effectLst>
              </a:rPr>
              <a:t>shelf break</a:t>
            </a:r>
            <a:endParaRPr lang="en-US" sz="1400" dirty="0">
              <a:solidFill>
                <a:srgbClr val="FFFFFF"/>
              </a:solidFill>
              <a:effectLst>
                <a:outerShdw blurRad="38100" dist="38100" dir="2700000" algn="tl">
                  <a:srgbClr val="000000">
                    <a:alpha val="43137"/>
                  </a:srgbClr>
                </a:outerShdw>
              </a:effectLst>
            </a:endParaRPr>
          </a:p>
        </p:txBody>
      </p:sp>
      <p:sp>
        <p:nvSpPr>
          <p:cNvPr id="18" name="Slide Number Placeholder 17"/>
          <p:cNvSpPr>
            <a:spLocks noGrp="1"/>
          </p:cNvSpPr>
          <p:nvPr>
            <p:ph type="sldNum" sz="quarter" idx="12"/>
          </p:nvPr>
        </p:nvSpPr>
        <p:spPr>
          <a:xfrm>
            <a:off x="7620000" y="-12692"/>
            <a:ext cx="1066800" cy="329184"/>
          </a:xfrm>
        </p:spPr>
        <p:txBody>
          <a:bodyPr/>
          <a:lstStyle/>
          <a:p>
            <a:fld id="{B858C088-26E1-3C41-89C7-35C34C97A078}" type="slidenum">
              <a:rPr lang="en-US" smtClean="0"/>
              <a:pPr/>
              <a:t>7</a:t>
            </a:fld>
            <a:endParaRPr lang="en-US" dirty="0"/>
          </a:p>
        </p:txBody>
      </p:sp>
      <p:sp>
        <p:nvSpPr>
          <p:cNvPr id="19" name="TextBox 18"/>
          <p:cNvSpPr txBox="1"/>
          <p:nvPr/>
        </p:nvSpPr>
        <p:spPr>
          <a:xfrm>
            <a:off x="1899175" y="1838986"/>
            <a:ext cx="1069524" cy="523220"/>
          </a:xfrm>
          <a:prstGeom prst="rect">
            <a:avLst/>
          </a:prstGeom>
          <a:noFill/>
        </p:spPr>
        <p:txBody>
          <a:bodyPr wrap="none" rtlCol="0">
            <a:spAutoFit/>
          </a:bodyPr>
          <a:lstStyle/>
          <a:p>
            <a:pPr algn="ctr"/>
            <a:r>
              <a:rPr lang="en-US" sz="1400" dirty="0" smtClean="0">
                <a:solidFill>
                  <a:srgbClr val="FFFFFF"/>
                </a:solidFill>
                <a:effectLst>
                  <a:outerShdw blurRad="38100" dist="38100" dir="2700000" algn="tl">
                    <a:srgbClr val="000000">
                      <a:alpha val="43137"/>
                    </a:srgbClr>
                  </a:outerShdw>
                </a:effectLst>
              </a:rPr>
              <a:t>1</a:t>
            </a:r>
            <a:r>
              <a:rPr lang="en-US" sz="1400" baseline="30000" dirty="0" smtClean="0">
                <a:solidFill>
                  <a:srgbClr val="FFFFFF"/>
                </a:solidFill>
                <a:effectLst>
                  <a:outerShdw blurRad="38100" dist="38100" dir="2700000" algn="tl">
                    <a:srgbClr val="000000">
                      <a:alpha val="43137"/>
                    </a:srgbClr>
                  </a:outerShdw>
                </a:effectLst>
              </a:rPr>
              <a:t>st</a:t>
            </a:r>
            <a:r>
              <a:rPr lang="en-US" sz="1400" dirty="0" smtClean="0">
                <a:solidFill>
                  <a:srgbClr val="FFFFFF"/>
                </a:solidFill>
                <a:effectLst>
                  <a:outerShdw blurRad="38100" dist="38100" dir="2700000" algn="tl">
                    <a:srgbClr val="000000">
                      <a:alpha val="43137"/>
                    </a:srgbClr>
                  </a:outerShdw>
                </a:effectLst>
              </a:rPr>
              <a:t> receiver </a:t>
            </a:r>
          </a:p>
          <a:p>
            <a:pPr algn="ctr"/>
            <a:r>
              <a:rPr lang="en-US" sz="1400" dirty="0" smtClean="0">
                <a:solidFill>
                  <a:srgbClr val="FFFFFF"/>
                </a:solidFill>
                <a:effectLst>
                  <a:outerShdw blurRad="38100" dist="38100" dir="2700000" algn="tl">
                    <a:srgbClr val="000000">
                      <a:alpha val="43137"/>
                    </a:srgbClr>
                  </a:outerShdw>
                </a:effectLst>
              </a:rPr>
              <a:t>April 2008</a:t>
            </a:r>
            <a:endParaRPr lang="en-US" sz="1400" dirty="0">
              <a:solidFill>
                <a:srgbClr val="FFFFFF"/>
              </a:solidFill>
              <a:effectLst>
                <a:outerShdw blurRad="38100" dist="38100" dir="2700000" algn="tl">
                  <a:srgbClr val="000000">
                    <a:alpha val="43137"/>
                  </a:srgbClr>
                </a:outerShdw>
              </a:effectLst>
            </a:endParaRPr>
          </a:p>
        </p:txBody>
      </p:sp>
      <p:sp>
        <p:nvSpPr>
          <p:cNvPr id="20" name="TextBox 19"/>
          <p:cNvSpPr txBox="1"/>
          <p:nvPr/>
        </p:nvSpPr>
        <p:spPr>
          <a:xfrm>
            <a:off x="3149947" y="4851243"/>
            <a:ext cx="1583261" cy="523220"/>
          </a:xfrm>
          <a:prstGeom prst="rect">
            <a:avLst/>
          </a:prstGeom>
          <a:noFill/>
        </p:spPr>
        <p:txBody>
          <a:bodyPr wrap="square" rtlCol="0">
            <a:spAutoFit/>
          </a:bodyPr>
          <a:lstStyle/>
          <a:p>
            <a:pPr algn="ctr"/>
            <a:r>
              <a:rPr lang="en-US" sz="1400" dirty="0" smtClean="0">
                <a:solidFill>
                  <a:srgbClr val="FFFFFF"/>
                </a:solidFill>
                <a:effectLst>
                  <a:outerShdw blurRad="38100" dist="38100" dir="2700000" algn="tl">
                    <a:srgbClr val="000000">
                      <a:alpha val="43137"/>
                    </a:srgbClr>
                  </a:outerShdw>
                </a:effectLst>
              </a:rPr>
              <a:t>265</a:t>
            </a:r>
            <a:r>
              <a:rPr lang="en-US" sz="1400" baseline="30000" dirty="0" smtClean="0">
                <a:solidFill>
                  <a:srgbClr val="FFFFFF"/>
                </a:solidFill>
                <a:effectLst>
                  <a:outerShdw blurRad="38100" dist="38100" dir="2700000" algn="tl">
                    <a:srgbClr val="000000">
                      <a:alpha val="43137"/>
                    </a:srgbClr>
                  </a:outerShdw>
                </a:effectLst>
              </a:rPr>
              <a:t>th</a:t>
            </a:r>
            <a:r>
              <a:rPr lang="en-US" sz="1400" dirty="0" smtClean="0">
                <a:solidFill>
                  <a:srgbClr val="FFFFFF"/>
                </a:solidFill>
                <a:effectLst>
                  <a:outerShdw blurRad="38100" dist="38100" dir="2700000" algn="tl">
                    <a:srgbClr val="000000">
                      <a:alpha val="43137"/>
                    </a:srgbClr>
                  </a:outerShdw>
                </a:effectLst>
              </a:rPr>
              <a:t> receiver </a:t>
            </a:r>
          </a:p>
          <a:p>
            <a:pPr algn="ctr"/>
            <a:r>
              <a:rPr lang="en-US" sz="1400" dirty="0" smtClean="0">
                <a:solidFill>
                  <a:srgbClr val="FFFFFF"/>
                </a:solidFill>
                <a:effectLst>
                  <a:outerShdw blurRad="38100" dist="38100" dir="2700000" algn="tl">
                    <a:srgbClr val="000000">
                      <a:alpha val="43137"/>
                    </a:srgbClr>
                  </a:outerShdw>
                </a:effectLst>
              </a:rPr>
              <a:t>May 2012</a:t>
            </a:r>
          </a:p>
        </p:txBody>
      </p:sp>
      <p:pic>
        <p:nvPicPr>
          <p:cNvPr id="21" name="Picture 20" descr="index_HFX.png"/>
          <p:cNvPicPr>
            <a:picLocks noChangeAspect="1"/>
          </p:cNvPicPr>
          <p:nvPr/>
        </p:nvPicPr>
        <p:blipFill>
          <a:blip r:embed="rId4"/>
          <a:srcRect t="11073" b="21038"/>
          <a:stretch>
            <a:fillRect/>
          </a:stretch>
        </p:blipFill>
        <p:spPr>
          <a:xfrm>
            <a:off x="6332948" y="1408770"/>
            <a:ext cx="1597798" cy="1084744"/>
          </a:xfrm>
          <a:prstGeom prst="rect">
            <a:avLst/>
          </a:prstGeom>
        </p:spPr>
      </p:pic>
      <p:sp>
        <p:nvSpPr>
          <p:cNvPr id="22" name="TextBox 21"/>
          <p:cNvSpPr txBox="1"/>
          <p:nvPr/>
        </p:nvSpPr>
        <p:spPr>
          <a:xfrm>
            <a:off x="6492330" y="2568770"/>
            <a:ext cx="1427895" cy="830997"/>
          </a:xfrm>
          <a:prstGeom prst="rect">
            <a:avLst/>
          </a:prstGeom>
          <a:noFill/>
        </p:spPr>
        <p:txBody>
          <a:bodyPr wrap="none" rtlCol="0">
            <a:spAutoFit/>
          </a:bodyPr>
          <a:lstStyle/>
          <a:p>
            <a:pPr algn="ctr"/>
            <a:r>
              <a:rPr lang="en-US" sz="1600" dirty="0" smtClean="0">
                <a:solidFill>
                  <a:schemeClr val="tx2"/>
                </a:solidFill>
              </a:rPr>
              <a:t>59+ missions</a:t>
            </a:r>
          </a:p>
          <a:p>
            <a:pPr algn="ctr"/>
            <a:r>
              <a:rPr lang="en-US" sz="1600" dirty="0" smtClean="0">
                <a:solidFill>
                  <a:schemeClr val="tx2"/>
                </a:solidFill>
              </a:rPr>
              <a:t>265 moorings</a:t>
            </a:r>
          </a:p>
          <a:p>
            <a:pPr algn="ctr"/>
            <a:r>
              <a:rPr lang="en-US" sz="1600" dirty="0" smtClean="0">
                <a:solidFill>
                  <a:schemeClr val="tx2"/>
                </a:solidFill>
              </a:rPr>
              <a:t>205 km long</a:t>
            </a:r>
            <a:endParaRPr lang="en-US" sz="1600" dirty="0">
              <a:solidFill>
                <a:schemeClr val="tx2"/>
              </a:solidFill>
            </a:endParaRPr>
          </a:p>
        </p:txBody>
      </p:sp>
      <p:sp>
        <p:nvSpPr>
          <p:cNvPr id="28" name="TextBox 27"/>
          <p:cNvSpPr txBox="1"/>
          <p:nvPr/>
        </p:nvSpPr>
        <p:spPr>
          <a:xfrm>
            <a:off x="2152914" y="3144389"/>
            <a:ext cx="2214906" cy="1015663"/>
          </a:xfrm>
          <a:prstGeom prst="rect">
            <a:avLst/>
          </a:prstGeom>
          <a:noFill/>
        </p:spPr>
        <p:txBody>
          <a:bodyPr wrap="square" rtlCol="0">
            <a:spAutoFit/>
          </a:bodyPr>
          <a:lstStyle/>
          <a:p>
            <a:pPr algn="ctr"/>
            <a:r>
              <a:rPr lang="en-US" sz="2000" b="1" dirty="0" smtClean="0">
                <a:solidFill>
                  <a:srgbClr val="FFFF00"/>
                </a:solidFill>
                <a:effectLst>
                  <a:outerShdw blurRad="38100" dist="38100" dir="2700000" algn="tl">
                    <a:srgbClr val="000000">
                      <a:alpha val="43137"/>
                    </a:srgbClr>
                  </a:outerShdw>
                </a:effectLst>
              </a:rPr>
              <a:t>1</a:t>
            </a:r>
            <a:r>
              <a:rPr lang="en-US" sz="2000" b="1" baseline="30000" dirty="0" smtClean="0">
                <a:solidFill>
                  <a:srgbClr val="FFFF00"/>
                </a:solidFill>
                <a:effectLst>
                  <a:outerShdw blurRad="38100" dist="38100" dir="2700000" algn="tl">
                    <a:srgbClr val="000000">
                      <a:alpha val="43137"/>
                    </a:srgbClr>
                  </a:outerShdw>
                </a:effectLst>
              </a:rPr>
              <a:t>st</a:t>
            </a:r>
            <a:r>
              <a:rPr lang="en-US" sz="2000" b="1" dirty="0" smtClean="0">
                <a:solidFill>
                  <a:srgbClr val="FFFF00"/>
                </a:solidFill>
                <a:effectLst>
                  <a:outerShdw blurRad="38100" dist="38100" dir="2700000" algn="tl">
                    <a:srgbClr val="000000">
                      <a:alpha val="43137"/>
                    </a:srgbClr>
                  </a:outerShdw>
                </a:effectLst>
              </a:rPr>
              <a:t> full offload of all receivers </a:t>
            </a:r>
          </a:p>
          <a:p>
            <a:pPr algn="ctr"/>
            <a:r>
              <a:rPr lang="en-US" sz="2000" b="1" dirty="0" smtClean="0">
                <a:solidFill>
                  <a:srgbClr val="FFFF00"/>
                </a:solidFill>
                <a:effectLst>
                  <a:outerShdw blurRad="38100" dist="38100" dir="2700000" algn="tl">
                    <a:srgbClr val="000000">
                      <a:alpha val="43137"/>
                    </a:srgbClr>
                  </a:outerShdw>
                </a:effectLst>
              </a:rPr>
              <a:t>Nov 2013</a:t>
            </a:r>
          </a:p>
        </p:txBody>
      </p:sp>
      <p:pic>
        <p:nvPicPr>
          <p:cNvPr id="29" name="Picture 28" descr="Screen Shot 2013-02-09 at 11.06.52 PM.png"/>
          <p:cNvPicPr>
            <a:picLocks noChangeAspect="1"/>
          </p:cNvPicPr>
          <p:nvPr/>
        </p:nvPicPr>
        <p:blipFill>
          <a:blip r:embed="rId5"/>
          <a:stretch>
            <a:fillRect/>
          </a:stretch>
        </p:blipFill>
        <p:spPr>
          <a:xfrm>
            <a:off x="5650502" y="3849057"/>
            <a:ext cx="2920365" cy="1809115"/>
          </a:xfrm>
          <a:prstGeom prst="rect">
            <a:avLst/>
          </a:prstGeom>
        </p:spPr>
      </p:pic>
      <p:sp>
        <p:nvSpPr>
          <p:cNvPr id="30" name="TextBox 29"/>
          <p:cNvSpPr txBox="1"/>
          <p:nvPr/>
        </p:nvSpPr>
        <p:spPr>
          <a:xfrm>
            <a:off x="5513765" y="5616528"/>
            <a:ext cx="3251536" cy="369332"/>
          </a:xfrm>
          <a:prstGeom prst="rect">
            <a:avLst/>
          </a:prstGeom>
          <a:noFill/>
        </p:spPr>
        <p:txBody>
          <a:bodyPr wrap="none" rtlCol="0">
            <a:spAutoFit/>
          </a:bodyPr>
          <a:lstStyle/>
          <a:p>
            <a:r>
              <a:rPr lang="en-US" dirty="0" smtClean="0">
                <a:solidFill>
                  <a:schemeClr val="tx2"/>
                </a:solidFill>
              </a:rPr>
              <a:t>Ian </a:t>
            </a:r>
            <a:r>
              <a:rPr lang="en-US" dirty="0" err="1" smtClean="0">
                <a:solidFill>
                  <a:schemeClr val="tx2"/>
                </a:solidFill>
              </a:rPr>
              <a:t>Beveridge</a:t>
            </a:r>
            <a:r>
              <a:rPr lang="en-US" dirty="0" smtClean="0">
                <a:solidFill>
                  <a:schemeClr val="tx2"/>
                </a:solidFill>
              </a:rPr>
              <a:t>, Duncan Bates</a:t>
            </a:r>
          </a:p>
        </p:txBody>
      </p:sp>
      <p:sp>
        <p:nvSpPr>
          <p:cNvPr id="31" name="TextBox 30"/>
          <p:cNvSpPr txBox="1"/>
          <p:nvPr/>
        </p:nvSpPr>
        <p:spPr>
          <a:xfrm>
            <a:off x="5727942" y="3314765"/>
            <a:ext cx="2748934" cy="420628"/>
          </a:xfrm>
          <a:prstGeom prst="rect">
            <a:avLst/>
          </a:prstGeom>
          <a:noFill/>
        </p:spPr>
        <p:txBody>
          <a:bodyPr wrap="none" rtlCol="0">
            <a:spAutoFit/>
          </a:bodyPr>
          <a:lstStyle/>
          <a:p>
            <a:r>
              <a:rPr lang="en-US" sz="3200" baseline="-25000" dirty="0" smtClean="0">
                <a:solidFill>
                  <a:schemeClr val="tx2"/>
                </a:solidFill>
              </a:rPr>
              <a:t>OTN Field Ops Team</a:t>
            </a:r>
            <a:endParaRPr lang="en-US" sz="3200" baseline="-25000" dirty="0">
              <a:solidFill>
                <a:schemeClr val="tx2"/>
              </a:solidFill>
            </a:endParaRPr>
          </a:p>
        </p:txBody>
      </p:sp>
      <p:pic>
        <p:nvPicPr>
          <p:cNvPr id="34" name="Picture 33" descr="Screen Shot 2013-02-10 at 7.31.39 AM.png"/>
          <p:cNvPicPr>
            <a:picLocks noChangeAspect="1"/>
          </p:cNvPicPr>
          <p:nvPr/>
        </p:nvPicPr>
        <p:blipFill>
          <a:blip r:embed="rId6"/>
          <a:stretch>
            <a:fillRect/>
          </a:stretch>
        </p:blipFill>
        <p:spPr>
          <a:xfrm>
            <a:off x="4029984" y="5426805"/>
            <a:ext cx="1145458" cy="524694"/>
          </a:xfrm>
          <a:prstGeom prst="rect">
            <a:avLst/>
          </a:prstGeom>
        </p:spPr>
      </p:pic>
      <p:sp>
        <p:nvSpPr>
          <p:cNvPr id="17" name="TextBox 16"/>
          <p:cNvSpPr txBox="1"/>
          <p:nvPr/>
        </p:nvSpPr>
        <p:spPr>
          <a:xfrm>
            <a:off x="3470426" y="-21903"/>
            <a:ext cx="2317577" cy="369332"/>
          </a:xfrm>
          <a:prstGeom prst="rect">
            <a:avLst/>
          </a:prstGeom>
          <a:noFill/>
        </p:spPr>
        <p:txBody>
          <a:bodyPr wrap="none" rtlCol="0">
            <a:spAutoFit/>
          </a:bodyPr>
          <a:lstStyle/>
          <a:p>
            <a:r>
              <a:rPr lang="en-US" i="1" dirty="0" smtClean="0"/>
              <a:t>Basic Challenges …</a:t>
            </a:r>
            <a:endParaRPr lang="en-US" i="1" dirty="0"/>
          </a:p>
        </p:txBody>
      </p:sp>
      <p:sp>
        <p:nvSpPr>
          <p:cNvPr id="23" name="TextBox 22"/>
          <p:cNvSpPr txBox="1"/>
          <p:nvPr/>
        </p:nvSpPr>
        <p:spPr>
          <a:xfrm>
            <a:off x="2958852" y="6340600"/>
            <a:ext cx="4034991" cy="369332"/>
          </a:xfrm>
          <a:prstGeom prst="rect">
            <a:avLst/>
          </a:prstGeom>
          <a:noFill/>
        </p:spPr>
        <p:txBody>
          <a:bodyPr wrap="none" rtlCol="0">
            <a:spAutoFit/>
          </a:bodyPr>
          <a:lstStyle/>
          <a:p>
            <a:r>
              <a:rPr lang="en-US" dirty="0" smtClean="0"/>
              <a:t>290 unique tags – 175,621 detections</a:t>
            </a:r>
            <a:endParaRPr lang="en-US" dirty="0"/>
          </a:p>
        </p:txBody>
      </p:sp>
    </p:spTree>
  </p:cSld>
  <p:clrMapOvr>
    <a:masterClrMapping/>
  </p:clrMapOvr>
  <mc:AlternateContent>
    <mc:Choice xmlns:mp="http://schemas.microsoft.com/office/mac/powerpoint/2008/main" Requires="mp">
      <mp:transition advClick="0" advTm="20000">
        <mp:cube/>
      </mp:transition>
    </mc:Choice>
    <mc:Fallback>
      <p:transition advClick="0" advTm="20000">
        <p:cover/>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3600" i="1" dirty="0" err="1" smtClean="0">
                <a:latin typeface="Times New Roman"/>
                <a:cs typeface="Times New Roman"/>
              </a:rPr>
              <a:t>Acipenser</a:t>
            </a:r>
            <a:r>
              <a:rPr lang="en-US" sz="3600" i="1" dirty="0" smtClean="0">
                <a:latin typeface="Times New Roman"/>
                <a:cs typeface="Times New Roman"/>
              </a:rPr>
              <a:t> </a:t>
            </a:r>
            <a:r>
              <a:rPr lang="en-US" sz="3600" i="1" dirty="0" err="1" smtClean="0">
                <a:latin typeface="Times New Roman"/>
                <a:cs typeface="Times New Roman"/>
              </a:rPr>
              <a:t>oxyrinchus</a:t>
            </a:r>
            <a:r>
              <a:rPr lang="en-US" sz="3600" dirty="0" smtClean="0"/>
              <a:t> / Atlantic sturgeon</a:t>
            </a:r>
            <a:endParaRPr lang="en-US" sz="3600" dirty="0"/>
          </a:p>
        </p:txBody>
      </p:sp>
      <p:sp>
        <p:nvSpPr>
          <p:cNvPr id="3" name="Content Placeholder 2"/>
          <p:cNvSpPr>
            <a:spLocks noGrp="1"/>
          </p:cNvSpPr>
          <p:nvPr>
            <p:ph sz="half" idx="1"/>
          </p:nvPr>
        </p:nvSpPr>
        <p:spPr/>
        <p:txBody>
          <a:bodyPr/>
          <a:lstStyle/>
          <a:p>
            <a:r>
              <a:rPr lang="en-US" dirty="0" smtClean="0"/>
              <a:t>Acadia University </a:t>
            </a:r>
            <a:r>
              <a:rPr lang="en-US" sz="1800" dirty="0" smtClean="0"/>
              <a:t>(</a:t>
            </a:r>
            <a:r>
              <a:rPr lang="en-US" sz="1800" dirty="0" smtClean="0">
                <a:hlinkClick r:id="rId2"/>
              </a:rPr>
              <a:t>MPD</a:t>
            </a:r>
            <a:r>
              <a:rPr lang="en-US" sz="1800" dirty="0" smtClean="0"/>
              <a:t>)</a:t>
            </a:r>
            <a:endParaRPr lang="en-US" dirty="0" smtClean="0"/>
          </a:p>
          <a:p>
            <a:r>
              <a:rPr lang="en-US" dirty="0" smtClean="0"/>
              <a:t>Delaware State University </a:t>
            </a:r>
            <a:r>
              <a:rPr lang="en-US" sz="1800" dirty="0" smtClean="0"/>
              <a:t>(</a:t>
            </a:r>
            <a:r>
              <a:rPr lang="en-US" sz="1800" dirty="0" smtClean="0">
                <a:hlinkClick r:id="rId3"/>
              </a:rPr>
              <a:t>DAS</a:t>
            </a:r>
            <a:r>
              <a:rPr lang="en-US" sz="1800" dirty="0" smtClean="0"/>
              <a:t>)</a:t>
            </a:r>
            <a:endParaRPr lang="en-US" dirty="0"/>
          </a:p>
        </p:txBody>
      </p:sp>
      <p:pic>
        <p:nvPicPr>
          <p:cNvPr id="5" name="Content Placeholder 4" descr="Acipenser oxyrinchus oxyrinchus.jpg"/>
          <p:cNvPicPr>
            <a:picLocks noGrp="1" noChangeAspect="1"/>
          </p:cNvPicPr>
          <p:nvPr>
            <p:ph sz="half" idx="2"/>
          </p:nvPr>
        </p:nvPicPr>
        <p:blipFill>
          <a:blip r:embed="rId4"/>
          <a:srcRect t="-37368" b="14113"/>
          <a:stretch>
            <a:fillRect/>
          </a:stretch>
        </p:blipFill>
        <p:spPr>
          <a:xfrm>
            <a:off x="4648200" y="1317082"/>
            <a:ext cx="4038600" cy="3328198"/>
          </a:xfrm>
        </p:spPr>
      </p:pic>
      <p:sp>
        <p:nvSpPr>
          <p:cNvPr id="6" name="Slide Number Placeholder 5"/>
          <p:cNvSpPr>
            <a:spLocks noGrp="1"/>
          </p:cNvSpPr>
          <p:nvPr>
            <p:ph type="sldNum" sz="quarter" idx="12"/>
          </p:nvPr>
        </p:nvSpPr>
        <p:spPr/>
        <p:txBody>
          <a:bodyPr/>
          <a:lstStyle/>
          <a:p>
            <a:fld id="{B858C088-26E1-3C41-89C7-35C34C97A078}" type="slidenum">
              <a:rPr lang="en-US" smtClean="0"/>
              <a:pPr/>
              <a:t>8</a:t>
            </a:fld>
            <a:endParaRPr lang="en-US"/>
          </a:p>
        </p:txBody>
      </p:sp>
      <p:sp>
        <p:nvSpPr>
          <p:cNvPr id="7" name="TextBox 6"/>
          <p:cNvSpPr txBox="1"/>
          <p:nvPr/>
        </p:nvSpPr>
        <p:spPr>
          <a:xfrm>
            <a:off x="6766799" y="4365713"/>
            <a:ext cx="1900129" cy="276999"/>
          </a:xfrm>
          <a:prstGeom prst="rect">
            <a:avLst/>
          </a:prstGeom>
          <a:solidFill>
            <a:schemeClr val="bg1">
              <a:lumMod val="65000"/>
            </a:schemeClr>
          </a:solidFill>
        </p:spPr>
        <p:txBody>
          <a:bodyPr wrap="none" rtlCol="0">
            <a:spAutoFit/>
          </a:bodyPr>
          <a:lstStyle/>
          <a:p>
            <a:r>
              <a:rPr lang="en-US" sz="1200" dirty="0" smtClean="0"/>
              <a:t>© Claude </a:t>
            </a:r>
            <a:r>
              <a:rPr lang="en-US" sz="1200" dirty="0" err="1" smtClean="0">
                <a:solidFill>
                  <a:srgbClr val="000000"/>
                </a:solidFill>
                <a:latin typeface="Verdana"/>
                <a:ea typeface="Verdana"/>
                <a:cs typeface="Verdana"/>
              </a:rPr>
              <a:t>Nozères</a:t>
            </a:r>
            <a:r>
              <a:rPr lang="en-US" sz="1200" dirty="0" smtClean="0"/>
              <a:t>, DFO</a:t>
            </a:r>
            <a:endParaRPr lang="en-US" sz="1200" dirty="0"/>
          </a:p>
        </p:txBody>
      </p:sp>
      <p:cxnSp>
        <p:nvCxnSpPr>
          <p:cNvPr id="8" name="Straight Arrow Connector 7"/>
          <p:cNvCxnSpPr/>
          <p:nvPr/>
        </p:nvCxnSpPr>
        <p:spPr>
          <a:xfrm>
            <a:off x="4925331" y="3251155"/>
            <a:ext cx="3531369" cy="31789"/>
          </a:xfrm>
          <a:prstGeom prst="straightConnector1">
            <a:avLst/>
          </a:prstGeom>
          <a:ln>
            <a:solidFill>
              <a:srgbClr val="FFFF00"/>
            </a:solidFill>
            <a:headEnd type="arrow"/>
            <a:tailEnd type="arrow"/>
          </a:ln>
          <a:effectLst>
            <a:outerShdw blurRad="50800" dist="38100" dir="2700000" algn="tl"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6102462" y="2959677"/>
            <a:ext cx="1301021" cy="307777"/>
          </a:xfrm>
          <a:prstGeom prst="rect">
            <a:avLst/>
          </a:prstGeom>
          <a:noFill/>
        </p:spPr>
        <p:txBody>
          <a:bodyPr wrap="square" rtlCol="0">
            <a:spAutoFit/>
          </a:bodyPr>
          <a:lstStyle/>
          <a:p>
            <a:r>
              <a:rPr lang="en-US" sz="1400" dirty="0" smtClean="0">
                <a:solidFill>
                  <a:srgbClr val="F4E824"/>
                </a:solidFill>
                <a:effectLst>
                  <a:outerShdw blurRad="38100" dist="38100" dir="2700000" algn="tl">
                    <a:srgbClr val="000000">
                      <a:alpha val="43137"/>
                    </a:srgbClr>
                  </a:outerShdw>
                </a:effectLst>
              </a:rPr>
              <a:t>100-200 cm</a:t>
            </a:r>
            <a:endParaRPr lang="en-US" sz="1400" dirty="0">
              <a:solidFill>
                <a:srgbClr val="F4E824"/>
              </a:solidFill>
              <a:effectLst>
                <a:outerShdw blurRad="38100" dist="38100" dir="2700000" algn="tl">
                  <a:srgbClr val="000000">
                    <a:alpha val="43137"/>
                  </a:srgbClr>
                </a:outerShdw>
              </a:effectLst>
            </a:endParaRPr>
          </a:p>
        </p:txBody>
      </p:sp>
      <p:sp>
        <p:nvSpPr>
          <p:cNvPr id="10" name="TextBox 9"/>
          <p:cNvSpPr txBox="1"/>
          <p:nvPr/>
        </p:nvSpPr>
        <p:spPr>
          <a:xfrm>
            <a:off x="2966831" y="-5"/>
            <a:ext cx="2968719" cy="369332"/>
          </a:xfrm>
          <a:prstGeom prst="rect">
            <a:avLst/>
          </a:prstGeom>
          <a:noFill/>
        </p:spPr>
        <p:txBody>
          <a:bodyPr wrap="none" rtlCol="0">
            <a:spAutoFit/>
          </a:bodyPr>
          <a:lstStyle/>
          <a:p>
            <a:r>
              <a:rPr lang="en-US" dirty="0" smtClean="0"/>
              <a:t>Animals so far detected …</a:t>
            </a:r>
            <a:endParaRPr lang="en-US" dirty="0"/>
          </a:p>
        </p:txBody>
      </p:sp>
    </p:spTree>
  </p:cSld>
  <p:clrMapOvr>
    <a:masterClrMapping/>
  </p:clrMapOvr>
  <mc:AlternateContent>
    <mc:Choice xmlns:mp="http://schemas.microsoft.com/office/mac/powerpoint/2008/main" Requires="mp">
      <mp:transition advClick="0" advTm="20000">
        <mp:cube/>
      </mp:transition>
    </mc:Choice>
    <mc:Fallback>
      <p:transition advClick="0" advTm="20000">
        <p:cover/>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err="1" smtClean="0">
                <a:latin typeface="Times New Roman"/>
                <a:cs typeface="Times New Roman"/>
              </a:rPr>
              <a:t>Gadus</a:t>
            </a:r>
            <a:r>
              <a:rPr lang="en-US" i="1" dirty="0" smtClean="0">
                <a:latin typeface="Times New Roman"/>
                <a:cs typeface="Times New Roman"/>
              </a:rPr>
              <a:t> </a:t>
            </a:r>
            <a:r>
              <a:rPr lang="en-US" i="1" dirty="0" err="1" smtClean="0">
                <a:latin typeface="Times New Roman"/>
                <a:cs typeface="Times New Roman"/>
              </a:rPr>
              <a:t>morhua</a:t>
            </a:r>
            <a:r>
              <a:rPr lang="en-US" i="1" dirty="0" smtClean="0">
                <a:latin typeface="Times New Roman"/>
                <a:cs typeface="Times New Roman"/>
              </a:rPr>
              <a:t> </a:t>
            </a:r>
            <a:r>
              <a:rPr lang="en-US" dirty="0" smtClean="0"/>
              <a:t>/ Atlantic cod</a:t>
            </a:r>
            <a:endParaRPr lang="en-US" dirty="0"/>
          </a:p>
        </p:txBody>
      </p:sp>
      <p:sp>
        <p:nvSpPr>
          <p:cNvPr id="3" name="Content Placeholder 2"/>
          <p:cNvSpPr>
            <a:spLocks noGrp="1"/>
          </p:cNvSpPr>
          <p:nvPr>
            <p:ph sz="half" idx="1"/>
          </p:nvPr>
        </p:nvSpPr>
        <p:spPr/>
        <p:txBody>
          <a:bodyPr/>
          <a:lstStyle/>
          <a:p>
            <a:r>
              <a:rPr lang="en-US" dirty="0" smtClean="0"/>
              <a:t>DAL-DFO-BIO: Dalhousie University and DFO, Bedford Institute of Oceanography </a:t>
            </a:r>
            <a:r>
              <a:rPr lang="en-US" sz="1800" dirty="0" smtClean="0"/>
              <a:t>(</a:t>
            </a:r>
            <a:r>
              <a:rPr lang="en-US" sz="1800" dirty="0" smtClean="0">
                <a:hlinkClick r:id="rId2"/>
              </a:rPr>
              <a:t>SGS</a:t>
            </a:r>
            <a:r>
              <a:rPr lang="en-US" sz="1800" dirty="0" smtClean="0"/>
              <a:t>)</a:t>
            </a:r>
            <a:endParaRPr lang="en-US" dirty="0"/>
          </a:p>
        </p:txBody>
      </p:sp>
      <p:pic>
        <p:nvPicPr>
          <p:cNvPr id="5" name="Content Placeholder 4" descr="Gadus morhua.jpg"/>
          <p:cNvPicPr>
            <a:picLocks noGrp="1" noChangeAspect="1"/>
          </p:cNvPicPr>
          <p:nvPr>
            <p:ph sz="half" idx="2"/>
          </p:nvPr>
        </p:nvPicPr>
        <p:blipFill>
          <a:blip r:embed="rId3"/>
          <a:srcRect t="-52846" b="-52846"/>
          <a:stretch>
            <a:fillRect/>
          </a:stretch>
        </p:blipFill>
        <p:spPr>
          <a:xfrm>
            <a:off x="4648200" y="651012"/>
            <a:ext cx="4038600" cy="4718304"/>
          </a:xfrm>
        </p:spPr>
      </p:pic>
      <p:sp>
        <p:nvSpPr>
          <p:cNvPr id="6" name="Slide Number Placeholder 5"/>
          <p:cNvSpPr>
            <a:spLocks noGrp="1"/>
          </p:cNvSpPr>
          <p:nvPr>
            <p:ph type="sldNum" sz="quarter" idx="12"/>
          </p:nvPr>
        </p:nvSpPr>
        <p:spPr/>
        <p:txBody>
          <a:bodyPr/>
          <a:lstStyle/>
          <a:p>
            <a:fld id="{B858C088-26E1-3C41-89C7-35C34C97A078}" type="slidenum">
              <a:rPr lang="en-US" smtClean="0"/>
              <a:pPr/>
              <a:t>9</a:t>
            </a:fld>
            <a:endParaRPr lang="en-US"/>
          </a:p>
        </p:txBody>
      </p:sp>
      <p:cxnSp>
        <p:nvCxnSpPr>
          <p:cNvPr id="7" name="Straight Arrow Connector 6"/>
          <p:cNvCxnSpPr/>
          <p:nvPr/>
        </p:nvCxnSpPr>
        <p:spPr>
          <a:xfrm>
            <a:off x="4863379" y="2368225"/>
            <a:ext cx="3531369" cy="31789"/>
          </a:xfrm>
          <a:prstGeom prst="straightConnector1">
            <a:avLst/>
          </a:prstGeom>
          <a:ln>
            <a:solidFill>
              <a:srgbClr val="FFFF00"/>
            </a:solidFill>
            <a:headEnd type="arrow"/>
            <a:tailEnd type="arrow"/>
          </a:ln>
          <a:effectLst>
            <a:outerShdw blurRad="50800" dist="38100" dir="2700000" algn="tl" rotWithShape="0">
              <a:srgbClr val="000000">
                <a:alpha val="43000"/>
              </a:srgbClr>
            </a:outerShdw>
          </a:effectLst>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6040511" y="2076747"/>
            <a:ext cx="1084190" cy="307777"/>
          </a:xfrm>
          <a:prstGeom prst="rect">
            <a:avLst/>
          </a:prstGeom>
          <a:noFill/>
        </p:spPr>
        <p:txBody>
          <a:bodyPr wrap="square" rtlCol="0">
            <a:spAutoFit/>
          </a:bodyPr>
          <a:lstStyle/>
          <a:p>
            <a:r>
              <a:rPr lang="en-US" sz="1400" dirty="0" smtClean="0">
                <a:solidFill>
                  <a:srgbClr val="F4E824"/>
                </a:solidFill>
                <a:effectLst>
                  <a:outerShdw blurRad="38100" dist="38100" dir="2700000" algn="tl">
                    <a:srgbClr val="000000">
                      <a:alpha val="43137"/>
                    </a:srgbClr>
                  </a:outerShdw>
                </a:effectLst>
              </a:rPr>
              <a:t>40-110 cm</a:t>
            </a:r>
            <a:endParaRPr lang="en-US" sz="1400" dirty="0">
              <a:solidFill>
                <a:srgbClr val="F4E824"/>
              </a:solidFill>
              <a:effectLst>
                <a:outerShdw blurRad="38100" dist="38100" dir="2700000" algn="tl">
                  <a:srgbClr val="000000">
                    <a:alpha val="43137"/>
                  </a:srgbClr>
                </a:outerShdw>
              </a:effectLst>
            </a:endParaRPr>
          </a:p>
        </p:txBody>
      </p:sp>
      <p:sp>
        <p:nvSpPr>
          <p:cNvPr id="9" name="TextBox 8"/>
          <p:cNvSpPr txBox="1"/>
          <p:nvPr/>
        </p:nvSpPr>
        <p:spPr>
          <a:xfrm>
            <a:off x="6704847" y="3823563"/>
            <a:ext cx="1912002" cy="276999"/>
          </a:xfrm>
          <a:prstGeom prst="rect">
            <a:avLst/>
          </a:prstGeom>
          <a:noFill/>
        </p:spPr>
        <p:txBody>
          <a:bodyPr wrap="none" rtlCol="0">
            <a:spAutoFit/>
          </a:bodyPr>
          <a:lstStyle/>
          <a:p>
            <a:r>
              <a:rPr lang="en-US" sz="1200" dirty="0" smtClean="0"/>
              <a:t>Credit: Heinz </a:t>
            </a:r>
            <a:r>
              <a:rPr lang="en-US" sz="1200" dirty="0" err="1" smtClean="0"/>
              <a:t>Wiele</a:t>
            </a:r>
            <a:r>
              <a:rPr lang="en-US" sz="1200" dirty="0" smtClean="0"/>
              <a:t>, DFO</a:t>
            </a:r>
            <a:endParaRPr lang="en-US" sz="1200" dirty="0"/>
          </a:p>
        </p:txBody>
      </p:sp>
      <p:sp>
        <p:nvSpPr>
          <p:cNvPr id="10" name="TextBox 9"/>
          <p:cNvSpPr txBox="1"/>
          <p:nvPr/>
        </p:nvSpPr>
        <p:spPr>
          <a:xfrm>
            <a:off x="2966831" y="-5"/>
            <a:ext cx="2968719" cy="369332"/>
          </a:xfrm>
          <a:prstGeom prst="rect">
            <a:avLst/>
          </a:prstGeom>
          <a:noFill/>
        </p:spPr>
        <p:txBody>
          <a:bodyPr wrap="none" rtlCol="0">
            <a:spAutoFit/>
          </a:bodyPr>
          <a:lstStyle/>
          <a:p>
            <a:r>
              <a:rPr lang="en-US" dirty="0" smtClean="0"/>
              <a:t>Animals so far detected …</a:t>
            </a:r>
            <a:endParaRPr lang="en-US" dirty="0"/>
          </a:p>
        </p:txBody>
      </p:sp>
    </p:spTree>
  </p:cSld>
  <p:clrMapOvr>
    <a:masterClrMapping/>
  </p:clrMapOvr>
  <mc:AlternateContent>
    <mc:Choice xmlns:mp="http://schemas.microsoft.com/office/mac/powerpoint/2008/main" Requires="mp">
      <mp:transition advClick="0" advTm="20000">
        <mp:cube/>
      </mp:transition>
    </mc:Choice>
    <mc:Fallback>
      <p:transition advClick="0" advTm="20000">
        <p:cover/>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larity">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17595</TotalTime>
  <Words>1147</Words>
  <Application>Microsoft Macintosh PowerPoint</Application>
  <PresentationFormat>On-screen Show (4:3)</PresentationFormat>
  <Paragraphs>189</Paragraphs>
  <Slides>20</Slides>
  <Notes>4</Notes>
  <HiddenSlides>0</HiddenSlides>
  <MMClips>0</MMClips>
  <ScaleCrop>false</ScaleCrop>
  <HeadingPairs>
    <vt:vector size="4" baseType="variant">
      <vt:variant>
        <vt:lpstr>Design Template</vt:lpstr>
      </vt:variant>
      <vt:variant>
        <vt:i4>1</vt:i4>
      </vt:variant>
      <vt:variant>
        <vt:lpstr>Slide Titles</vt:lpstr>
      </vt:variant>
      <vt:variant>
        <vt:i4>20</vt:i4>
      </vt:variant>
    </vt:vector>
  </HeadingPairs>
  <TitlesOfParts>
    <vt:vector size="21" baseType="lpstr">
      <vt:lpstr>Clarity</vt:lpstr>
      <vt:lpstr>OTN HALIFAX LINE</vt:lpstr>
      <vt:lpstr>About this presentation</vt:lpstr>
      <vt:lpstr>Surgically Implanting Pinger Tags</vt:lpstr>
      <vt:lpstr>Operating Passive Acoustic Moorings</vt:lpstr>
      <vt:lpstr>Uniting animal trackers with oceanographers </vt:lpstr>
      <vt:lpstr>Avoiding intense fishing in Emerald Basin and on Sambro Bank</vt:lpstr>
      <vt:lpstr>A massive undertaking that took 4 years to complete!</vt:lpstr>
      <vt:lpstr>Acipenser oxyrinchus / Atlantic sturgeon</vt:lpstr>
      <vt:lpstr>Gadus morhua / Atlantic cod</vt:lpstr>
      <vt:lpstr>Salmo salar / Atlantic salmon</vt:lpstr>
      <vt:lpstr>Squalus acanthias / spiny dogfish</vt:lpstr>
      <vt:lpstr>Thunnus thynnus / Atlantic tuna</vt:lpstr>
      <vt:lpstr>Satlantic Benthic Pods</vt:lpstr>
      <vt:lpstr>Stand alone moorings</vt:lpstr>
      <vt:lpstr>Remotely operated / autonomous vehicles</vt:lpstr>
      <vt:lpstr>Credits</vt:lpstr>
      <vt:lpstr>Intelligent open access to publicly funded research data</vt:lpstr>
      <vt:lpstr>Slide 18</vt:lpstr>
      <vt:lpstr>Thank you</vt:lpstr>
      <vt:lpstr>Slide 20</vt:lpstr>
    </vt:vector>
  </TitlesOfParts>
  <Company>Dalhousie U</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Ocean Tracking Network (OTN) </dc:title>
  <dc:creator>Robert Branton</dc:creator>
  <cp:lastModifiedBy>Robert Branton</cp:lastModifiedBy>
  <cp:revision>206</cp:revision>
  <dcterms:created xsi:type="dcterms:W3CDTF">2013-02-20T10:55:29Z</dcterms:created>
  <dcterms:modified xsi:type="dcterms:W3CDTF">2013-02-20T20:11:31Z</dcterms:modified>
</cp:coreProperties>
</file>