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Default Extension="pdf" ContentType="application/pdf"/>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0"/>
  </p:notesMasterIdLst>
  <p:sldIdLst>
    <p:sldId id="256" r:id="rId2"/>
    <p:sldId id="260" r:id="rId3"/>
    <p:sldId id="259" r:id="rId4"/>
    <p:sldId id="262" r:id="rId5"/>
    <p:sldId id="258" r:id="rId6"/>
    <p:sldId id="264" r:id="rId7"/>
    <p:sldId id="261" r:id="rId8"/>
    <p:sldId id="267"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03" d="100"/>
          <a:sy n="103" d="100"/>
        </p:scale>
        <p:origin x="-1656"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E1303A-49B5-7F4E-84E6-8993A35547D6}" type="datetimeFigureOut">
              <a:rPr lang="en-US" smtClean="0"/>
              <a:t>11/26/13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E0F6F3-0DC2-484E-973C-AD9134863E1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members.oceantrack.org/data/data-collection/otn-data-policy" TargetMode="External"/><Relationship Id="rId4" Type="http://schemas.openxmlformats.org/officeDocument/2006/relationships/hyperlink" Target="http://members.oceantrack.org/data/data-collection/policyhighlights" TargetMode="External"/><Relationship Id="rId5" Type="http://schemas.openxmlformats.org/officeDocument/2006/relationships/hyperlink" Target="http://www.postprogram.org/files/POST_Data_Access_Policy.pdf"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charset="-128"/>
                <a:cs typeface="ＭＳ Ｐゴシック" charset="-128"/>
              </a:rPr>
              <a:t>OTN’s original 2008 data policy (</a:t>
            </a:r>
            <a:r>
              <a:rPr lang="en-US" u="sng" smtClean="0">
                <a:ea typeface="ＭＳ Ｐゴシック" charset="-128"/>
                <a:cs typeface="ＭＳ Ｐゴシック" charset="-128"/>
                <a:hlinkClick r:id="rId3"/>
              </a:rPr>
              <a:t>members.oceantrack.org/data/data-collection/otn-data-policy</a:t>
            </a:r>
            <a:r>
              <a:rPr lang="en-US" smtClean="0">
                <a:ea typeface="ＭＳ Ｐゴシック" charset="-128"/>
                <a:cs typeface="ＭＳ Ｐゴシック" charset="-128"/>
              </a:rPr>
              <a:t>) was modeled on the Organization for Economic Cooperation and Development  (OECD) 2006 Principles and Guidelines for Access to Research Data. Much has changed since 2008, especially with regards to the evolution of national and international standards for data sharing. In 2011 the Canadian Research Data Summit resulted in a unified position of Canadian funding agencies—including OTN’s principal funding agencies Canada Foundation for Innovation (CFI), Natural Sciences and Engineering Research Council (NSERC), and Social Sciences and Health Research Council (SSHRC) — to require that all data from publically funded research be made openly available in a timely manner. Meeting this standard will be a condition for all grantees to maintain funding from these agencies. However, it is also anticipated that there may be exceptions to the policy provided in some circumstances that permit investigators to restrict access to data for limited periods. Examples from the OTN context could include refraining from reporting location information on endangered species that network investigators are tracking, in order to protect the animals from illegal harvesting, and protecting thesis data for Highly Qualified Personnel (HQP) who are in training. In anticipation of this, OTN has posted a revised policy at: </a:t>
            </a:r>
            <a:r>
              <a:rPr lang="en-US" u="sng" smtClean="0">
                <a:ea typeface="ＭＳ Ｐゴシック" charset="-128"/>
                <a:cs typeface="ＭＳ Ｐゴシック" charset="-128"/>
                <a:hlinkClick r:id="rId4"/>
              </a:rPr>
              <a:t>members.oceantrack.org/data/data-collection/policyhighlights</a:t>
            </a:r>
            <a:r>
              <a:rPr lang="en-US" smtClean="0">
                <a:ea typeface="ＭＳ Ｐゴシック" charset="-128"/>
                <a:cs typeface="ＭＳ Ｐゴシック" charset="-128"/>
              </a:rPr>
              <a:t>.  The POST 2010 policy document can found at: </a:t>
            </a:r>
            <a:r>
              <a:rPr lang="en-US" u="sng" smtClean="0">
                <a:ea typeface="ＭＳ Ｐゴシック" charset="-128"/>
                <a:cs typeface="ＭＳ Ｐゴシック" charset="-128"/>
                <a:hlinkClick r:id="rId5"/>
              </a:rPr>
              <a:t>http://www.postprogram.org/files/POST_Data_Access_Policy.pdf</a:t>
            </a:r>
            <a:r>
              <a:rPr lang="en-US" smtClean="0">
                <a:ea typeface="ＭＳ Ｐゴシック" charset="-128"/>
                <a:cs typeface="ＭＳ Ｐゴシック" charset="-128"/>
              </a:rPr>
              <a:t>.</a:t>
            </a:r>
          </a:p>
          <a:p>
            <a:pPr eaLnBrk="1" hangingPunct="1">
              <a:spcBef>
                <a:spcPct val="0"/>
              </a:spcBef>
            </a:pPr>
            <a:endParaRPr lang="en-US" smtClean="0">
              <a:ea typeface="ＭＳ Ｐゴシック" charset="-128"/>
              <a:cs typeface="ＭＳ Ｐゴシック" charset="-128"/>
            </a:endParaRP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D4A61A-E01B-E44C-8478-EF189CFAD8F1}" type="slidenum">
              <a:rPr lang="en-US" smtClean="0">
                <a:ea typeface="ＭＳ Ｐゴシック" pitchFamily="-103" charset="-128"/>
                <a:cs typeface="ＭＳ Ｐゴシック" pitchFamily="-103" charset="-128"/>
              </a:rPr>
              <a:pPr fontAlgn="base">
                <a:spcBef>
                  <a:spcPct val="0"/>
                </a:spcBef>
                <a:spcAft>
                  <a:spcPct val="0"/>
                </a:spcAft>
                <a:defRPr/>
              </a:pPr>
              <a:t>3</a:t>
            </a:fld>
            <a:endParaRPr lang="en-US" smtClean="0">
              <a:ea typeface="ＭＳ Ｐゴシック" pitchFamily="-103" charset="-128"/>
              <a:cs typeface="ＭＳ Ｐゴシック" pitchFamily="-10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411F81-89F0-D34F-B168-A7DFA4CCCDA4}" type="datetimeFigureOut">
              <a:rPr lang="en-US" smtClean="0"/>
              <a:t>11/25/13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00350-2B22-B141-AC46-AD4EA69868C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A411F81-89F0-D34F-B168-A7DFA4CCCDA4}" type="datetimeFigureOut">
              <a:rPr lang="en-US" smtClean="0"/>
              <a:t>11/26/13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00350-2B22-B141-AC46-AD4EA69868C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A411F81-89F0-D34F-B168-A7DFA4CCCDA4}" type="datetimeFigureOut">
              <a:rPr lang="en-US" smtClean="0"/>
              <a:t>11/26/13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00350-2B22-B141-AC46-AD4EA69868C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A411F81-89F0-D34F-B168-A7DFA4CCCDA4}" type="datetimeFigureOut">
              <a:rPr lang="en-US" smtClean="0"/>
              <a:t>11/26/13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00350-2B22-B141-AC46-AD4EA69868C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4A411F81-89F0-D34F-B168-A7DFA4CCCDA4}" type="datetimeFigureOut">
              <a:rPr lang="en-US" smtClean="0"/>
              <a:t>11/26/13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00350-2B22-B141-AC46-AD4EA69868C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4A411F81-89F0-D34F-B168-A7DFA4CCCDA4}" type="datetimeFigureOut">
              <a:rPr lang="en-US" smtClean="0"/>
              <a:t>11/26/13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00350-2B22-B141-AC46-AD4EA69868C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4A411F81-89F0-D34F-B168-A7DFA4CCCDA4}" type="datetimeFigureOut">
              <a:rPr lang="en-US" smtClean="0"/>
              <a:t>11/26/13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500350-2B22-B141-AC46-AD4EA69868C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4A411F81-89F0-D34F-B168-A7DFA4CCCDA4}" type="datetimeFigureOut">
              <a:rPr lang="en-US" smtClean="0"/>
              <a:t>11/26/13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500350-2B22-B141-AC46-AD4EA69868C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411F81-89F0-D34F-B168-A7DFA4CCCDA4}" type="datetimeFigureOut">
              <a:rPr lang="en-US" smtClean="0"/>
              <a:t>11/26/13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500350-2B22-B141-AC46-AD4EA69868C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A411F81-89F0-D34F-B168-A7DFA4CCCDA4}" type="datetimeFigureOut">
              <a:rPr lang="en-US" smtClean="0"/>
              <a:t>11/26/13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00350-2B22-B141-AC46-AD4EA69868C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A411F81-89F0-D34F-B168-A7DFA4CCCDA4}" type="datetimeFigureOut">
              <a:rPr lang="en-US" smtClean="0"/>
              <a:t>11/26/13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00350-2B22-B141-AC46-AD4EA69868C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411F81-89F0-D34F-B168-A7DFA4CCCDA4}" type="datetimeFigureOut">
              <a:rPr lang="en-US" smtClean="0"/>
              <a:t>11/25/13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00350-2B22-B141-AC46-AD4EA69868C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df"/><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df"/><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image" Target="../media/image9.pd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OTNCanada - Leading the Way to Intelligent Open Access </a:t>
            </a:r>
            <a:endParaRPr lang="en-US" dirty="0"/>
          </a:p>
        </p:txBody>
      </p:sp>
      <p:sp>
        <p:nvSpPr>
          <p:cNvPr id="3" name="Subtitle 2"/>
          <p:cNvSpPr>
            <a:spLocks noGrp="1"/>
          </p:cNvSpPr>
          <p:nvPr>
            <p:ph type="subTitle" idx="1"/>
          </p:nvPr>
        </p:nvSpPr>
        <p:spPr/>
        <p:txBody>
          <a:bodyPr/>
          <a:lstStyle/>
          <a:p>
            <a:r>
              <a:rPr lang="en-US" dirty="0" smtClean="0"/>
              <a:t>Bob Branton</a:t>
            </a:r>
          </a:p>
          <a:p>
            <a:r>
              <a:rPr lang="en-US" sz="2400" dirty="0" smtClean="0"/>
              <a:t>OTN Director of Data Management</a:t>
            </a:r>
            <a:endParaRPr lang="en-US" dirty="0" smtClean="0"/>
          </a:p>
          <a:p>
            <a:r>
              <a:rPr lang="en-US" sz="2000" dirty="0" err="1" smtClean="0"/>
              <a:t>Bob.Branton@dal.ca</a:t>
            </a:r>
            <a:endParaRPr lang="en-US" sz="2000" dirty="0" smtClean="0"/>
          </a:p>
        </p:txBody>
      </p:sp>
      <p:pic>
        <p:nvPicPr>
          <p:cNvPr id="4" name="Picture 3"/>
          <p:cNvPicPr>
            <a:picLocks noChangeAspect="1"/>
          </p:cNvPicPr>
          <p:nvPr/>
        </p:nvPicPr>
        <p:blipFill>
          <a:blip r:embed="rId2"/>
          <a:stretch>
            <a:fillRect/>
          </a:stretch>
        </p:blipFill>
        <p:spPr>
          <a:xfrm>
            <a:off x="335790" y="448225"/>
            <a:ext cx="1562242" cy="785584"/>
          </a:xfrm>
          <a:prstGeom prst="rect">
            <a:avLst/>
          </a:prstGeom>
        </p:spPr>
      </p:pic>
      <p:pic>
        <p:nvPicPr>
          <p:cNvPr id="5" name="Picture 4"/>
          <p:cNvPicPr>
            <a:picLocks noChangeAspect="1"/>
          </p:cNvPicPr>
          <p:nvPr/>
        </p:nvPicPr>
        <p:blipFill>
          <a:blip r:embed="rId3"/>
          <a:stretch>
            <a:fillRect/>
          </a:stretch>
        </p:blipFill>
        <p:spPr>
          <a:xfrm>
            <a:off x="6519471" y="446222"/>
            <a:ext cx="2209944" cy="787587"/>
          </a:xfrm>
          <a:prstGeom prst="rect">
            <a:avLst/>
          </a:prstGeom>
        </p:spPr>
      </p:pic>
      <p:sp>
        <p:nvSpPr>
          <p:cNvPr id="6" name="TextBox 5"/>
          <p:cNvSpPr txBox="1"/>
          <p:nvPr/>
        </p:nvSpPr>
        <p:spPr>
          <a:xfrm>
            <a:off x="2012760" y="6287784"/>
            <a:ext cx="5513198" cy="369332"/>
          </a:xfrm>
          <a:prstGeom prst="rect">
            <a:avLst/>
          </a:prstGeom>
          <a:noFill/>
        </p:spPr>
        <p:txBody>
          <a:bodyPr wrap="none" rtlCol="0">
            <a:spAutoFit/>
          </a:bodyPr>
          <a:lstStyle/>
          <a:p>
            <a:r>
              <a:rPr lang="en-US" dirty="0" smtClean="0"/>
              <a:t>OTNCanada Science Advisory Committee – Dec 2-3, 2013</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to keep current</a:t>
            </a:r>
            <a:endParaRPr lang="en-US" dirty="0"/>
          </a:p>
        </p:txBody>
      </p:sp>
      <p:sp>
        <p:nvSpPr>
          <p:cNvPr id="3" name="Content Placeholder 2"/>
          <p:cNvSpPr>
            <a:spLocks noGrp="1"/>
          </p:cNvSpPr>
          <p:nvPr>
            <p:ph idx="1"/>
          </p:nvPr>
        </p:nvSpPr>
        <p:spPr/>
        <p:txBody>
          <a:bodyPr>
            <a:normAutofit lnSpcReduction="10000"/>
          </a:bodyPr>
          <a:lstStyle/>
          <a:p>
            <a:r>
              <a:rPr lang="en-US" dirty="0" smtClean="0"/>
              <a:t>OTN’s data procedures and policies, from inception, have been aligned with international standards and best practices, as wall as designed to meet conditions of national and international funding agencies.</a:t>
            </a:r>
          </a:p>
          <a:p>
            <a:r>
              <a:rPr lang="en-US" dirty="0" smtClean="0"/>
              <a:t>To remain current, OTN must periodically review its data management, and update procedures and policies to emerging expectations.</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6"/>
          <p:cNvSpPr>
            <a:spLocks noGrp="1"/>
          </p:cNvSpPr>
          <p:nvPr>
            <p:ph type="title"/>
          </p:nvPr>
        </p:nvSpPr>
        <p:spPr/>
        <p:txBody>
          <a:bodyPr>
            <a:normAutofit/>
          </a:bodyPr>
          <a:lstStyle/>
          <a:p>
            <a:r>
              <a:rPr lang="en-US" dirty="0" smtClean="0"/>
              <a:t>Effective Use and Reuse</a:t>
            </a:r>
          </a:p>
        </p:txBody>
      </p:sp>
      <p:sp>
        <p:nvSpPr>
          <p:cNvPr id="8" name="Text Placeholder 7"/>
          <p:cNvSpPr>
            <a:spLocks noGrp="1"/>
          </p:cNvSpPr>
          <p:nvPr>
            <p:ph type="body" idx="1"/>
          </p:nvPr>
        </p:nvSpPr>
        <p:spPr>
          <a:xfrm>
            <a:off x="457200" y="1535113"/>
            <a:ext cx="4040188" cy="393700"/>
          </a:xfrm>
        </p:spPr>
        <p:txBody>
          <a:bodyPr rtlCol="0">
            <a:normAutofit fontScale="92500" lnSpcReduction="10000"/>
          </a:bodyPr>
          <a:lstStyle/>
          <a:p>
            <a:pPr eaLnBrk="1" fontAlgn="auto" hangingPunct="1">
              <a:spcAft>
                <a:spcPts val="0"/>
              </a:spcAft>
              <a:buFont typeface="Arial"/>
              <a:buNone/>
              <a:defRPr/>
            </a:pPr>
            <a:r>
              <a:rPr lang="en-US" dirty="0" smtClean="0">
                <a:ea typeface="+mn-ea"/>
                <a:cs typeface="+mn-cs"/>
              </a:rPr>
              <a:t>OECD - 2006</a:t>
            </a:r>
            <a:endParaRPr lang="en-US" dirty="0">
              <a:ea typeface="+mn-ea"/>
              <a:cs typeface="+mn-cs"/>
            </a:endParaRPr>
          </a:p>
        </p:txBody>
      </p:sp>
      <p:sp>
        <p:nvSpPr>
          <p:cNvPr id="9" name="Content Placeholder 8"/>
          <p:cNvSpPr>
            <a:spLocks noGrp="1"/>
          </p:cNvSpPr>
          <p:nvPr>
            <p:ph sz="half" idx="2"/>
          </p:nvPr>
        </p:nvSpPr>
        <p:spPr>
          <a:xfrm>
            <a:off x="457200" y="1928813"/>
            <a:ext cx="4040188" cy="4197350"/>
          </a:xfrm>
        </p:spPr>
        <p:txBody>
          <a:bodyPr rtlCol="0">
            <a:normAutofit fontScale="85000" lnSpcReduction="10000"/>
          </a:bodyPr>
          <a:lstStyle/>
          <a:p>
            <a:pPr eaLnBrk="1" fontAlgn="auto" hangingPunct="1">
              <a:spcAft>
                <a:spcPts val="0"/>
              </a:spcAft>
              <a:buFont typeface="Arial"/>
              <a:buChar char="•"/>
              <a:defRPr/>
            </a:pPr>
            <a:r>
              <a:rPr lang="en-US" dirty="0" smtClean="0">
                <a:ea typeface="+mn-ea"/>
                <a:cs typeface="+mn-cs"/>
              </a:rPr>
              <a:t>Develop policies covering responsibilities of various parties involved in data-related activities</a:t>
            </a:r>
          </a:p>
          <a:p>
            <a:pPr eaLnBrk="1" fontAlgn="auto" hangingPunct="1">
              <a:spcAft>
                <a:spcPts val="0"/>
              </a:spcAft>
              <a:buFont typeface="Arial"/>
              <a:buChar char="•"/>
              <a:defRPr/>
            </a:pPr>
            <a:r>
              <a:rPr lang="en-US" dirty="0" smtClean="0">
                <a:ea typeface="+mn-ea"/>
                <a:cs typeface="+mn-cs"/>
              </a:rPr>
              <a:t>Negotiate data sharing arrangements at initial proposal stage.</a:t>
            </a:r>
          </a:p>
          <a:p>
            <a:pPr eaLnBrk="1" fontAlgn="auto" hangingPunct="1">
              <a:spcAft>
                <a:spcPts val="0"/>
              </a:spcAft>
              <a:buFont typeface="Arial"/>
              <a:buChar char="•"/>
              <a:defRPr/>
            </a:pPr>
            <a:r>
              <a:rPr lang="en-US" dirty="0" smtClean="0">
                <a:ea typeface="+mn-ea"/>
                <a:cs typeface="+mn-cs"/>
              </a:rPr>
              <a:t>Reward initial contributors with temporary exclusive use of data.</a:t>
            </a:r>
          </a:p>
          <a:p>
            <a:pPr eaLnBrk="1" fontAlgn="auto" hangingPunct="1">
              <a:spcAft>
                <a:spcPts val="0"/>
              </a:spcAft>
              <a:buFont typeface="Arial"/>
              <a:buChar char="•"/>
              <a:defRPr/>
            </a:pPr>
            <a:r>
              <a:rPr lang="en-US" dirty="0" smtClean="0">
                <a:ea typeface="+mn-ea"/>
                <a:cs typeface="+mn-cs"/>
              </a:rPr>
              <a:t>Develop a secure and easy to use Internet systems.</a:t>
            </a:r>
          </a:p>
          <a:p>
            <a:pPr eaLnBrk="1" fontAlgn="auto" hangingPunct="1">
              <a:spcAft>
                <a:spcPts val="0"/>
              </a:spcAft>
              <a:buFont typeface="Arial"/>
              <a:buChar char="•"/>
              <a:defRPr/>
            </a:pPr>
            <a:r>
              <a:rPr lang="en-US" dirty="0" smtClean="0">
                <a:ea typeface="+mn-ea"/>
                <a:cs typeface="+mn-cs"/>
              </a:rPr>
              <a:t>Be explicit about standards and promote / adopt most advanced practices.</a:t>
            </a:r>
          </a:p>
          <a:p>
            <a:pPr eaLnBrk="1" fontAlgn="auto" hangingPunct="1">
              <a:spcAft>
                <a:spcPts val="0"/>
              </a:spcAft>
              <a:buFont typeface="Arial"/>
              <a:buChar char="•"/>
              <a:defRPr/>
            </a:pPr>
            <a:endParaRPr lang="en-US" dirty="0">
              <a:ea typeface="+mn-ea"/>
              <a:cs typeface="+mn-cs"/>
            </a:endParaRPr>
          </a:p>
        </p:txBody>
      </p:sp>
      <p:sp>
        <p:nvSpPr>
          <p:cNvPr id="10" name="Text Placeholder 9"/>
          <p:cNvSpPr>
            <a:spLocks noGrp="1"/>
          </p:cNvSpPr>
          <p:nvPr>
            <p:ph type="body" sz="quarter" idx="3"/>
          </p:nvPr>
        </p:nvSpPr>
        <p:spPr>
          <a:xfrm>
            <a:off x="4645025" y="1535113"/>
            <a:ext cx="4041775" cy="393700"/>
          </a:xfrm>
        </p:spPr>
        <p:txBody>
          <a:bodyPr rtlCol="0">
            <a:normAutofit fontScale="92500" lnSpcReduction="10000"/>
          </a:bodyPr>
          <a:lstStyle/>
          <a:p>
            <a:pPr eaLnBrk="1" fontAlgn="auto" hangingPunct="1">
              <a:spcAft>
                <a:spcPts val="0"/>
              </a:spcAft>
              <a:buFont typeface="Arial"/>
              <a:buNone/>
              <a:defRPr/>
            </a:pPr>
            <a:r>
              <a:rPr lang="en-US" dirty="0" smtClean="0">
                <a:ea typeface="+mn-ea"/>
                <a:cs typeface="+mn-cs"/>
              </a:rPr>
              <a:t>CFI / NSERC - 2011</a:t>
            </a:r>
            <a:endParaRPr lang="en-US" dirty="0">
              <a:ea typeface="+mn-ea"/>
              <a:cs typeface="+mn-cs"/>
            </a:endParaRPr>
          </a:p>
        </p:txBody>
      </p:sp>
      <p:sp>
        <p:nvSpPr>
          <p:cNvPr id="11" name="Content Placeholder 10"/>
          <p:cNvSpPr>
            <a:spLocks noGrp="1"/>
          </p:cNvSpPr>
          <p:nvPr>
            <p:ph sz="quarter" idx="4"/>
          </p:nvPr>
        </p:nvSpPr>
        <p:spPr>
          <a:xfrm>
            <a:off x="4645025" y="1928813"/>
            <a:ext cx="4041775" cy="4197350"/>
          </a:xfrm>
        </p:spPr>
        <p:txBody>
          <a:bodyPr rtlCol="0">
            <a:normAutofit fontScale="92500" lnSpcReduction="20000"/>
          </a:bodyPr>
          <a:lstStyle/>
          <a:p>
            <a:pPr eaLnBrk="1" fontAlgn="auto" hangingPunct="1">
              <a:spcAft>
                <a:spcPts val="0"/>
              </a:spcAft>
              <a:buFont typeface="Arial"/>
              <a:buChar char="•"/>
              <a:defRPr/>
            </a:pPr>
            <a:r>
              <a:rPr lang="en-US" sz="2353" dirty="0" smtClean="0">
                <a:ea typeface="+mn-ea"/>
                <a:cs typeface="+mn-cs"/>
              </a:rPr>
              <a:t>2011 Canadian Research Data Summit</a:t>
            </a:r>
          </a:p>
          <a:p>
            <a:pPr lvl="1" eaLnBrk="1" fontAlgn="auto" hangingPunct="1">
              <a:spcAft>
                <a:spcPts val="0"/>
              </a:spcAft>
              <a:buFont typeface="Arial"/>
              <a:buChar char="–"/>
              <a:defRPr/>
            </a:pPr>
            <a:r>
              <a:rPr lang="en-US" dirty="0" smtClean="0">
                <a:ea typeface="+mn-ea"/>
              </a:rPr>
              <a:t>data from public funded research should be openly available in a timely manner as a condition of funding</a:t>
            </a:r>
          </a:p>
          <a:p>
            <a:pPr eaLnBrk="1" fontAlgn="auto" hangingPunct="1">
              <a:spcAft>
                <a:spcPts val="0"/>
              </a:spcAft>
              <a:buFont typeface="Arial"/>
              <a:buChar char="•"/>
              <a:defRPr/>
            </a:pPr>
            <a:r>
              <a:rPr lang="en-US" dirty="0" smtClean="0">
                <a:ea typeface="+mn-ea"/>
                <a:cs typeface="+mn-cs"/>
              </a:rPr>
              <a:t>Exceptions being sought by </a:t>
            </a:r>
            <a:r>
              <a:rPr lang="en-US" dirty="0" smtClean="0"/>
              <a:t>research biologists</a:t>
            </a:r>
            <a:r>
              <a:rPr lang="en-US" dirty="0" smtClean="0">
                <a:ea typeface="+mn-ea"/>
                <a:cs typeface="+mn-cs"/>
              </a:rPr>
              <a:t>: </a:t>
            </a:r>
          </a:p>
          <a:p>
            <a:pPr lvl="1" eaLnBrk="1" fontAlgn="auto" hangingPunct="1">
              <a:spcAft>
                <a:spcPts val="0"/>
              </a:spcAft>
              <a:buFont typeface="Arial"/>
              <a:buChar char="–"/>
              <a:defRPr/>
            </a:pPr>
            <a:r>
              <a:rPr lang="en-US" dirty="0" smtClean="0">
                <a:ea typeface="+mn-ea"/>
              </a:rPr>
              <a:t>not reporting location information on endangered species as a means of protecting them from illegal harvest,</a:t>
            </a:r>
          </a:p>
          <a:p>
            <a:pPr lvl="1" eaLnBrk="1" fontAlgn="auto" hangingPunct="1">
              <a:spcAft>
                <a:spcPts val="0"/>
              </a:spcAft>
              <a:buFont typeface="Arial"/>
              <a:buChar char="–"/>
              <a:defRPr/>
            </a:pPr>
            <a:r>
              <a:rPr lang="en-US" dirty="0" smtClean="0">
                <a:ea typeface="+mn-ea"/>
              </a:rPr>
              <a:t>protecting the thesis data for Highly Qualified Personnel who are in training. </a:t>
            </a:r>
          </a:p>
          <a:p>
            <a:pPr eaLnBrk="1" fontAlgn="auto" hangingPunct="1">
              <a:spcAft>
                <a:spcPts val="0"/>
              </a:spcAft>
              <a:buFont typeface="Arial"/>
              <a:buChar char="•"/>
              <a:defRPr/>
            </a:pPr>
            <a:endParaRPr lang="en-US" dirty="0">
              <a:ea typeface="+mn-ea"/>
              <a:cs typeface="+mn-cs"/>
            </a:endParaRPr>
          </a:p>
        </p:txBody>
      </p:sp>
      <p:pic>
        <p:nvPicPr>
          <p:cNvPr id="12" name="Content Placeholder 4" descr="Screen Shot 2012-10-20 at 9.49.04 AM.png"/>
          <p:cNvPicPr>
            <a:picLocks noChangeAspect="1"/>
          </p:cNvPicPr>
          <p:nvPr/>
        </p:nvPicPr>
        <p:blipFill>
          <a:blip r:embed="rId3"/>
          <a:srcRect l="-5420" t="7016" r="-5420" b="2005"/>
          <a:stretch>
            <a:fillRect/>
          </a:stretch>
        </p:blipFill>
        <p:spPr bwMode="auto">
          <a:xfrm>
            <a:off x="217488" y="1928813"/>
            <a:ext cx="4318000" cy="4589462"/>
          </a:xfrm>
          <a:prstGeom prst="rect">
            <a:avLst/>
          </a:prstGeom>
          <a:noFill/>
          <a:ln w="9525">
            <a:noFill/>
            <a:miter lim="800000"/>
            <a:headEnd/>
            <a:tailEnd/>
          </a:ln>
        </p:spPr>
      </p:pic>
      <p:grpSp>
        <p:nvGrpSpPr>
          <p:cNvPr id="2" name="Group 12"/>
          <p:cNvGrpSpPr>
            <a:grpSpLocks/>
          </p:cNvGrpSpPr>
          <p:nvPr/>
        </p:nvGrpSpPr>
        <p:grpSpPr bwMode="auto">
          <a:xfrm>
            <a:off x="4567273" y="1893888"/>
            <a:ext cx="4046537" cy="4462462"/>
            <a:chOff x="4765184" y="1580618"/>
            <a:chExt cx="4041764" cy="4363956"/>
          </a:xfrm>
        </p:grpSpPr>
        <p:pic>
          <p:nvPicPr>
            <p:cNvPr id="25612" name="Picture 13" descr="Screen Shot 2012-10-21 at 3.24.08 PM.png"/>
            <p:cNvPicPr>
              <a:picLocks noChangeAspect="1"/>
            </p:cNvPicPr>
            <p:nvPr/>
          </p:nvPicPr>
          <p:blipFill>
            <a:blip r:embed="rId4"/>
            <a:srcRect l="1622"/>
            <a:stretch>
              <a:fillRect/>
            </a:stretch>
          </p:blipFill>
          <p:spPr bwMode="auto">
            <a:xfrm>
              <a:off x="4765184" y="3349803"/>
              <a:ext cx="4041764" cy="2594771"/>
            </a:xfrm>
            <a:prstGeom prst="rect">
              <a:avLst/>
            </a:prstGeom>
            <a:noFill/>
            <a:ln w="9525">
              <a:noFill/>
              <a:miter lim="800000"/>
              <a:headEnd/>
              <a:tailEnd/>
            </a:ln>
          </p:spPr>
        </p:pic>
        <p:pic>
          <p:nvPicPr>
            <p:cNvPr id="25613" name="Content Placeholder 10" descr="Screen Shot 2012-10-21 at 3.23.05 PM.png"/>
            <p:cNvPicPr>
              <a:picLocks noChangeAspect="1"/>
            </p:cNvPicPr>
            <p:nvPr/>
          </p:nvPicPr>
          <p:blipFill>
            <a:blip r:embed="rId5"/>
            <a:srcRect t="7306" b="7306"/>
            <a:stretch>
              <a:fillRect/>
            </a:stretch>
          </p:blipFill>
          <p:spPr bwMode="auto">
            <a:xfrm>
              <a:off x="4768348" y="1580618"/>
              <a:ext cx="4038600" cy="1814777"/>
            </a:xfrm>
            <a:prstGeom prst="rect">
              <a:avLst/>
            </a:prstGeom>
            <a:noFill/>
            <a:ln w="9525">
              <a:noFill/>
              <a:miter lim="800000"/>
              <a:headEnd/>
              <a:tailEnd/>
            </a:ln>
          </p:spPr>
        </p:pic>
      </p:grpSp>
      <p:sp>
        <p:nvSpPr>
          <p:cNvPr id="16" name="TextBox 15"/>
          <p:cNvSpPr txBox="1">
            <a:spLocks noChangeArrowheads="1"/>
          </p:cNvSpPr>
          <p:nvPr/>
        </p:nvSpPr>
        <p:spPr bwMode="auto">
          <a:xfrm>
            <a:off x="1790700" y="3270873"/>
            <a:ext cx="5520801" cy="769441"/>
          </a:xfrm>
          <a:prstGeom prst="rect">
            <a:avLst/>
          </a:prstGeom>
          <a:solidFill>
            <a:srgbClr val="CCFFCC"/>
          </a:solidFill>
          <a:ln w="9525">
            <a:solidFill>
              <a:schemeClr val="tx1"/>
            </a:solidFill>
            <a:miter lim="800000"/>
            <a:headEnd/>
            <a:tailEnd/>
          </a:ln>
        </p:spPr>
        <p:txBody>
          <a:bodyPr wrap="square">
            <a:prstTxWarp prst="textNoShape">
              <a:avLst/>
            </a:prstTxWarp>
            <a:spAutoFit/>
          </a:bodyPr>
          <a:lstStyle/>
          <a:p>
            <a:pPr algn="ctr"/>
            <a:r>
              <a:rPr lang="en-US" sz="4400" b="1" dirty="0">
                <a:solidFill>
                  <a:srgbClr val="FF0000"/>
                </a:solidFill>
                <a:effectLst>
                  <a:outerShdw blurRad="38100" dist="38100" dir="2700000" algn="tl">
                    <a:srgbClr val="000000">
                      <a:alpha val="43137"/>
                    </a:srgbClr>
                  </a:outerShdw>
                </a:effectLst>
                <a:latin typeface="Arial Narrow"/>
                <a:cs typeface="Arial Narrow"/>
              </a:rPr>
              <a:t>Intelligent open </a:t>
            </a:r>
            <a:r>
              <a:rPr lang="en-US" sz="4400" b="1" dirty="0" smtClean="0">
                <a:solidFill>
                  <a:srgbClr val="FF0000"/>
                </a:solidFill>
                <a:effectLst>
                  <a:outerShdw blurRad="38100" dist="38100" dir="2700000" algn="tl">
                    <a:srgbClr val="000000">
                      <a:alpha val="43137"/>
                    </a:srgbClr>
                  </a:outerShdw>
                </a:effectLst>
                <a:latin typeface="Arial Narrow"/>
                <a:cs typeface="Arial Narrow"/>
              </a:rPr>
              <a:t>access!</a:t>
            </a:r>
            <a:endParaRPr lang="en-US" sz="4400" b="1" dirty="0">
              <a:solidFill>
                <a:srgbClr val="FF0000"/>
              </a:solidFill>
              <a:effectLst>
                <a:outerShdw blurRad="38100" dist="38100" dir="2700000" algn="tl">
                  <a:srgbClr val="000000">
                    <a:alpha val="43137"/>
                  </a:srgbClr>
                </a:outerShdw>
              </a:effectLst>
              <a:latin typeface="Arial Narrow"/>
              <a:cs typeface="Arial Narr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OTN Data Mgt Workshop, June 2013</a:t>
            </a:r>
            <a:endParaRPr lang="en-US" dirty="0"/>
          </a:p>
        </p:txBody>
      </p:sp>
      <p:pic>
        <p:nvPicPr>
          <p:cNvPr id="13" name="Content Placeholder 12" descr="photo.JPG"/>
          <p:cNvPicPr>
            <a:picLocks noGrp="1" noChangeAspect="1"/>
          </p:cNvPicPr>
          <p:nvPr>
            <p:ph sz="half" idx="1"/>
          </p:nvPr>
        </p:nvPicPr>
        <p:blipFill>
          <a:blip r:embed="rId2"/>
          <a:srcRect t="-24712" b="-24712"/>
          <a:stretch>
            <a:fillRect/>
          </a:stretch>
        </p:blipFill>
        <p:spPr>
          <a:scene3d>
            <a:camera prst="orthographicFront">
              <a:rot lat="0" lon="0" rev="10800000"/>
            </a:camera>
            <a:lightRig rig="threePt" dir="t"/>
          </a:scene3d>
        </p:spPr>
      </p:pic>
      <p:sp>
        <p:nvSpPr>
          <p:cNvPr id="10" name="Text Placeholder 9"/>
          <p:cNvSpPr>
            <a:spLocks noGrp="1"/>
          </p:cNvSpPr>
          <p:nvPr>
            <p:ph sz="half" idx="2"/>
          </p:nvPr>
        </p:nvSpPr>
        <p:spPr/>
        <p:txBody>
          <a:bodyPr>
            <a:normAutofit fontScale="92500" lnSpcReduction="10000"/>
          </a:bodyPr>
          <a:lstStyle/>
          <a:p>
            <a:pPr>
              <a:buNone/>
            </a:pPr>
            <a:r>
              <a:rPr lang="en-US" dirty="0" smtClean="0"/>
              <a:t>Outline</a:t>
            </a:r>
          </a:p>
          <a:p>
            <a:r>
              <a:rPr lang="en-US" dirty="0" smtClean="0"/>
              <a:t>data policy overview</a:t>
            </a:r>
          </a:p>
          <a:p>
            <a:r>
              <a:rPr lang="en-US" dirty="0" smtClean="0"/>
              <a:t>members</a:t>
            </a:r>
            <a:r>
              <a:rPr lang="en-US" dirty="0"/>
              <a:t>’ </a:t>
            </a:r>
            <a:r>
              <a:rPr lang="en-US" dirty="0" smtClean="0"/>
              <a:t>portal tour</a:t>
            </a:r>
          </a:p>
          <a:p>
            <a:pPr lvl="1"/>
            <a:r>
              <a:rPr lang="en-US" dirty="0" smtClean="0"/>
              <a:t>Google flyover</a:t>
            </a:r>
          </a:p>
          <a:p>
            <a:pPr lvl="1"/>
            <a:r>
              <a:rPr lang="en-US" dirty="0" smtClean="0"/>
              <a:t>public downloads</a:t>
            </a:r>
          </a:p>
          <a:p>
            <a:pPr lvl="1"/>
            <a:r>
              <a:rPr lang="en-US" dirty="0">
                <a:solidFill>
                  <a:srgbClr val="FF0000"/>
                </a:solidFill>
              </a:rPr>
              <a:t>p</a:t>
            </a:r>
            <a:r>
              <a:rPr lang="en-US" dirty="0" smtClean="0">
                <a:solidFill>
                  <a:srgbClr val="FF0000"/>
                </a:solidFill>
              </a:rPr>
              <a:t>rivate detection extracts</a:t>
            </a:r>
          </a:p>
          <a:p>
            <a:r>
              <a:rPr lang="en-US" dirty="0" smtClean="0"/>
              <a:t>forms </a:t>
            </a:r>
            <a:r>
              <a:rPr lang="en-US" dirty="0"/>
              <a:t>and </a:t>
            </a:r>
            <a:r>
              <a:rPr lang="en-US" dirty="0" smtClean="0"/>
              <a:t>templates</a:t>
            </a:r>
          </a:p>
          <a:p>
            <a:pPr lvl="1"/>
            <a:r>
              <a:rPr lang="en-US" dirty="0"/>
              <a:t>c</a:t>
            </a:r>
            <a:r>
              <a:rPr lang="en-US" dirty="0" smtClean="0"/>
              <a:t>ommon holdups and how to avoid them</a:t>
            </a:r>
          </a:p>
          <a:p>
            <a:r>
              <a:rPr lang="en-US" dirty="0"/>
              <a:t>u</a:t>
            </a:r>
            <a:r>
              <a:rPr lang="en-US" dirty="0" smtClean="0"/>
              <a:t>ser/manager panel</a:t>
            </a:r>
          </a:p>
          <a:p>
            <a:pPr lvl="1"/>
            <a:r>
              <a:rPr lang="en-US" dirty="0" smtClean="0">
                <a:solidFill>
                  <a:srgbClr val="FF0000"/>
                </a:solidFill>
              </a:rPr>
              <a:t>new product suggestions</a:t>
            </a:r>
          </a:p>
          <a:p>
            <a:pPr>
              <a:buNone/>
            </a:pPr>
            <a:endParaRPr lang="en-US" dirty="0" smtClean="0"/>
          </a:p>
        </p:txBody>
      </p:sp>
      <p:sp>
        <p:nvSpPr>
          <p:cNvPr id="14" name="TextBox 13"/>
          <p:cNvSpPr txBox="1"/>
          <p:nvPr/>
        </p:nvSpPr>
        <p:spPr>
          <a:xfrm>
            <a:off x="1591213" y="5737507"/>
            <a:ext cx="1405215" cy="369332"/>
          </a:xfrm>
          <a:prstGeom prst="rect">
            <a:avLst/>
          </a:prstGeom>
          <a:noFill/>
        </p:spPr>
        <p:txBody>
          <a:bodyPr wrap="none" rtlCol="0">
            <a:spAutoFit/>
          </a:bodyPr>
          <a:lstStyle/>
          <a:p>
            <a:r>
              <a:rPr lang="en-US" dirty="0" smtClean="0"/>
              <a:t>43 attendees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0337"/>
            <a:ext cx="8229600" cy="1143000"/>
          </a:xfrm>
        </p:spPr>
        <p:txBody>
          <a:bodyPr/>
          <a:lstStyle/>
          <a:p>
            <a:r>
              <a:rPr lang="en-US" dirty="0" smtClean="0"/>
              <a:t>Improved Tracker Metadata</a:t>
            </a:r>
            <a:endParaRPr lang="en-US" dirty="0"/>
          </a:p>
        </p:txBody>
      </p:sp>
      <p:sp>
        <p:nvSpPr>
          <p:cNvPr id="5" name="Content Placeholder 4"/>
          <p:cNvSpPr>
            <a:spLocks noGrp="1"/>
          </p:cNvSpPr>
          <p:nvPr>
            <p:ph sz="half" idx="1"/>
          </p:nvPr>
        </p:nvSpPr>
        <p:spPr>
          <a:xfrm>
            <a:off x="218974" y="934359"/>
            <a:ext cx="4014528" cy="5357926"/>
          </a:xfrm>
        </p:spPr>
        <p:txBody>
          <a:bodyPr>
            <a:noAutofit/>
          </a:bodyPr>
          <a:lstStyle/>
          <a:p>
            <a:r>
              <a:rPr lang="en-US" sz="2000" dirty="0" smtClean="0"/>
              <a:t>Map of tags released (red), detected (green) and detection counts (gray)</a:t>
            </a:r>
          </a:p>
          <a:p>
            <a:r>
              <a:rPr lang="en-US" sz="2000" dirty="0" smtClean="0"/>
              <a:t>Cross tabulation of detected tags by tracker (</a:t>
            </a:r>
            <a:r>
              <a:rPr lang="en-US" sz="2000" dirty="0" err="1" smtClean="0"/>
              <a:t>x</a:t>
            </a:r>
            <a:r>
              <a:rPr lang="en-US" sz="2000" dirty="0" smtClean="0"/>
              <a:t>) and detector (</a:t>
            </a:r>
            <a:r>
              <a:rPr lang="en-US" sz="2000" dirty="0" err="1" smtClean="0"/>
              <a:t>y</a:t>
            </a:r>
            <a:r>
              <a:rPr lang="en-US" sz="2000" dirty="0" smtClean="0"/>
              <a:t>), OTN detectors - red)</a:t>
            </a:r>
          </a:p>
          <a:p>
            <a:r>
              <a:rPr lang="en-US" sz="2000" dirty="0" smtClean="0"/>
              <a:t>Weekly counts of active tags (red), detected tags (green), total detections (gray)</a:t>
            </a:r>
          </a:p>
          <a:p>
            <a:r>
              <a:rPr lang="en-US" sz="2000" dirty="0" smtClean="0"/>
              <a:t>Individual tag release dates (red), operation ranges (grey) and detection ranges (green) sorted by expiry date</a:t>
            </a:r>
          </a:p>
          <a:p>
            <a:pPr lvl="1">
              <a:buNone/>
            </a:pPr>
            <a:r>
              <a:rPr lang="en-US" sz="1600" dirty="0" smtClean="0"/>
              <a:t>0-10 year embargo period modeler</a:t>
            </a:r>
          </a:p>
          <a:p>
            <a:pPr lvl="1"/>
            <a:r>
              <a:rPr lang="en-US" sz="1600" dirty="0" smtClean="0"/>
              <a:t>expiry and embargo counts</a:t>
            </a:r>
          </a:p>
          <a:p>
            <a:pPr lvl="1"/>
            <a:r>
              <a:rPr lang="en-US" sz="1600" dirty="0" smtClean="0"/>
              <a:t>embargo forecast</a:t>
            </a:r>
          </a:p>
          <a:p>
            <a:r>
              <a:rPr lang="en-US" sz="1800" dirty="0" smtClean="0"/>
              <a:t>also by ocean, family, scientific name, common name &amp; collection  </a:t>
            </a:r>
            <a:endParaRPr lang="en-US" sz="1800" dirty="0"/>
          </a:p>
        </p:txBody>
      </p:sp>
      <p:pic>
        <p:nvPicPr>
          <p:cNvPr id="25" name="Content Placeholder 24" descr="____OTNCanada_.pdf"/>
          <p:cNvPicPr>
            <a:picLocks noGrp="1" noChangeAspect="1"/>
          </p:cNvPicPr>
          <p:nvPr>
            <p:ph sz="half" idx="2"/>
          </p:nvPr>
        </p:nvPicPr>
        <mc:AlternateContent>
          <mc:Choice xmlns:ma="http://schemas.microsoft.com/office/mac/drawingml/2008/main" Requires="ma">
            <p:blipFill>
              <a:blip r:embed="rId2"/>
              <a:srcRect l="-7738" r="-7738"/>
              <a:stretch>
                <a:fillRect/>
              </a:stretch>
            </p:blipFill>
          </mc:Choice>
          <mc:Fallback>
            <p:blipFill>
              <a:blip r:embed="rId3"/>
              <a:srcRect l="-7738" r="-7738"/>
              <a:stretch>
                <a:fillRect/>
              </a:stretch>
            </p:blipFill>
          </mc:Fallback>
        </mc:AlternateContent>
        <p:spPr>
          <a:xfrm>
            <a:off x="3735893" y="812051"/>
            <a:ext cx="5447168" cy="610451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examples</a:t>
            </a:r>
            <a:endParaRPr lang="en-US" sz="2222" dirty="0"/>
          </a:p>
        </p:txBody>
      </p:sp>
      <p:pic>
        <p:nvPicPr>
          <p:cNvPr id="5" name="Content Placeholder 4" descr="___NW ATLANTIC_OTNCanada_.pdf"/>
          <p:cNvPicPr>
            <a:picLocks noGrp="1" noChangeAspect="1"/>
          </p:cNvPicPr>
          <p:nvPr>
            <p:ph sz="half" idx="1"/>
          </p:nvPr>
        </p:nvPicPr>
        <mc:AlternateContent>
          <mc:Choice xmlns:ma="http://schemas.microsoft.com/office/mac/drawingml/2008/main" Requires="ma">
            <p:blipFill>
              <a:blip r:embed="rId2"/>
              <a:srcRect l="-7738" r="-7738"/>
              <a:stretch>
                <a:fillRect/>
              </a:stretch>
            </p:blipFill>
          </mc:Choice>
          <mc:Fallback>
            <p:blipFill>
              <a:blip r:embed="rId3"/>
              <a:srcRect l="-7738" r="-7738"/>
              <a:stretch>
                <a:fillRect/>
              </a:stretch>
            </p:blipFill>
          </mc:Fallback>
        </mc:AlternateContent>
        <p:spPr>
          <a:xfrm>
            <a:off x="-9936" y="1600200"/>
            <a:ext cx="4038600" cy="4525963"/>
          </a:xfrm>
        </p:spPr>
      </p:pic>
      <p:pic>
        <p:nvPicPr>
          <p:cNvPr id="6" name="Content Placeholder 5" descr="___NW ATLANTIC__JDE.pdf"/>
          <p:cNvPicPr>
            <a:picLocks noGrp="1" noChangeAspect="1"/>
          </p:cNvPicPr>
          <p:nvPr>
            <p:ph sz="half" idx="2"/>
          </p:nvPr>
        </p:nvPicPr>
        <mc:AlternateContent>
          <mc:Choice xmlns:ma="http://schemas.microsoft.com/office/mac/drawingml/2008/main" Requires="ma">
            <p:blipFill>
              <a:blip r:embed="rId4"/>
              <a:srcRect l="-7738" r="-7738"/>
              <a:stretch>
                <a:fillRect/>
              </a:stretch>
            </p:blipFill>
          </mc:Choice>
          <mc:Fallback>
            <p:blipFill>
              <a:blip r:embed="rId5"/>
              <a:srcRect l="-7738" r="-7738"/>
              <a:stretch>
                <a:fillRect/>
              </a:stretch>
            </p:blipFill>
          </mc:Fallback>
        </mc:AlternateContent>
        <p:spPr>
          <a:xfrm>
            <a:off x="5129934" y="1600200"/>
            <a:ext cx="4038600" cy="4525963"/>
          </a:xfrm>
        </p:spPr>
      </p:pic>
      <p:pic>
        <p:nvPicPr>
          <p:cNvPr id="14" name="Picture 13" descr="Screen Shot 2013-11-27 at 10.39.54 AM.png"/>
          <p:cNvPicPr>
            <a:picLocks noChangeAspect="1"/>
          </p:cNvPicPr>
          <p:nvPr/>
        </p:nvPicPr>
        <p:blipFill>
          <a:blip r:embed="rId6"/>
          <a:stretch>
            <a:fillRect/>
          </a:stretch>
        </p:blipFill>
        <p:spPr>
          <a:xfrm>
            <a:off x="4140360" y="2771958"/>
            <a:ext cx="814224" cy="1622416"/>
          </a:xfrm>
          <a:prstGeom prst="rect">
            <a:avLst/>
          </a:prstGeom>
        </p:spPr>
      </p:pic>
      <p:sp>
        <p:nvSpPr>
          <p:cNvPr id="15" name="TextBox 14"/>
          <p:cNvSpPr txBox="1"/>
          <p:nvPr/>
        </p:nvSpPr>
        <p:spPr>
          <a:xfrm>
            <a:off x="3849178" y="2407365"/>
            <a:ext cx="1364476" cy="276999"/>
          </a:xfrm>
          <a:prstGeom prst="rect">
            <a:avLst/>
          </a:prstGeom>
          <a:noFill/>
        </p:spPr>
        <p:txBody>
          <a:bodyPr wrap="none" rtlCol="0">
            <a:spAutoFit/>
          </a:bodyPr>
          <a:lstStyle/>
          <a:p>
            <a:r>
              <a:rPr lang="en-US" sz="1200" dirty="0" err="1" smtClean="0"/>
              <a:t>Rstudio</a:t>
            </a:r>
            <a:r>
              <a:rPr lang="en-US" sz="1200" dirty="0" smtClean="0"/>
              <a:t>  - interface</a:t>
            </a:r>
            <a:endParaRPr lang="en-US" sz="1200" dirty="0"/>
          </a:p>
        </p:txBody>
      </p:sp>
      <p:sp>
        <p:nvSpPr>
          <p:cNvPr id="16" name="TextBox 15"/>
          <p:cNvSpPr txBox="1"/>
          <p:nvPr/>
        </p:nvSpPr>
        <p:spPr>
          <a:xfrm>
            <a:off x="335759" y="5907177"/>
            <a:ext cx="8453227" cy="584776"/>
          </a:xfrm>
          <a:prstGeom prst="rect">
            <a:avLst/>
          </a:prstGeom>
          <a:noFill/>
        </p:spPr>
        <p:txBody>
          <a:bodyPr wrap="square" rtlCol="0">
            <a:spAutoFit/>
          </a:bodyPr>
          <a:lstStyle/>
          <a:p>
            <a:r>
              <a:rPr lang="en-US" sz="1600" dirty="0" smtClean="0"/>
              <a:t>Currently in development using R and  </a:t>
            </a:r>
            <a:r>
              <a:rPr lang="en-US" sz="1600" dirty="0" err="1" smtClean="0"/>
              <a:t>RStudio</a:t>
            </a:r>
            <a:r>
              <a:rPr lang="en-US" sz="1600" dirty="0" smtClean="0"/>
              <a:t>. Next step: provide tracker </a:t>
            </a:r>
            <a:r>
              <a:rPr lang="en-US" sz="1600" dirty="0" err="1" smtClean="0"/>
              <a:t>Pis</a:t>
            </a:r>
            <a:r>
              <a:rPr lang="en-US" sz="1600" dirty="0" smtClean="0"/>
              <a:t> with private copies of relevant species (embargo = 2) years for review and sharing just like detection extracts.   </a:t>
            </a:r>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ARCGIS-online </a:t>
            </a:r>
            <a:r>
              <a:rPr lang="en-US" dirty="0" err="1" smtClean="0"/>
              <a:t>Mapper</a:t>
            </a:r>
            <a:r>
              <a:rPr lang="en-US" dirty="0" smtClean="0"/>
              <a:t/>
            </a:r>
            <a:br>
              <a:rPr lang="en-US" dirty="0" smtClean="0"/>
            </a:br>
            <a:r>
              <a:rPr lang="en-US" sz="3111" i="1" dirty="0" smtClean="0"/>
              <a:t>in collaboration with Dalhousie </a:t>
            </a:r>
            <a:r>
              <a:rPr lang="en-US" sz="3111" i="1" dirty="0" err="1" smtClean="0"/>
              <a:t>GIScience</a:t>
            </a:r>
            <a:endParaRPr lang="en-US" i="1" dirty="0"/>
          </a:p>
        </p:txBody>
      </p:sp>
      <p:sp>
        <p:nvSpPr>
          <p:cNvPr id="7" name="Text Placeholder 6"/>
          <p:cNvSpPr>
            <a:spLocks noGrp="1"/>
          </p:cNvSpPr>
          <p:nvPr>
            <p:ph type="body" idx="1"/>
          </p:nvPr>
        </p:nvSpPr>
        <p:spPr>
          <a:xfrm>
            <a:off x="457200" y="1584429"/>
            <a:ext cx="4040188" cy="639762"/>
          </a:xfrm>
        </p:spPr>
        <p:txBody>
          <a:bodyPr>
            <a:noAutofit/>
          </a:bodyPr>
          <a:lstStyle/>
          <a:p>
            <a:r>
              <a:rPr lang="en-US" sz="1800" dirty="0" smtClean="0"/>
              <a:t>Public tag release project metadata by collection code &amp; scientific name …</a:t>
            </a:r>
            <a:endParaRPr lang="en-US" sz="1800" dirty="0"/>
          </a:p>
        </p:txBody>
      </p:sp>
      <p:pic>
        <p:nvPicPr>
          <p:cNvPr id="5" name="Content Placeholder 4" descr="Screen Shot 2013-11-27 at 11.24.22 AM.png"/>
          <p:cNvPicPr>
            <a:picLocks noGrp="1" noChangeAspect="1"/>
          </p:cNvPicPr>
          <p:nvPr>
            <p:ph sz="half" idx="2"/>
          </p:nvPr>
        </p:nvPicPr>
        <p:blipFill>
          <a:blip r:embed="rId2"/>
          <a:srcRect t="-19607" b="597"/>
          <a:stretch>
            <a:fillRect/>
          </a:stretch>
        </p:blipFill>
        <p:spPr>
          <a:xfrm>
            <a:off x="457200" y="2174875"/>
            <a:ext cx="4040188" cy="3377856"/>
          </a:xfrm>
        </p:spPr>
      </p:pic>
      <p:sp>
        <p:nvSpPr>
          <p:cNvPr id="8" name="Text Placeholder 7"/>
          <p:cNvSpPr>
            <a:spLocks noGrp="1"/>
          </p:cNvSpPr>
          <p:nvPr>
            <p:ph type="body" sz="quarter" idx="3"/>
          </p:nvPr>
        </p:nvSpPr>
        <p:spPr>
          <a:xfrm>
            <a:off x="4645025" y="1535113"/>
            <a:ext cx="4041775" cy="943014"/>
          </a:xfrm>
        </p:spPr>
        <p:txBody>
          <a:bodyPr>
            <a:noAutofit/>
          </a:bodyPr>
          <a:lstStyle/>
          <a:p>
            <a:r>
              <a:rPr lang="en-US" sz="1800" dirty="0" smtClean="0"/>
              <a:t>Private detection data extracts by individual animal combined with Public deployment metadata …</a:t>
            </a:r>
            <a:endParaRPr lang="en-US" sz="1800" dirty="0"/>
          </a:p>
        </p:txBody>
      </p:sp>
      <p:sp>
        <p:nvSpPr>
          <p:cNvPr id="9" name="TextBox 8"/>
          <p:cNvSpPr txBox="1"/>
          <p:nvPr/>
        </p:nvSpPr>
        <p:spPr>
          <a:xfrm>
            <a:off x="384210" y="6023969"/>
            <a:ext cx="4040188" cy="523220"/>
          </a:xfrm>
          <a:prstGeom prst="rect">
            <a:avLst/>
          </a:prstGeom>
          <a:noFill/>
        </p:spPr>
        <p:txBody>
          <a:bodyPr wrap="square" rtlCol="0">
            <a:spAutoFit/>
          </a:bodyPr>
          <a:lstStyle/>
          <a:p>
            <a:r>
              <a:rPr lang="en-US" sz="1400" dirty="0"/>
              <a:t>L</a:t>
            </a:r>
            <a:r>
              <a:rPr lang="en-US" sz="1400" dirty="0" smtClean="0"/>
              <a:t>inks to OTN Discovery Metadata, </a:t>
            </a:r>
            <a:r>
              <a:rPr lang="en-US" sz="1400" dirty="0" err="1" smtClean="0"/>
              <a:t>WoRMS</a:t>
            </a:r>
            <a:r>
              <a:rPr lang="en-US" sz="1400" dirty="0" smtClean="0"/>
              <a:t>, OBIS and Google Images </a:t>
            </a:r>
            <a:endParaRPr lang="en-US" sz="1400" dirty="0"/>
          </a:p>
        </p:txBody>
      </p:sp>
      <p:pic>
        <p:nvPicPr>
          <p:cNvPr id="17" name="Content Placeholder 16" descr="Screen Shot 2013-11-27 at 12.05.39 PM.png"/>
          <p:cNvPicPr>
            <a:picLocks noGrp="1" noChangeAspect="1"/>
          </p:cNvPicPr>
          <p:nvPr>
            <p:ph sz="quarter" idx="4"/>
          </p:nvPr>
        </p:nvPicPr>
        <p:blipFill>
          <a:blip r:embed="rId3"/>
          <a:srcRect t="1054" b="1972"/>
          <a:stretch>
            <a:fillRect/>
          </a:stretch>
        </p:blipFill>
        <p:spPr>
          <a:xfrm>
            <a:off x="4645025" y="2827777"/>
            <a:ext cx="4041775" cy="3054542"/>
          </a:xfrm>
        </p:spPr>
      </p:pic>
      <p:sp>
        <p:nvSpPr>
          <p:cNvPr id="18" name="TextBox 17"/>
          <p:cNvSpPr txBox="1"/>
          <p:nvPr/>
        </p:nvSpPr>
        <p:spPr>
          <a:xfrm>
            <a:off x="4660145" y="6020336"/>
            <a:ext cx="4041775" cy="523220"/>
          </a:xfrm>
          <a:prstGeom prst="rect">
            <a:avLst/>
          </a:prstGeom>
          <a:noFill/>
        </p:spPr>
        <p:txBody>
          <a:bodyPr wrap="square" rtlCol="0">
            <a:spAutoFit/>
          </a:bodyPr>
          <a:lstStyle/>
          <a:p>
            <a:r>
              <a:rPr lang="en-US" sz="1400" dirty="0" smtClean="0"/>
              <a:t>Similar results can be obtained using open source and or desktop software such as </a:t>
            </a:r>
            <a:r>
              <a:rPr lang="en-US" sz="1400" dirty="0" err="1" smtClean="0"/>
              <a:t>Quatum</a:t>
            </a:r>
            <a:r>
              <a:rPr lang="en-US" sz="1400" dirty="0" smtClean="0"/>
              <a:t> GIS</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 name="Title 26"/>
          <p:cNvSpPr>
            <a:spLocks noGrp="1"/>
          </p:cNvSpPr>
          <p:nvPr>
            <p:ph type="title"/>
          </p:nvPr>
        </p:nvSpPr>
        <p:spPr>
          <a:xfrm>
            <a:off x="457200" y="151348"/>
            <a:ext cx="8229600" cy="1143000"/>
          </a:xfrm>
        </p:spPr>
        <p:txBody>
          <a:bodyPr>
            <a:normAutofit fontScale="90000"/>
          </a:bodyPr>
          <a:lstStyle/>
          <a:p>
            <a:r>
              <a:rPr lang="en-US" dirty="0" smtClean="0"/>
              <a:t>What to do about OTN’s other data?</a:t>
            </a:r>
            <a:r>
              <a:rPr lang="en-US" sz="2667" dirty="0" smtClean="0"/>
              <a:t> </a:t>
            </a:r>
            <a:br>
              <a:rPr lang="en-US" sz="2667" dirty="0" smtClean="0"/>
            </a:br>
            <a:r>
              <a:rPr lang="en-US" sz="2667" dirty="0" smtClean="0"/>
              <a:t>Moving beyond the data </a:t>
            </a:r>
            <a:r>
              <a:rPr lang="en-US" sz="2667" dirty="0"/>
              <a:t>w</a:t>
            </a:r>
            <a:r>
              <a:rPr lang="en-US" sz="2667" dirty="0" smtClean="0"/>
              <a:t>arehouse</a:t>
            </a:r>
            <a:endParaRPr lang="en-US" dirty="0"/>
          </a:p>
        </p:txBody>
      </p:sp>
      <p:sp>
        <p:nvSpPr>
          <p:cNvPr id="28" name="Text Placeholder 27"/>
          <p:cNvSpPr>
            <a:spLocks noGrp="1"/>
          </p:cNvSpPr>
          <p:nvPr>
            <p:ph type="body" idx="1"/>
          </p:nvPr>
        </p:nvSpPr>
        <p:spPr>
          <a:xfrm>
            <a:off x="457200" y="1128256"/>
            <a:ext cx="4040188" cy="639762"/>
          </a:xfrm>
        </p:spPr>
        <p:txBody>
          <a:bodyPr/>
          <a:lstStyle/>
          <a:p>
            <a:r>
              <a:rPr lang="en-US" dirty="0" smtClean="0"/>
              <a:t>Community Data</a:t>
            </a:r>
            <a:endParaRPr lang="en-US" dirty="0"/>
          </a:p>
        </p:txBody>
      </p:sp>
      <p:sp>
        <p:nvSpPr>
          <p:cNvPr id="29" name="Text Placeholder 28"/>
          <p:cNvSpPr>
            <a:spLocks noGrp="1"/>
          </p:cNvSpPr>
          <p:nvPr>
            <p:ph type="body" sz="quarter" idx="3"/>
          </p:nvPr>
        </p:nvSpPr>
        <p:spPr>
          <a:xfrm>
            <a:off x="4645025" y="1152914"/>
            <a:ext cx="4041775" cy="639762"/>
          </a:xfrm>
        </p:spPr>
        <p:txBody>
          <a:bodyPr/>
          <a:lstStyle/>
          <a:p>
            <a:r>
              <a:rPr lang="en-US" dirty="0" smtClean="0"/>
              <a:t>Other Data</a:t>
            </a:r>
            <a:endParaRPr lang="en-US" dirty="0"/>
          </a:p>
        </p:txBody>
      </p:sp>
      <p:pic>
        <p:nvPicPr>
          <p:cNvPr id="31" name="Content Placeholder 30" descr="Screen Shot 2013-10-15 at 2.40.27 PM.png"/>
          <p:cNvPicPr>
            <a:picLocks noGrp="1" noChangeAspect="1"/>
          </p:cNvPicPr>
          <p:nvPr>
            <p:ph sz="quarter" idx="4"/>
          </p:nvPr>
        </p:nvPicPr>
        <p:blipFill>
          <a:blip r:embed="rId2"/>
          <a:srcRect t="142" b="142"/>
          <a:stretch>
            <a:fillRect/>
          </a:stretch>
        </p:blipFill>
        <p:spPr>
          <a:xfrm>
            <a:off x="4645025" y="1840200"/>
            <a:ext cx="4041775" cy="2544916"/>
          </a:xfrm>
          <a:prstGeom prst="rect">
            <a:avLst/>
          </a:prstGeom>
          <a:ln>
            <a:noFill/>
          </a:ln>
        </p:spPr>
      </p:pic>
      <p:grpSp>
        <p:nvGrpSpPr>
          <p:cNvPr id="34" name="Group 21"/>
          <p:cNvGrpSpPr/>
          <p:nvPr/>
        </p:nvGrpSpPr>
        <p:grpSpPr>
          <a:xfrm>
            <a:off x="457200" y="1838443"/>
            <a:ext cx="4040188" cy="3905521"/>
            <a:chOff x="1452764" y="2778657"/>
            <a:chExt cx="6089248" cy="2491559"/>
          </a:xfrm>
        </p:grpSpPr>
        <p:pic>
          <p:nvPicPr>
            <p:cNvPr id="36" name="Picture 3" descr="Screen shot 2011-02-06 at 12.22.58 PM.png"/>
            <p:cNvPicPr>
              <a:picLocks noChangeAspect="1"/>
            </p:cNvPicPr>
            <p:nvPr/>
          </p:nvPicPr>
          <p:blipFill>
            <a:blip r:embed="rId3"/>
            <a:srcRect b="7903"/>
            <a:stretch>
              <a:fillRect/>
            </a:stretch>
          </p:blipFill>
          <p:spPr bwMode="auto">
            <a:xfrm>
              <a:off x="1452764" y="2778657"/>
              <a:ext cx="6089248" cy="2491559"/>
            </a:xfrm>
            <a:prstGeom prst="rect">
              <a:avLst/>
            </a:prstGeom>
            <a:noFill/>
            <a:ln w="9525">
              <a:noFill/>
              <a:miter lim="800000"/>
              <a:headEnd/>
              <a:tailEnd/>
            </a:ln>
          </p:spPr>
        </p:pic>
        <p:sp>
          <p:nvSpPr>
            <p:cNvPr id="37" name="Rectangle 36"/>
            <p:cNvSpPr/>
            <p:nvPr/>
          </p:nvSpPr>
          <p:spPr>
            <a:xfrm>
              <a:off x="3488990" y="2785646"/>
              <a:ext cx="1170633" cy="3401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TextBox 38"/>
          <p:cNvSpPr txBox="1"/>
          <p:nvPr/>
        </p:nvSpPr>
        <p:spPr>
          <a:xfrm>
            <a:off x="4805315" y="4619200"/>
            <a:ext cx="4041775" cy="1224951"/>
          </a:xfrm>
          <a:prstGeom prst="rect">
            <a:avLst/>
          </a:prstGeom>
          <a:noFill/>
        </p:spPr>
        <p:txBody>
          <a:bodyPr wrap="square" rtlCol="0">
            <a:spAutoFit/>
          </a:bodyPr>
          <a:lstStyle/>
          <a:p>
            <a:pPr>
              <a:spcBef>
                <a:spcPct val="20000"/>
              </a:spcBef>
              <a:buFont typeface="Arial"/>
              <a:buChar char="•"/>
              <a:defRPr/>
            </a:pPr>
            <a:r>
              <a:rPr lang="en-US" sz="1600" dirty="0"/>
              <a:t>Accepted </a:t>
            </a:r>
            <a:r>
              <a:rPr lang="en-US" sz="1600" dirty="0" smtClean="0"/>
              <a:t>by </a:t>
            </a:r>
            <a:r>
              <a:rPr lang="en-US" sz="1600" dirty="0"/>
              <a:t>journals e.g. Nature, </a:t>
            </a:r>
            <a:r>
              <a:rPr lang="en-US" sz="1600" dirty="0" smtClean="0"/>
              <a:t>Evolution</a:t>
            </a:r>
          </a:p>
          <a:p>
            <a:pPr lvl="0">
              <a:spcBef>
                <a:spcPct val="20000"/>
              </a:spcBef>
              <a:buFont typeface="Arial"/>
              <a:buChar char="•"/>
              <a:defRPr/>
            </a:pPr>
            <a:r>
              <a:rPr lang="en-US" sz="1600" dirty="0" smtClean="0"/>
              <a:t>Data </a:t>
            </a:r>
            <a:r>
              <a:rPr lang="en-US" sz="1600" dirty="0"/>
              <a:t>packages</a:t>
            </a:r>
            <a:r>
              <a:rPr lang="en-US" sz="1600" dirty="0" smtClean="0"/>
              <a:t> may contain &gt; </a:t>
            </a:r>
            <a:r>
              <a:rPr lang="en-US" sz="1600" dirty="0"/>
              <a:t>1 </a:t>
            </a:r>
            <a:r>
              <a:rPr lang="en-US" sz="1600" dirty="0" smtClean="0"/>
              <a:t>dataset</a:t>
            </a:r>
          </a:p>
          <a:p>
            <a:pPr lvl="0">
              <a:spcBef>
                <a:spcPct val="20000"/>
              </a:spcBef>
              <a:buFont typeface="Arial"/>
              <a:buChar char="•"/>
              <a:defRPr/>
            </a:pPr>
            <a:r>
              <a:rPr lang="en-US" sz="1600" dirty="0" err="1" smtClean="0"/>
              <a:t>DOIs</a:t>
            </a:r>
            <a:r>
              <a:rPr lang="en-US" sz="1600" dirty="0"/>
              <a:t> </a:t>
            </a:r>
            <a:r>
              <a:rPr lang="en-US" sz="1600" dirty="0" smtClean="0"/>
              <a:t>permanently </a:t>
            </a:r>
            <a:r>
              <a:rPr lang="en-US" sz="1600" dirty="0"/>
              <a:t>linked to published </a:t>
            </a:r>
            <a:r>
              <a:rPr lang="en-US" sz="1600" dirty="0" smtClean="0"/>
              <a:t>paper</a:t>
            </a:r>
          </a:p>
          <a:p>
            <a:pPr>
              <a:spcBef>
                <a:spcPct val="20000"/>
              </a:spcBef>
              <a:buFont typeface="Arial"/>
              <a:buChar char="•"/>
              <a:defRPr/>
            </a:pPr>
            <a:r>
              <a:rPr lang="en-US" sz="1600" dirty="0"/>
              <a:t>Embargos </a:t>
            </a:r>
            <a:r>
              <a:rPr lang="en-US" sz="1600" dirty="0" smtClean="0"/>
              <a:t>allowed</a:t>
            </a:r>
            <a:endParaRPr lang="en-US" sz="1600" dirty="0"/>
          </a:p>
        </p:txBody>
      </p:sp>
      <p:sp>
        <p:nvSpPr>
          <p:cNvPr id="40" name="TextBox 39"/>
          <p:cNvSpPr txBox="1"/>
          <p:nvPr/>
        </p:nvSpPr>
        <p:spPr>
          <a:xfrm>
            <a:off x="2256329" y="5856269"/>
            <a:ext cx="2055671" cy="276999"/>
          </a:xfrm>
          <a:prstGeom prst="rect">
            <a:avLst/>
          </a:prstGeom>
          <a:noFill/>
        </p:spPr>
        <p:txBody>
          <a:bodyPr wrap="none" rtlCol="0">
            <a:spAutoFit/>
          </a:bodyPr>
          <a:lstStyle/>
          <a:p>
            <a:r>
              <a:rPr lang="en-US" sz="1200" dirty="0" smtClean="0"/>
              <a:t>Courtesy Lenore Bajona - OTN</a:t>
            </a:r>
            <a:endParaRPr lang="en-US" sz="1200" dirty="0"/>
          </a:p>
        </p:txBody>
      </p:sp>
      <p:sp>
        <p:nvSpPr>
          <p:cNvPr id="41" name="TextBox 40"/>
          <p:cNvSpPr txBox="1"/>
          <p:nvPr/>
        </p:nvSpPr>
        <p:spPr>
          <a:xfrm flipH="1">
            <a:off x="5610005" y="5856269"/>
            <a:ext cx="3076795" cy="276999"/>
          </a:xfrm>
          <a:prstGeom prst="rect">
            <a:avLst/>
          </a:prstGeom>
          <a:noFill/>
        </p:spPr>
        <p:txBody>
          <a:bodyPr wrap="square" rtlCol="0">
            <a:spAutoFit/>
          </a:bodyPr>
          <a:lstStyle/>
          <a:p>
            <a:r>
              <a:rPr lang="en-US" sz="1200" dirty="0" smtClean="0"/>
              <a:t>Courtesy Michelle Lloyd, Kate Crosby - </a:t>
            </a:r>
            <a:r>
              <a:rPr lang="en-US" sz="1200" dirty="0" err="1" smtClean="0"/>
              <a:t>CHONe</a:t>
            </a:r>
            <a:endParaRPr lang="en-US" sz="1200" dirty="0"/>
          </a:p>
        </p:txBody>
      </p:sp>
      <p:sp>
        <p:nvSpPr>
          <p:cNvPr id="42" name="TextBox 41"/>
          <p:cNvSpPr txBox="1"/>
          <p:nvPr/>
        </p:nvSpPr>
        <p:spPr>
          <a:xfrm>
            <a:off x="530154" y="6238468"/>
            <a:ext cx="8169349" cy="369332"/>
          </a:xfrm>
          <a:prstGeom prst="rect">
            <a:avLst/>
          </a:prstGeom>
          <a:noFill/>
        </p:spPr>
        <p:txBody>
          <a:bodyPr wrap="none" rtlCol="0">
            <a:spAutoFit/>
          </a:bodyPr>
          <a:lstStyle/>
          <a:p>
            <a:r>
              <a:rPr lang="en-US" i="1" dirty="0" smtClean="0">
                <a:latin typeface="Times New Roman"/>
                <a:cs typeface="Times New Roman"/>
              </a:rPr>
              <a:t>Versions of these slides were</a:t>
            </a:r>
            <a:r>
              <a:rPr lang="en-US" i="1" dirty="0" smtClean="0">
                <a:latin typeface="Times New Roman"/>
                <a:cs typeface="Times New Roman"/>
              </a:rPr>
              <a:t> presented at recent CASRAI 2013 Conference in Ottawa.</a:t>
            </a:r>
            <a:endParaRPr lang="en-US" i="1" dirty="0">
              <a:latin typeface="Times New Roman"/>
              <a:cs typeface="Times New Roman"/>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2613</TotalTime>
  <Words>811</Words>
  <Application>Microsoft Macintosh PowerPoint</Application>
  <PresentationFormat>On-screen Show (4:3)</PresentationFormat>
  <Paragraphs>63</Paragraphs>
  <Slides>8</Slides>
  <Notes>1</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Office Theme</vt:lpstr>
      <vt:lpstr>OTNCanada - Leading the Way to Intelligent Open Access </vt:lpstr>
      <vt:lpstr>Need to keep current</vt:lpstr>
      <vt:lpstr>Effective Use and Reuse</vt:lpstr>
      <vt:lpstr>OTN Data Mgt Workshop, June 2013</vt:lpstr>
      <vt:lpstr>Improved Tracker Metadata</vt:lpstr>
      <vt:lpstr>Other examples</vt:lpstr>
      <vt:lpstr>ARCGIS-online Mapper in collaboration with Dalhousie GIScience</vt:lpstr>
      <vt:lpstr>What to do about OTN’s other data?  Moving beyond the data warehouse</vt:lpstr>
    </vt:vector>
  </TitlesOfParts>
  <Company>Dalhousie 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OTNCanada - Leading the Way to Intelligent Open Access </dc:title>
  <dc:creator>Robert Branton</dc:creator>
  <cp:lastModifiedBy>Robert Branton</cp:lastModifiedBy>
  <cp:revision>16</cp:revision>
  <dcterms:created xsi:type="dcterms:W3CDTF">2013-11-26T01:06:12Z</dcterms:created>
  <dcterms:modified xsi:type="dcterms:W3CDTF">2013-11-27T20:40:02Z</dcterms:modified>
</cp:coreProperties>
</file>